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0" r:id="rId2"/>
    <p:sldId id="267" r:id="rId3"/>
    <p:sldId id="257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E7648-BC70-4E79-A808-4C001211DE8A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88339-3EDA-48CF-9354-A31614DFDE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1723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8C87F8-2D65-4579-B8FB-49B490BEF6E4}" type="slidenum">
              <a:rPr lang="cs-CZ" smtClean="0">
                <a:solidFill>
                  <a:srgbClr val="000000"/>
                </a:solidFill>
              </a:rPr>
              <a:pPr eaLnBrk="1" hangingPunct="1"/>
              <a:t>1</a:t>
            </a:fld>
            <a:endParaRPr lang="cs-CZ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7F75D7A-2612-4897-954D-9D50F9940518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28A30BF-A37C-4459-8B8A-7A0DAA9756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306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6641749-A96D-41CB-BEC3-C447110C46D5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638D0BF-A37A-4CEE-8604-D56513062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259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52B7749-8CC6-49E2-AB1E-9B936A7326B7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B081F4A-BB81-4FEB-8E43-A6699A23A5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0097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E8EB94-EC6E-454B-AF04-58D4B12C3F94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714B7A4-C6E0-4EE2-9089-5653498B6F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186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4DAA3DB-80C2-47FE-B66C-82971A2ACE33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D72C47A-1275-4420-96B8-F7A312FE63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6935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B697BC9-1820-4804-AD9F-99BBCA9EFF54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AF369A0-C24B-4157-A5E4-E27367CBCC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6644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93C9DDD-19BA-4738-BB5A-3FE436BDE481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A02474A-165A-43BF-AF90-798C7387E9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586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FF22439-056E-44C1-BA8F-A8C96764E2D3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1AF2E5F-64AA-4C90-A7EB-E6F60C00DD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6839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2EF34A6-91FF-42BA-8922-772FD563F6EA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2AFEBD5-3EB8-476E-84DC-52D93D2CC6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423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79AF3A2-1CD4-456A-8E54-220BEE1CC2EE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743A853-858D-4934-A48B-2825466C3F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6084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0F43117-4E52-4CC1-B225-D876CEA0B6F3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20A71BA-A2E1-411E-B1FD-B65C6A5B18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107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0DEB721A-2E04-4154-8CC1-7D1AA04922AC}" type="datetimeFigureOut">
              <a:rPr lang="cs-CZ"/>
              <a:pPr>
                <a:defRPr/>
              </a:pPr>
              <a:t>14.7.2012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032D3609-6381-4E96-814F-30F840FF71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167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ureamedica.ic.cz/img/v_perlicky/obsah01-bubliny.jpg" TargetMode="External"/><Relationship Id="rId2" Type="http://schemas.openxmlformats.org/officeDocument/2006/relationships/hyperlink" Target="http://www.criontheweb.com/images/barg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hidrostatica.galeon.com/images/pascal.jpg" TargetMode="External"/><Relationship Id="rId4" Type="http://schemas.openxmlformats.org/officeDocument/2006/relationships/hyperlink" Target="http://farm3.static.flickr.com/2695/4162571581_f006c3ae00_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3"/>
          <p:cNvSpPr>
            <a:spLocks noGrp="1"/>
          </p:cNvSpPr>
          <p:nvPr>
            <p:ph type="ctrTitle"/>
          </p:nvPr>
        </p:nvSpPr>
        <p:spPr>
          <a:xfrm>
            <a:off x="611188" y="1268413"/>
            <a:ext cx="7772400" cy="2116137"/>
          </a:xfrm>
        </p:spPr>
        <p:txBody>
          <a:bodyPr/>
          <a:lstStyle/>
          <a:p>
            <a:pPr algn="l" eaLnBrk="1" hangingPunct="1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Zdeňka Horská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VY_32_INOVACE_20_19_ Odpověz na otázky o kapalinách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650" y="3789363"/>
            <a:ext cx="7345363" cy="1468437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/>
              <a:t>Anotace: </a:t>
            </a:r>
            <a:r>
              <a:rPr lang="cs-CZ" sz="2400" dirty="0" smtClean="0"/>
              <a:t>Interaktivní prezentace pro  7. ročník. </a:t>
            </a:r>
            <a:r>
              <a:rPr lang="cs-CZ" sz="2400" dirty="0" smtClean="0"/>
              <a:t>                             K </a:t>
            </a:r>
            <a:r>
              <a:rPr lang="cs-CZ" sz="2400" dirty="0" smtClean="0"/>
              <a:t>opakování osvojených znalostí týkajících se vztlakové síly a chování těles ponořených do kapalin.</a:t>
            </a:r>
            <a:endParaRPr lang="cs-CZ" sz="2400" dirty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</p:txBody>
      </p:sp>
      <p:pic>
        <p:nvPicPr>
          <p:cNvPr id="18436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805488"/>
            <a:ext cx="4464050" cy="7921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Obrázek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7921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0282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Praktické otázky shrnující znalosti o kapalinách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824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Krychle 4"/>
          <p:cNvSpPr/>
          <p:nvPr/>
        </p:nvSpPr>
        <p:spPr>
          <a:xfrm>
            <a:off x="971600" y="3356992"/>
            <a:ext cx="7848872" cy="3024336"/>
          </a:xfrm>
          <a:prstGeom prst="cube">
            <a:avLst/>
          </a:prstGeom>
          <a:solidFill>
            <a:srgbClr val="00B0F0">
              <a:alpha val="3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otázky: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12776"/>
            <a:ext cx="7994842" cy="124588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cs-CZ" sz="3600" dirty="0" smtClean="0"/>
              <a:t>1. </a:t>
            </a:r>
            <a:r>
              <a:rPr lang="cs-CZ" sz="3600" dirty="0" smtClean="0"/>
              <a:t>Kuličky </a:t>
            </a:r>
            <a:r>
              <a:rPr lang="cs-CZ" sz="3600" dirty="0" smtClean="0"/>
              <a:t>z olova ponoříme do lihu, na kterou působí největší vztlaková síla a </a:t>
            </a:r>
            <a:r>
              <a:rPr lang="cs-CZ" sz="3600" dirty="0"/>
              <a:t>proč ?</a:t>
            </a:r>
          </a:p>
        </p:txBody>
      </p:sp>
      <p:sp>
        <p:nvSpPr>
          <p:cNvPr id="16" name="Ovál 15"/>
          <p:cNvSpPr/>
          <p:nvPr/>
        </p:nvSpPr>
        <p:spPr>
          <a:xfrm>
            <a:off x="2023917" y="4581128"/>
            <a:ext cx="864096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851920" y="4293096"/>
            <a:ext cx="1512168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372200" y="4725144"/>
            <a:ext cx="5760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447652" y="4480891"/>
            <a:ext cx="6038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9088" y="4480891"/>
            <a:ext cx="4737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1</a:t>
            </a:r>
            <a:endParaRPr lang="cs-CZ" sz="5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06070" y="4354543"/>
            <a:ext cx="6038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2</a:t>
            </a:r>
            <a:endParaRPr lang="cs-CZ" sz="6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9289" y="3166323"/>
            <a:ext cx="13335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4543" y="2854356"/>
            <a:ext cx="13335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525" y="3294746"/>
            <a:ext cx="13335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7158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echovka 6"/>
          <p:cNvSpPr/>
          <p:nvPr/>
        </p:nvSpPr>
        <p:spPr>
          <a:xfrm>
            <a:off x="971600" y="2636912"/>
            <a:ext cx="3240000" cy="2880320"/>
          </a:xfrm>
          <a:prstGeom prst="can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021" y="2175514"/>
            <a:ext cx="13335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Plechovka 7"/>
          <p:cNvSpPr/>
          <p:nvPr/>
        </p:nvSpPr>
        <p:spPr>
          <a:xfrm>
            <a:off x="4685682" y="2649508"/>
            <a:ext cx="3240000" cy="2880320"/>
          </a:xfrm>
          <a:prstGeom prst="can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467544" y="548680"/>
            <a:ext cx="7994842" cy="124588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dirty="0" smtClean="0"/>
              <a:t>2. </a:t>
            </a:r>
            <a:r>
              <a:rPr lang="cs-CZ" sz="3600" dirty="0" smtClean="0"/>
              <a:t>Kuličky </a:t>
            </a:r>
            <a:r>
              <a:rPr lang="cs-CZ" sz="3600" dirty="0" smtClean="0"/>
              <a:t>ze železa ponoříme do vody a oleje, na kterou působí větší vztlaková síla a proč ? </a:t>
            </a:r>
            <a:endParaRPr lang="cs-CZ" sz="3600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6305682" y="2175514"/>
            <a:ext cx="0" cy="138963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Ovál 4"/>
          <p:cNvSpPr/>
          <p:nvPr/>
        </p:nvSpPr>
        <p:spPr>
          <a:xfrm>
            <a:off x="1835696" y="3501008"/>
            <a:ext cx="1440000" cy="144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7019" y="3483683"/>
            <a:ext cx="1457325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051560" y="278092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voda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77018" y="2780928"/>
            <a:ext cx="1457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olej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82450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1"/>
          <p:cNvSpPr txBox="1">
            <a:spLocks/>
          </p:cNvSpPr>
          <p:nvPr/>
        </p:nvSpPr>
        <p:spPr>
          <a:xfrm>
            <a:off x="467544" y="548680"/>
            <a:ext cx="7994842" cy="124588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dirty="0" smtClean="0"/>
              <a:t>3. </a:t>
            </a:r>
            <a:r>
              <a:rPr lang="cs-CZ" sz="3600" dirty="0" smtClean="0"/>
              <a:t>Válečky </a:t>
            </a:r>
            <a:r>
              <a:rPr lang="cs-CZ" sz="3600" dirty="0" smtClean="0"/>
              <a:t>z mědi a hliníku stejného objemu ponoříme do </a:t>
            </a:r>
            <a:r>
              <a:rPr lang="cs-CZ" sz="3600" dirty="0" err="1" smtClean="0"/>
              <a:t>ethanolu</a:t>
            </a:r>
            <a:r>
              <a:rPr lang="cs-CZ" sz="3600" dirty="0" smtClean="0"/>
              <a:t>. </a:t>
            </a:r>
            <a:r>
              <a:rPr lang="cs-CZ" sz="3600" dirty="0" smtClean="0"/>
              <a:t>N</a:t>
            </a:r>
            <a:r>
              <a:rPr lang="cs-CZ" sz="3600" dirty="0" smtClean="0"/>
              <a:t>a </a:t>
            </a:r>
            <a:r>
              <a:rPr lang="cs-CZ" sz="3600" dirty="0" smtClean="0"/>
              <a:t>který váleček působí větší vztlaková síla a proč ? </a:t>
            </a:r>
            <a:endParaRPr lang="cs-CZ" sz="3600" dirty="0"/>
          </a:p>
        </p:txBody>
      </p:sp>
      <p:sp>
        <p:nvSpPr>
          <p:cNvPr id="5" name="Krychle 4"/>
          <p:cNvSpPr/>
          <p:nvPr/>
        </p:nvSpPr>
        <p:spPr>
          <a:xfrm>
            <a:off x="1043608" y="2249996"/>
            <a:ext cx="6336704" cy="2808312"/>
          </a:xfrm>
          <a:prstGeom prst="cube">
            <a:avLst/>
          </a:prstGeom>
          <a:solidFill>
            <a:srgbClr val="00B0F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echovka 5"/>
          <p:cNvSpPr/>
          <p:nvPr/>
        </p:nvSpPr>
        <p:spPr>
          <a:xfrm>
            <a:off x="2345791" y="3306465"/>
            <a:ext cx="864096" cy="1296144"/>
          </a:xfrm>
          <a:prstGeom prst="can">
            <a:avLst/>
          </a:prstGeom>
          <a:solidFill>
            <a:schemeClr val="tx1">
              <a:lumMod val="65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4965" y="3284984"/>
            <a:ext cx="884237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2797730" y="2060848"/>
            <a:ext cx="0" cy="138963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907083" y="2060847"/>
            <a:ext cx="0" cy="138963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3444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1"/>
          <p:cNvSpPr txBox="1">
            <a:spLocks/>
          </p:cNvSpPr>
          <p:nvPr/>
        </p:nvSpPr>
        <p:spPr>
          <a:xfrm>
            <a:off x="467544" y="404664"/>
            <a:ext cx="7994842" cy="151216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dirty="0" smtClean="0"/>
              <a:t>4. v tabulkách najdi hustoty látek a urči, zda bude těleso plovat, vznášet se nebo klesat ke dnu; bude-li </a:t>
            </a:r>
            <a:r>
              <a:rPr lang="cs-CZ" sz="3600" dirty="0" smtClean="0"/>
              <a:t>plovat, urči, </a:t>
            </a:r>
            <a:r>
              <a:rPr lang="cs-CZ" sz="3600" dirty="0" smtClean="0"/>
              <a:t>kolik procent z celkového objemu tělesa je ponořeno</a:t>
            </a:r>
            <a:endParaRPr lang="cs-CZ" sz="36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11658282"/>
              </p:ext>
            </p:extLst>
          </p:nvPr>
        </p:nvGraphicFramePr>
        <p:xfrm>
          <a:off x="611558" y="2060848"/>
          <a:ext cx="7850828" cy="4471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707"/>
                <a:gridCol w="1962707"/>
                <a:gridCol w="1962707"/>
                <a:gridCol w="1962707"/>
              </a:tblGrid>
              <a:tr h="637785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Kapalina do které</a:t>
                      </a:r>
                      <a:r>
                        <a:rPr lang="cs-CZ" sz="1800" baseline="0" dirty="0" smtClean="0"/>
                        <a:t> je ponořeno těleso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Těleso</a:t>
                      </a:r>
                      <a:r>
                        <a:rPr lang="cs-CZ" sz="1800" baseline="0" dirty="0" smtClean="0"/>
                        <a:t> z dané látky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Chování v kapalině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Ponořený objem </a:t>
                      </a:r>
                      <a:r>
                        <a:rPr lang="cs-CZ" sz="1800" dirty="0" smtClean="0"/>
                        <a:t>           v </a:t>
                      </a:r>
                      <a:r>
                        <a:rPr lang="cs-CZ" sz="1800" dirty="0" smtClean="0"/>
                        <a:t>procentech</a:t>
                      </a:r>
                      <a:endParaRPr lang="cs-CZ" sz="1800" dirty="0"/>
                    </a:p>
                  </a:txBody>
                  <a:tcPr anchor="ctr"/>
                </a:tc>
              </a:tr>
              <a:tr h="637785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Voda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Kostka</a:t>
                      </a:r>
                      <a:r>
                        <a:rPr lang="cs-CZ" sz="1800" baseline="0" dirty="0" smtClean="0"/>
                        <a:t> ze s</a:t>
                      </a:r>
                      <a:r>
                        <a:rPr lang="cs-CZ" sz="1800" dirty="0" smtClean="0"/>
                        <a:t>mrkového dřeva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</a:tr>
              <a:tr h="637785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Olivový olej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Kostka</a:t>
                      </a:r>
                      <a:r>
                        <a:rPr lang="cs-CZ" sz="1800" baseline="0" dirty="0" smtClean="0"/>
                        <a:t> l</a:t>
                      </a:r>
                      <a:r>
                        <a:rPr lang="cs-CZ" sz="1800" dirty="0" smtClean="0"/>
                        <a:t>edu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</a:tr>
              <a:tr h="637785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Slaná</a:t>
                      </a:r>
                      <a:r>
                        <a:rPr lang="cs-CZ" sz="1800" baseline="0" dirty="0" smtClean="0"/>
                        <a:t> voda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Rtuť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anchor="ctr"/>
                </a:tc>
              </a:tr>
              <a:tr h="637785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Líh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Skleněná kulička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anchor="ctr"/>
                </a:tc>
              </a:tr>
              <a:tr h="637785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Benzín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Ocelové</a:t>
                      </a:r>
                      <a:r>
                        <a:rPr lang="cs-CZ" sz="1800" baseline="0" dirty="0" smtClean="0"/>
                        <a:t> závažíčko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</a:tr>
              <a:tr h="637785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Glycerol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Sáček naplněný vodou</a:t>
                      </a:r>
                      <a:endParaRPr lang="cs-CZ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575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1"/>
          <p:cNvSpPr txBox="1">
            <a:spLocks/>
          </p:cNvSpPr>
          <p:nvPr/>
        </p:nvSpPr>
        <p:spPr>
          <a:xfrm>
            <a:off x="467544" y="657455"/>
            <a:ext cx="6089216" cy="15121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5. dokresli do obrázku všechny síly </a:t>
            </a:r>
            <a:r>
              <a:rPr lang="cs-CZ" sz="2800" dirty="0" smtClean="0"/>
              <a:t>                a </a:t>
            </a:r>
            <a:r>
              <a:rPr lang="cs-CZ" sz="2800" dirty="0" smtClean="0"/>
              <a:t>napiš vzorec pro výpočet vztlakové síly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80494"/>
            <a:ext cx="1822450" cy="551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3287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1"/>
          <p:cNvSpPr txBox="1">
            <a:spLocks/>
          </p:cNvSpPr>
          <p:nvPr/>
        </p:nvSpPr>
        <p:spPr>
          <a:xfrm>
            <a:off x="467544" y="470115"/>
            <a:ext cx="7994842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6. </a:t>
            </a:r>
            <a:r>
              <a:rPr lang="cs-CZ" sz="2800" dirty="0" smtClean="0"/>
              <a:t>Jak </a:t>
            </a:r>
            <a:r>
              <a:rPr lang="cs-CZ" sz="2800" dirty="0" smtClean="0"/>
              <a:t>se změní ponor lodě, když pluje po Dunaji a vpluje do Černého </a:t>
            </a:r>
            <a:r>
              <a:rPr lang="cs-CZ" sz="2800" dirty="0" smtClean="0"/>
              <a:t>moře?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42422"/>
            <a:ext cx="5715000" cy="382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5549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67544" y="470115"/>
            <a:ext cx="7994842" cy="7986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7. rozděl do sloupců podle toho, co je využito v praxi</a:t>
            </a:r>
            <a:endParaRPr lang="cs-CZ" sz="28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467544" y="1382301"/>
            <a:ext cx="7994842" cy="4331729"/>
            <a:chOff x="467544" y="1382301"/>
            <a:chExt cx="7994842" cy="4331729"/>
          </a:xfrm>
        </p:grpSpPr>
        <p:cxnSp>
          <p:nvCxnSpPr>
            <p:cNvPr id="4" name="Přímá spojnice 3"/>
            <p:cNvCxnSpPr/>
            <p:nvPr/>
          </p:nvCxnSpPr>
          <p:spPr>
            <a:xfrm>
              <a:off x="611560" y="1766259"/>
              <a:ext cx="78508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>
              <a:off x="2771800" y="1393550"/>
              <a:ext cx="0" cy="43204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5580112" y="1393550"/>
              <a:ext cx="0" cy="432048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ovéPole 7"/>
            <p:cNvSpPr txBox="1"/>
            <p:nvPr/>
          </p:nvSpPr>
          <p:spPr>
            <a:xfrm>
              <a:off x="467544" y="1384999"/>
              <a:ext cx="25202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Pascalův zákon</a:t>
              </a:r>
              <a:endParaRPr lang="cs-CZ" sz="24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969279" y="1382301"/>
              <a:ext cx="25202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Hydrostatický tlak</a:t>
              </a:r>
              <a:endParaRPr lang="cs-CZ" sz="2400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724128" y="1384999"/>
              <a:ext cx="25202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Archimedův zákon</a:t>
              </a:r>
              <a:endParaRPr lang="cs-CZ" sz="2400" dirty="0"/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410464" y="5390423"/>
            <a:ext cx="2558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plavební komory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89559" y="5808584"/>
            <a:ext cx="1389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ponorky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826150" y="5402908"/>
            <a:ext cx="2047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hydraulický lis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22632" y="622988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lžíce u bagru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4521" y="6229884"/>
            <a:ext cx="1029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sifon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44354" y="5382008"/>
            <a:ext cx="3574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zvedání zubařského křesla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764487" y="5802521"/>
            <a:ext cx="2361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záchranný kruh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25162" y="5802405"/>
            <a:ext cx="2558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pontonový most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67544" y="622988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batyskaf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084168" y="6229884"/>
            <a:ext cx="2794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vodoznak u bojleru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545122" y="6210914"/>
            <a:ext cx="1638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vodotrysk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670200" y="5825272"/>
            <a:ext cx="2703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vysokozdvižný vozík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541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459731" y="884584"/>
            <a:ext cx="7994842" cy="11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8. </a:t>
            </a:r>
            <a:r>
              <a:rPr lang="cs-CZ" sz="2800" dirty="0" smtClean="0"/>
              <a:t>Proč </a:t>
            </a:r>
            <a:r>
              <a:rPr lang="cs-CZ" sz="2800" dirty="0" smtClean="0"/>
              <a:t>jsou vzduchové bubliny menší ve větší hloubce a při stoupání k hladině se </a:t>
            </a:r>
            <a:r>
              <a:rPr lang="cs-CZ" sz="2800" dirty="0" smtClean="0"/>
              <a:t>zvětšují?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risscrossEtching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323198"/>
            <a:ext cx="5077155" cy="38078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3771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755577" y="620688"/>
            <a:ext cx="6912768" cy="1104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9. </a:t>
            </a:r>
            <a:r>
              <a:rPr lang="cs-CZ" sz="3200" dirty="0" smtClean="0"/>
              <a:t>O </a:t>
            </a:r>
            <a:r>
              <a:rPr lang="cs-CZ" sz="3200" dirty="0" smtClean="0"/>
              <a:t>čem vypovídá Pascalův </a:t>
            </a:r>
            <a:r>
              <a:rPr lang="cs-CZ" sz="3200" dirty="0" smtClean="0"/>
              <a:t>zákon                      a </a:t>
            </a:r>
            <a:r>
              <a:rPr lang="cs-CZ" sz="3200" dirty="0" smtClean="0"/>
              <a:t>o čem Archimédův </a:t>
            </a:r>
            <a:r>
              <a:rPr lang="cs-CZ" sz="3200" dirty="0" smtClean="0"/>
              <a:t>zákon?</a:t>
            </a:r>
            <a:endParaRPr lang="cs-CZ" sz="32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67600" y="1964714"/>
            <a:ext cx="3136848" cy="4328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50353">
            <a:off x="827971" y="2962716"/>
            <a:ext cx="4297485" cy="2108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7051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755576" y="620688"/>
            <a:ext cx="7560840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10. </a:t>
            </a:r>
            <a:r>
              <a:rPr lang="cs-CZ" sz="2800" dirty="0" smtClean="0"/>
              <a:t>Ve </a:t>
            </a:r>
            <a:r>
              <a:rPr lang="cs-CZ" sz="2800" dirty="0" smtClean="0"/>
              <a:t>které nádobě působí na dno nejmenší hydrostatická síla (nezapomeň na čem závisí </a:t>
            </a:r>
            <a:r>
              <a:rPr lang="cs-CZ" sz="2800" dirty="0" err="1" smtClean="0"/>
              <a:t>F</a:t>
            </a:r>
            <a:r>
              <a:rPr lang="cs-CZ" sz="2800" baseline="-25000" dirty="0" err="1" smtClean="0"/>
              <a:t>h</a:t>
            </a:r>
            <a:r>
              <a:rPr lang="cs-CZ" sz="2800" dirty="0" smtClean="0"/>
              <a:t>)? </a:t>
            </a:r>
            <a:r>
              <a:rPr lang="cs-CZ" sz="2800" dirty="0" smtClean="0"/>
              <a:t>V</a:t>
            </a:r>
            <a:r>
              <a:rPr lang="cs-CZ" sz="2800" dirty="0" smtClean="0"/>
              <a:t>e </a:t>
            </a:r>
            <a:r>
              <a:rPr lang="cs-CZ" sz="2800" dirty="0" smtClean="0"/>
              <a:t>všech nádobách je líh a mají stejný obsah </a:t>
            </a:r>
            <a:r>
              <a:rPr lang="cs-CZ" sz="2800" dirty="0" smtClean="0"/>
              <a:t>dna.</a:t>
            </a:r>
            <a:endParaRPr lang="cs-CZ" sz="2800" dirty="0"/>
          </a:p>
        </p:txBody>
      </p:sp>
      <p:pic>
        <p:nvPicPr>
          <p:cNvPr id="5123" name="Picture 3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68959"/>
            <a:ext cx="2448000" cy="2076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56746">
            <a:off x="2566211" y="2438558"/>
            <a:ext cx="2851501" cy="320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14203" y="2987634"/>
            <a:ext cx="1696043" cy="2275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Přímá spojnice 11"/>
          <p:cNvCxnSpPr/>
          <p:nvPr/>
        </p:nvCxnSpPr>
        <p:spPr>
          <a:xfrm>
            <a:off x="611560" y="5067182"/>
            <a:ext cx="741682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67544" y="4125238"/>
            <a:ext cx="75608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7352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184775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Obrázky jsou z galerie MS Office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www.criontheweb.com/images/barge.jpg</a:t>
            </a:r>
            <a:endParaRPr lang="cs-CZ" sz="24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www.aureamedica.ic.cz/img/v_perlicky/obsah01-bubliny.jpg</a:t>
            </a:r>
            <a:endParaRPr lang="cs-CZ" sz="24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farm3.static.flickr.com/2695/4162571581_f006c3ae00_m.jpg</a:t>
            </a:r>
            <a:endParaRPr lang="cs-CZ" sz="2400" dirty="0" smtClean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hidrostatica.galeon.com/images/pascal.jpg</a:t>
            </a:r>
            <a:endParaRPr lang="cs-CZ" sz="2400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cs-CZ" sz="2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/>
              <a:t>Není-li uvedeno </a:t>
            </a:r>
            <a:r>
              <a:rPr lang="cs-CZ" sz="2400" dirty="0" smtClean="0"/>
              <a:t>jinak, </a:t>
            </a:r>
            <a:r>
              <a:rPr lang="cs-CZ" sz="2400" dirty="0"/>
              <a:t>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/>
              <a:t>BOHUNĚK, Jiří a Růžena KOLÁŘOVÁ. </a:t>
            </a:r>
            <a:r>
              <a:rPr lang="cs-CZ" sz="2400" i="1" dirty="0"/>
              <a:t>Fyzika pro 7. ročník základní školy</a:t>
            </a:r>
            <a:r>
              <a:rPr lang="cs-CZ" sz="2400" dirty="0"/>
              <a:t> [učebnice]. dotisk 1. vydání. Praha: Prometheus, spol. s r. o., 2002. učebnice pro základní školy. ISBN 80-7196-119-1. </a:t>
            </a:r>
            <a:endParaRPr lang="cs-CZ" sz="24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Citováno dne 23. 5. 2012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                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260776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</TotalTime>
  <Words>408</Words>
  <Application>Microsoft Office PowerPoint</Application>
  <PresentationFormat>Předvádění na obrazovce (4:3)</PresentationFormat>
  <Paragraphs>63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Název školy: ZŠ Klášterec nad Ohří, Krátká 676 Autor: Mgr. Zdeňka Horská Název materiálu: VY_32_INOVACE_20_19_ Odpověz na otázky o kapalinách Číslo projektu: CZ.1.07/1.4.00/21.1115  </vt:lpstr>
      <vt:lpstr>Praktické otázky shrnující znalosti o kapalinách</vt:lpstr>
      <vt:lpstr>Odpověz na otázky: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Odpověz na otázky:</dc:title>
  <dc:creator>Kabinet</dc:creator>
  <cp:lastModifiedBy>Dum</cp:lastModifiedBy>
  <cp:revision>14</cp:revision>
  <dcterms:created xsi:type="dcterms:W3CDTF">2012-05-23T05:51:07Z</dcterms:created>
  <dcterms:modified xsi:type="dcterms:W3CDTF">2012-07-14T21:22:48Z</dcterms:modified>
</cp:coreProperties>
</file>