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67" r:id="rId3"/>
    <p:sldId id="263" r:id="rId4"/>
    <p:sldId id="264" r:id="rId5"/>
    <p:sldId id="265" r:id="rId6"/>
    <p:sldId id="266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10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5C7B5960-A576-412D-A859-73B366A70BDB}" type="datetimeFigureOut">
              <a:rPr lang="cs-CZ" smtClean="0"/>
              <a:pPr/>
              <a:t>4.2.2012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97F5BB66-DBCD-4CC0-AB9D-A413D059F1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edg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C7B5960-A576-412D-A859-73B366A70BDB}" type="datetimeFigureOut">
              <a:rPr lang="cs-CZ" smtClean="0"/>
              <a:pPr/>
              <a:t>4.2.2012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7F5BB66-DBCD-4CC0-AB9D-A413D059F1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5C7B5960-A576-412D-A859-73B366A70BDB}" type="datetimeFigureOut">
              <a:rPr lang="cs-CZ" smtClean="0"/>
              <a:pPr/>
              <a:t>4.2.2012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97F5BB66-DBCD-4CC0-AB9D-A413D059F1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edg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C7B5960-A576-412D-A859-73B366A70BDB}" type="datetimeFigureOut">
              <a:rPr lang="cs-CZ" smtClean="0"/>
              <a:pPr/>
              <a:t>4.2.2012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7F5BB66-DBCD-4CC0-AB9D-A413D059F1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C7B5960-A576-412D-A859-73B366A70BDB}" type="datetimeFigureOut">
              <a:rPr lang="cs-CZ" smtClean="0"/>
              <a:pPr/>
              <a:t>4.2.2012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7F5BB66-DBCD-4CC0-AB9D-A413D059F1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C7B5960-A576-412D-A859-73B366A70BDB}" type="datetimeFigureOut">
              <a:rPr lang="cs-CZ" smtClean="0"/>
              <a:pPr/>
              <a:t>4.2.2012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7F5BB66-DBCD-4CC0-AB9D-A413D059F1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5C7B5960-A576-412D-A859-73B366A70BDB}" type="datetimeFigureOut">
              <a:rPr lang="cs-CZ" smtClean="0"/>
              <a:pPr/>
              <a:t>4.2.2012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7F5BB66-DBCD-4CC0-AB9D-A413D059F1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C7B5960-A576-412D-A859-73B366A70BDB}" type="datetimeFigureOut">
              <a:rPr lang="cs-CZ" smtClean="0"/>
              <a:pPr/>
              <a:t>4.2.2012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7F5BB66-DBCD-4CC0-AB9D-A413D059F1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C7B5960-A576-412D-A859-73B366A70BDB}" type="datetimeFigureOut">
              <a:rPr lang="cs-CZ" smtClean="0"/>
              <a:pPr/>
              <a:t>4.2.2012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7F5BB66-DBCD-4CC0-AB9D-A413D059F1E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edg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C7B5960-A576-412D-A859-73B366A70BDB}" type="datetimeFigureOut">
              <a:rPr lang="cs-CZ" smtClean="0"/>
              <a:pPr/>
              <a:t>4.2.2012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7F5BB66-DBCD-4CC0-AB9D-A413D059F1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5C7B5960-A576-412D-A859-73B366A70BDB}" type="datetimeFigureOut">
              <a:rPr lang="cs-CZ" smtClean="0"/>
              <a:pPr/>
              <a:t>4.2.2012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97F5BB66-DBCD-4CC0-AB9D-A413D059F1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5C7B5960-A576-412D-A859-73B366A70BDB}" type="datetimeFigureOut">
              <a:rPr lang="cs-CZ" smtClean="0"/>
              <a:pPr/>
              <a:t>4.2.2012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97F5BB66-DBCD-4CC0-AB9D-A413D059F1E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slow">
    <p:wedge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131840" y="2708920"/>
            <a:ext cx="5616624" cy="1800200"/>
          </a:xfrm>
        </p:spPr>
        <p:txBody>
          <a:bodyPr/>
          <a:lstStyle/>
          <a:p>
            <a:r>
              <a:rPr lang="cs-CZ" dirty="0" smtClean="0"/>
              <a:t>VY_32_INOVACE_18_                        ČTENÍ, 2. </a:t>
            </a:r>
            <a:r>
              <a:rPr lang="cs-CZ" dirty="0" err="1" smtClean="0"/>
              <a:t>roč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707904" y="5373216"/>
            <a:ext cx="5114778" cy="1101248"/>
          </a:xfrm>
        </p:spPr>
        <p:txBody>
          <a:bodyPr/>
          <a:lstStyle/>
          <a:p>
            <a:r>
              <a:rPr lang="cs-CZ" dirty="0" smtClean="0"/>
              <a:t>Pán a sluha</a:t>
            </a:r>
          </a:p>
          <a:p>
            <a:r>
              <a:rPr lang="cs-CZ" dirty="0" smtClean="0"/>
              <a:t>František Bartoš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71800" y="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3275856" y="4941168"/>
            <a:ext cx="17059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2"/>
                </a:solidFill>
              </a:rPr>
              <a:t>Marie </a:t>
            </a:r>
            <a:r>
              <a:rPr lang="cs-CZ" dirty="0" err="1" smtClean="0">
                <a:solidFill>
                  <a:schemeClr val="bg2"/>
                </a:solidFill>
              </a:rPr>
              <a:t>Říčařová</a:t>
            </a:r>
            <a:endParaRPr lang="cs-CZ" dirty="0">
              <a:solidFill>
                <a:schemeClr val="bg2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915816" y="1772816"/>
            <a:ext cx="452117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2"/>
                </a:solidFill>
              </a:rPr>
              <a:t>Základní škola a Mateřská škola, Potštejn,</a:t>
            </a:r>
          </a:p>
          <a:p>
            <a:r>
              <a:rPr lang="cs-CZ" dirty="0" smtClean="0">
                <a:solidFill>
                  <a:schemeClr val="bg2"/>
                </a:solidFill>
              </a:rPr>
              <a:t>okres Rychnov nad Kněžnou</a:t>
            </a:r>
            <a:endParaRPr lang="cs-CZ" dirty="0">
              <a:solidFill>
                <a:schemeClr val="bg2"/>
              </a:solidFill>
            </a:endParaRPr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260648"/>
            <a:ext cx="7632848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Pán a sluha</a:t>
            </a:r>
          </a:p>
          <a:p>
            <a:endParaRPr lang="cs-CZ" dirty="0" smtClean="0"/>
          </a:p>
          <a:p>
            <a:r>
              <a:rPr lang="cs-CZ" dirty="0" smtClean="0"/>
              <a:t>Ověření ve výuce: 19.12.2011</a:t>
            </a:r>
          </a:p>
          <a:p>
            <a:endParaRPr lang="cs-CZ" dirty="0" smtClean="0"/>
          </a:p>
          <a:p>
            <a:r>
              <a:rPr lang="cs-CZ" dirty="0" smtClean="0"/>
              <a:t>Předmět: Čtení</a:t>
            </a:r>
          </a:p>
          <a:p>
            <a:endParaRPr lang="cs-CZ" dirty="0" smtClean="0"/>
          </a:p>
          <a:p>
            <a:r>
              <a:rPr lang="cs-CZ" dirty="0" smtClean="0"/>
              <a:t>Ročník </a:t>
            </a:r>
            <a:r>
              <a:rPr lang="cs-CZ" smtClean="0"/>
              <a:t>: 2.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Klíčová slova: </a:t>
            </a:r>
            <a:r>
              <a:rPr lang="cs-CZ" dirty="0" err="1" smtClean="0"/>
              <a:t>Mluvka</a:t>
            </a:r>
            <a:r>
              <a:rPr lang="cs-CZ" dirty="0" smtClean="0"/>
              <a:t>, na vlastní oči,bavit společnost, prášit, svědectví,</a:t>
            </a:r>
          </a:p>
          <a:p>
            <a:r>
              <a:rPr lang="cs-CZ" dirty="0" smtClean="0"/>
              <a:t>loket</a:t>
            </a:r>
          </a:p>
          <a:p>
            <a:endParaRPr lang="cs-CZ" dirty="0" smtClean="0"/>
          </a:p>
          <a:p>
            <a:r>
              <a:rPr lang="cs-CZ" dirty="0" smtClean="0"/>
              <a:t>Anotace: DUM ověřuje, jak si žáci zapamatovali text a jak mu  porozuměli. Rozšiřuje slovní zásobu žáků. Využívá mezipředmětového vztahu s českým jazykem, téma – synonyma.</a:t>
            </a:r>
          </a:p>
        </p:txBody>
      </p:sp>
    </p:spTree>
  </p:cSld>
  <p:clrMapOvr>
    <a:masterClrMapping/>
  </p:clrMapOvr>
  <p:transition spd="slow" advClick="0" advTm="0">
    <p:wedg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1052736"/>
            <a:ext cx="435388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Vysvětli, co znamenají věty: </a:t>
            </a:r>
            <a:endParaRPr lang="cs-CZ" sz="2400" dirty="0"/>
          </a:p>
        </p:txBody>
      </p:sp>
      <p:sp>
        <p:nvSpPr>
          <p:cNvPr id="3" name="Vodorovný svitek 2"/>
          <p:cNvSpPr/>
          <p:nvPr/>
        </p:nvSpPr>
        <p:spPr>
          <a:xfrm>
            <a:off x="539552" y="1772816"/>
            <a:ext cx="6120680" cy="1152128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Byl takový </a:t>
            </a:r>
            <a:r>
              <a:rPr lang="cs-CZ" sz="2400" b="1" dirty="0" err="1" smtClean="0"/>
              <a:t>mluvka</a:t>
            </a:r>
            <a:r>
              <a:rPr lang="cs-CZ" sz="2400" b="1" dirty="0" smtClean="0"/>
              <a:t>, že široko daleko takového nebylo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4" name="Vodorovný svitek 3"/>
          <p:cNvSpPr/>
          <p:nvPr/>
        </p:nvSpPr>
        <p:spPr>
          <a:xfrm>
            <a:off x="611560" y="3212976"/>
            <a:ext cx="5904656" cy="1033272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Nikdy neřekl ani slůvka pravdy.</a:t>
            </a:r>
            <a:endParaRPr lang="cs-CZ" sz="2400" b="1" dirty="0"/>
          </a:p>
        </p:txBody>
      </p:sp>
      <p:sp>
        <p:nvSpPr>
          <p:cNvPr id="5" name="Vodorovný svitek 4"/>
          <p:cNvSpPr/>
          <p:nvPr/>
        </p:nvSpPr>
        <p:spPr>
          <a:xfrm>
            <a:off x="683568" y="5589240"/>
            <a:ext cx="6192688" cy="1033272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Zase bavil společnost.</a:t>
            </a:r>
            <a:endParaRPr lang="cs-CZ" sz="2400" b="1" dirty="0"/>
          </a:p>
        </p:txBody>
      </p:sp>
      <p:sp>
        <p:nvSpPr>
          <p:cNvPr id="6" name="Vodorovný svitek 5"/>
          <p:cNvSpPr/>
          <p:nvPr/>
        </p:nvSpPr>
        <p:spPr>
          <a:xfrm>
            <a:off x="611560" y="4221088"/>
            <a:ext cx="5904656" cy="1368152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Na vlastní oči jsem to viděl.</a:t>
            </a:r>
            <a:endParaRPr lang="cs-CZ" sz="2400" b="1" dirty="0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4" grpId="0" animBg="1"/>
      <p:bldP spid="5" grpId="0" animBg="1"/>
      <p:bldP spid="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odorovný svitek 1"/>
          <p:cNvSpPr/>
          <p:nvPr/>
        </p:nvSpPr>
        <p:spPr>
          <a:xfrm>
            <a:off x="611560" y="692696"/>
            <a:ext cx="5904656" cy="1440160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Dovolával se svědectví svého sluhy.</a:t>
            </a:r>
            <a:endParaRPr lang="cs-CZ" sz="2400" b="1" dirty="0"/>
          </a:p>
        </p:txBody>
      </p:sp>
      <p:sp>
        <p:nvSpPr>
          <p:cNvPr id="5" name="Vodorovný svitek 4"/>
          <p:cNvSpPr/>
          <p:nvPr/>
        </p:nvSpPr>
        <p:spPr>
          <a:xfrm>
            <a:off x="539552" y="2276872"/>
            <a:ext cx="6120680" cy="1033272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Až budu moc prášit….</a:t>
            </a:r>
            <a:endParaRPr lang="cs-CZ" sz="2400" b="1" dirty="0"/>
          </a:p>
        </p:txBody>
      </p:sp>
      <p:sp>
        <p:nvSpPr>
          <p:cNvPr id="6" name="Vodorovný svitek 5"/>
          <p:cNvSpPr/>
          <p:nvPr/>
        </p:nvSpPr>
        <p:spPr>
          <a:xfrm>
            <a:off x="611560" y="3717032"/>
            <a:ext cx="5904656" cy="1033272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Stačí, když do mne pod stolem drbneš.</a:t>
            </a:r>
            <a:endParaRPr lang="cs-CZ" sz="2400" b="1" dirty="0"/>
          </a:p>
        </p:txBody>
      </p:sp>
      <p:sp>
        <p:nvSpPr>
          <p:cNvPr id="7" name="Vodorovný svitek 6"/>
          <p:cNvSpPr/>
          <p:nvPr/>
        </p:nvSpPr>
        <p:spPr>
          <a:xfrm>
            <a:off x="755576" y="5085184"/>
            <a:ext cx="5688632" cy="1033272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Ocas měřil tři lokte.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1475656" y="6165304"/>
            <a:ext cx="36455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Jeden loket je asi 60 centimetrů.</a:t>
            </a:r>
            <a:endParaRPr lang="cs-CZ" dirty="0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6" grpId="0" animBg="1"/>
      <p:bldP spid="7" grpId="0" animBg="1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Vodorovný svitek 3"/>
          <p:cNvSpPr/>
          <p:nvPr/>
        </p:nvSpPr>
        <p:spPr>
          <a:xfrm>
            <a:off x="683568" y="2204864"/>
            <a:ext cx="5904656" cy="1033272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Půl druhého lokte.</a:t>
            </a:r>
            <a:endParaRPr lang="cs-CZ" sz="2400" b="1" dirty="0"/>
          </a:p>
        </p:txBody>
      </p:sp>
      <p:sp>
        <p:nvSpPr>
          <p:cNvPr id="5" name="Vodorovný svitek 4"/>
          <p:cNvSpPr/>
          <p:nvPr/>
        </p:nvSpPr>
        <p:spPr>
          <a:xfrm>
            <a:off x="683568" y="764704"/>
            <a:ext cx="5832648" cy="1033272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Dva lokte.</a:t>
            </a:r>
            <a:endParaRPr lang="cs-CZ" sz="2400" b="1" dirty="0"/>
          </a:p>
        </p:txBody>
      </p:sp>
      <p:sp>
        <p:nvSpPr>
          <p:cNvPr id="6" name="Vodorovný svitek 5"/>
          <p:cNvSpPr/>
          <p:nvPr/>
        </p:nvSpPr>
        <p:spPr>
          <a:xfrm>
            <a:off x="611560" y="3645024"/>
            <a:ext cx="6192688" cy="1033272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Chceš, aby liška byla  zcela bez ocasu?</a:t>
            </a:r>
            <a:endParaRPr lang="cs-CZ" sz="2400" b="1" dirty="0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1124744"/>
            <a:ext cx="724429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Znáš ve svém okolí někoho, kdo si takhle vymýšlí</a:t>
            </a:r>
          </a:p>
          <a:p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a neříká pravdu? 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2492896"/>
            <a:ext cx="645240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Pojmenuj jedním slovem takového člověka: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5576" y="3861048"/>
            <a:ext cx="75373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lhář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979712" y="3861048"/>
            <a:ext cx="120577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/>
              <a:t>mluvka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851920" y="3789040"/>
            <a:ext cx="94128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/>
              <a:t>kecal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611560" y="4509120"/>
            <a:ext cx="428033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Jak říkáme takovým slovům</a:t>
            </a:r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?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83568" y="5157192"/>
            <a:ext cx="673133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Slova podobného významu, neboli synonyma.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5220072" y="3861048"/>
            <a:ext cx="103586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žvanil</a:t>
            </a:r>
            <a:endParaRPr lang="cs-CZ" sz="2400" b="1" dirty="0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4725144"/>
            <a:ext cx="7242048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Použitá literatura: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Čítanka pro druhý ročník </a:t>
            </a:r>
            <a:r>
              <a:rPr lang="cs-CZ" dirty="0" smtClean="0"/>
              <a:t>ZŠ</a:t>
            </a: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>str.121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Nakladatelství DIDAKTIS s.r.o.</a:t>
            </a:r>
            <a:br>
              <a:rPr lang="cs-CZ" dirty="0" smtClean="0"/>
            </a:br>
            <a:r>
              <a:rPr lang="cs-CZ" dirty="0" smtClean="0"/>
              <a:t>Kaštanová 141</a:t>
            </a:r>
            <a:br>
              <a:rPr lang="cs-CZ" dirty="0" smtClean="0"/>
            </a:br>
            <a:r>
              <a:rPr lang="cs-CZ" dirty="0" smtClean="0"/>
              <a:t>Brno</a:t>
            </a:r>
            <a:br>
              <a:rPr lang="cs-CZ" dirty="0" smtClean="0"/>
            </a:br>
            <a:r>
              <a:rPr lang="cs-CZ" dirty="0" smtClean="0"/>
              <a:t>2003 První vydání</a:t>
            </a:r>
            <a:br>
              <a:rPr lang="cs-CZ" dirty="0" smtClean="0"/>
            </a:br>
            <a:endParaRPr lang="cs-CZ" dirty="0"/>
          </a:p>
        </p:txBody>
      </p:sp>
    </p:spTree>
  </p:cSld>
  <p:clrMapOvr>
    <a:masterClrMapping/>
  </p:clrMapOvr>
  <p:transition spd="slow" advClick="0" advTm="0">
    <p:wedg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1418</TotalTime>
  <Words>208</Words>
  <Application>Microsoft Office PowerPoint</Application>
  <PresentationFormat>Předvádění na obrazovce (4:3)</PresentationFormat>
  <Paragraphs>41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Bohatý</vt:lpstr>
      <vt:lpstr>VY_32_INOVACE_18_                        ČTENÍ, 2. roč.</vt:lpstr>
      <vt:lpstr>Snímek 2</vt:lpstr>
      <vt:lpstr>Snímek 3</vt:lpstr>
      <vt:lpstr>Snímek 4</vt:lpstr>
      <vt:lpstr>Snímek 5</vt:lpstr>
      <vt:lpstr>Snímek 6</vt:lpstr>
      <vt:lpstr>Použitá literatura:  Čítanka pro druhý ročník ZŠ str.121 Nakladatelství DIDAKTIS s.r.o. Kaštanová 141 Brno 2003 První vydání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VY_32_INOVACE_03                         ČTENÍ</dc:title>
  <dc:creator>uživatel</dc:creator>
  <cp:lastModifiedBy>Škola</cp:lastModifiedBy>
  <cp:revision>125</cp:revision>
  <dcterms:created xsi:type="dcterms:W3CDTF">2011-06-19T16:04:11Z</dcterms:created>
  <dcterms:modified xsi:type="dcterms:W3CDTF">2012-02-04T13:42:34Z</dcterms:modified>
</cp:coreProperties>
</file>