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9" r:id="rId2"/>
    <p:sldId id="268" r:id="rId3"/>
    <p:sldId id="267" r:id="rId4"/>
    <p:sldId id="262" r:id="rId5"/>
    <p:sldId id="264" r:id="rId6"/>
    <p:sldId id="257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405" autoAdjust="0"/>
  </p:normalViewPr>
  <p:slideViewPr>
    <p:cSldViewPr>
      <p:cViewPr>
        <p:scale>
          <a:sx n="100" d="100"/>
          <a:sy n="100" d="100"/>
        </p:scale>
        <p:origin x="-72" y="17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4515E-75CE-47FB-9924-CC9B128DC7A2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9E258-7D73-4C71-869A-20B39A2F8F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4515E-75CE-47FB-9924-CC9B128DC7A2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9E258-7D73-4C71-869A-20B39A2F8F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4515E-75CE-47FB-9924-CC9B128DC7A2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9E258-7D73-4C71-869A-20B39A2F8F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4515E-75CE-47FB-9924-CC9B128DC7A2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9E258-7D73-4C71-869A-20B39A2F8F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4515E-75CE-47FB-9924-CC9B128DC7A2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9E258-7D73-4C71-869A-20B39A2F8F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4515E-75CE-47FB-9924-CC9B128DC7A2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9E258-7D73-4C71-869A-20B39A2F8F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4515E-75CE-47FB-9924-CC9B128DC7A2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9E258-7D73-4C71-869A-20B39A2F8F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4515E-75CE-47FB-9924-CC9B128DC7A2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9E258-7D73-4C71-869A-20B39A2F8F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4515E-75CE-47FB-9924-CC9B128DC7A2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9E258-7D73-4C71-869A-20B39A2F8F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4515E-75CE-47FB-9924-CC9B128DC7A2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9E258-7D73-4C71-869A-20B39A2F8F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4515E-75CE-47FB-9924-CC9B128DC7A2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9E258-7D73-4C71-869A-20B39A2F8F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8B4515E-75CE-47FB-9924-CC9B128DC7A2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A69E258-7D73-4C71-869A-20B39A2F8F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2/29/Common_Buzzard_RWD.jpg?uselang=cs" TargetMode="External"/><Relationship Id="rId3" Type="http://schemas.openxmlformats.org/officeDocument/2006/relationships/hyperlink" Target="http://upload.wikimedia.org/wikipedia/commons/8/82/KurrePenk.jpg?uselang=cs" TargetMode="External"/><Relationship Id="rId7" Type="http://schemas.openxmlformats.org/officeDocument/2006/relationships/hyperlink" Target="http://upload.wikimedia.org/wikipedia/commons/4/4e/White_Stork_Wei%C3%9Fstorch_Ciconia_ciconia.jpg?uselang=cs" TargetMode="External"/><Relationship Id="rId2" Type="http://schemas.openxmlformats.org/officeDocument/2006/relationships/hyperlink" Target="http://www.microsoft.office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f/ff/Martes_martes_crop.jpg" TargetMode="External"/><Relationship Id="rId5" Type="http://schemas.openxmlformats.org/officeDocument/2006/relationships/hyperlink" Target="http://upload.wikimedia.org/wikipedia/commons/1/10/Feldmaus_Microtus_arvalis.jpg" TargetMode="External"/><Relationship Id="rId4" Type="http://schemas.openxmlformats.org/officeDocument/2006/relationships/hyperlink" Target="http://upload.wikimedia.org/wikipedia/commons/9/91/2011-05-18-RanaRidibunda-DSC_2233.jpg?uselang=cs" TargetMode="External"/><Relationship Id="rId9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png"/><Relationship Id="rId10" Type="http://schemas.openxmlformats.org/officeDocument/2006/relationships/image" Target="../media/image10.jpe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5433" y="116632"/>
            <a:ext cx="8136904" cy="924475"/>
          </a:xfrm>
          <a:solidFill>
            <a:srgbClr val="92D050"/>
          </a:solidFill>
        </p:spPr>
        <p:txBody>
          <a:bodyPr>
            <a:normAutofit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  <a:t>Potravní vazby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81397" y="980728"/>
            <a:ext cx="8784976" cy="4878071"/>
          </a:xfrm>
          <a:prstGeom prst="rect">
            <a:avLst/>
          </a:prstGeom>
        </p:spPr>
        <p:txBody>
          <a:bodyPr/>
          <a:lstStyle/>
          <a:p>
            <a:pPr marL="0" lvl="0" indent="0" algn="ctr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Člověk a </a:t>
            </a:r>
            <a:r>
              <a:rPr lang="cs-CZ" sz="1600" b="1" dirty="0" smtClean="0">
                <a:solidFill>
                  <a:prstClr val="black"/>
                </a:solidFill>
                <a:latin typeface="Calibri"/>
              </a:rPr>
              <a:t>jeho svět  (Přírodověda </a:t>
            </a:r>
            <a:r>
              <a:rPr lang="cs-CZ" sz="1600" b="1" dirty="0">
                <a:solidFill>
                  <a:prstClr val="black"/>
                </a:solidFill>
                <a:latin typeface="Calibri"/>
              </a:rPr>
              <a:t>pro 4. ročník)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CZ.1.07/1.4.00/21.0866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Šablona: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III/2 Inovace a zkvalitnění výuky prostřednictvím ICT</a:t>
            </a:r>
            <a:endParaRPr lang="cs-CZ" sz="1600" b="1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VY_32_INOVACE_01_POTRAVNÍ VAZBY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Sada: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3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Druh materiálu: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DUM</a:t>
            </a:r>
            <a:r>
              <a:rPr lang="cs-CZ" sz="1600" b="1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PŘ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č.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1 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Jméno autora: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Jana Weberová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Škola: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ZŠ A MŠ Cholina, okres Olomouc, příspěvková organizace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dirty="0">
                <a:solidFill>
                  <a:prstClr val="black"/>
                </a:solidFill>
                <a:latin typeface="Calibri"/>
              </a:rPr>
              <a:t>         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Cholina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35, 783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22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 smtClean="0">
                <a:solidFill>
                  <a:prstClr val="black"/>
                </a:solidFill>
                <a:latin typeface="Calibri"/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5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. 8. 2011</a:t>
            </a:r>
            <a:endParaRPr lang="cs-CZ" sz="1600" b="1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Předmět: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Přírodověda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Ročník: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čtvrtý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Anotace: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Materiál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(DUM) slouží k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procvičení potravních vazeb a rozdělení živočichů podle přijímané 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                potravy. Je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určen ke společné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práci, která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proběhne na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interaktivní tabuli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. 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potravní vazba, býložravec, masožravec, všežravec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600" dirty="0">
              <a:solidFill>
                <a:schemeClr val="bg1"/>
              </a:solidFill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700" dirty="0">
              <a:solidFill>
                <a:schemeClr val="bg1"/>
              </a:solidFill>
              <a:latin typeface="Calibri"/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730874"/>
            <a:ext cx="6340475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60173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5433" y="116632"/>
            <a:ext cx="8136904" cy="924475"/>
          </a:xfrm>
          <a:solidFill>
            <a:srgbClr val="92D050"/>
          </a:solidFill>
        </p:spPr>
        <p:txBody>
          <a:bodyPr>
            <a:normAutofit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  <a:t>Potravní vazby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81397" y="980728"/>
            <a:ext cx="8784976" cy="4878071"/>
          </a:xfrm>
          <a:prstGeom prst="rect">
            <a:avLst/>
          </a:prstGeom>
        </p:spPr>
        <p:txBody>
          <a:bodyPr/>
          <a:lstStyle/>
          <a:p>
            <a:pPr marL="0" lvl="0" indent="0">
              <a:spcAft>
                <a:spcPts val="0"/>
              </a:spcAft>
              <a:buClrTx/>
              <a:buNone/>
            </a:pPr>
            <a:r>
              <a:rPr lang="cs-CZ" sz="1400" b="1" dirty="0" smtClean="0">
                <a:solidFill>
                  <a:prstClr val="black"/>
                </a:solidFill>
                <a:latin typeface="Calibri"/>
              </a:rPr>
              <a:t>Zdroje: </a:t>
            </a:r>
            <a:r>
              <a:rPr lang="cs-CZ" sz="1400" dirty="0" smtClean="0">
                <a:solidFill>
                  <a:schemeClr val="tx1"/>
                </a:solidFill>
                <a:latin typeface="Calibri"/>
                <a:hlinkClick r:id="rId2"/>
              </a:rPr>
              <a:t>www.microsoft.office.cz</a:t>
            </a:r>
            <a:r>
              <a:rPr lang="cs-CZ" sz="1400" dirty="0" smtClean="0">
                <a:solidFill>
                  <a:schemeClr val="tx1"/>
                </a:solidFill>
                <a:latin typeface="Calibri"/>
              </a:rPr>
              <a:t> </a:t>
            </a:r>
            <a:r>
              <a:rPr lang="cs-CZ" sz="1400" dirty="0">
                <a:solidFill>
                  <a:schemeClr val="tx1"/>
                </a:solidFill>
                <a:latin typeface="Calibri"/>
              </a:rPr>
              <a:t>, </a:t>
            </a:r>
            <a:r>
              <a:rPr lang="cs-CZ" sz="1400" dirty="0">
                <a:solidFill>
                  <a:schemeClr val="tx1"/>
                </a:solidFill>
                <a:latin typeface="Calibri"/>
                <a:hlinkClick r:id="rId3"/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  <a:latin typeface="Calibri"/>
                <a:hlinkClick r:id="rId3"/>
              </a:rPr>
              <a:t>upload.wikimedia.org/wikipedia/commons/8/82/KurrePenk.jpg?uselang=cs</a:t>
            </a:r>
            <a:r>
              <a:rPr lang="cs-CZ" sz="1400" dirty="0">
                <a:solidFill>
                  <a:schemeClr val="tx1"/>
                </a:solidFill>
                <a:latin typeface="Calibri"/>
              </a:rPr>
              <a:t>, </a:t>
            </a:r>
            <a:r>
              <a:rPr lang="cs-CZ" sz="1400" dirty="0">
                <a:solidFill>
                  <a:schemeClr val="tx1"/>
                </a:solidFill>
                <a:latin typeface="Calibri"/>
                <a:hlinkClick r:id="rId4"/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  <a:latin typeface="Calibri"/>
                <a:hlinkClick r:id="rId4"/>
              </a:rPr>
              <a:t>upload.wikimedia.org/wikipedia/commons/9/91/2011-05-18-RanaRidibunda-DSC_2233.jpg?uselang=cs</a:t>
            </a:r>
            <a:r>
              <a:rPr lang="cs-CZ" sz="1400" dirty="0">
                <a:solidFill>
                  <a:schemeClr val="tx1"/>
                </a:solidFill>
                <a:latin typeface="Calibri"/>
              </a:rPr>
              <a:t>, </a:t>
            </a:r>
            <a:r>
              <a:rPr lang="cs-CZ" sz="1400" dirty="0">
                <a:solidFill>
                  <a:schemeClr val="tx1"/>
                </a:solidFill>
                <a:latin typeface="Calibri"/>
                <a:hlinkClick r:id="rId5"/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  <a:latin typeface="Calibri"/>
                <a:hlinkClick r:id="rId5"/>
              </a:rPr>
              <a:t>upload.wikimedia.org/wikipedia/commons/1/10/Feldmaus_Microtus_arvalis.jpg</a:t>
            </a:r>
            <a:r>
              <a:rPr lang="cs-CZ" sz="1400" dirty="0">
                <a:solidFill>
                  <a:schemeClr val="tx1"/>
                </a:solidFill>
                <a:latin typeface="Calibri"/>
              </a:rPr>
              <a:t>, </a:t>
            </a:r>
            <a:r>
              <a:rPr lang="cs-CZ" sz="1400" dirty="0">
                <a:solidFill>
                  <a:schemeClr val="tx1"/>
                </a:solidFill>
                <a:latin typeface="Calibri"/>
                <a:hlinkClick r:id="rId6"/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  <a:latin typeface="Calibri"/>
                <a:hlinkClick r:id="rId6"/>
              </a:rPr>
              <a:t>upload.wikimedia.org/wikipedia/commons/f/ff/Martes_martes_crop.jpg</a:t>
            </a:r>
            <a:r>
              <a:rPr lang="cs-CZ" sz="1400" dirty="0">
                <a:solidFill>
                  <a:schemeClr val="tx1"/>
                </a:solidFill>
                <a:latin typeface="Calibri"/>
              </a:rPr>
              <a:t>, </a:t>
            </a:r>
            <a:r>
              <a:rPr lang="cs-CZ" sz="1400" dirty="0">
                <a:solidFill>
                  <a:schemeClr val="tx1"/>
                </a:solidFill>
                <a:latin typeface="Calibri"/>
                <a:hlinkClick r:id="rId7"/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  <a:latin typeface="Calibri"/>
                <a:hlinkClick r:id="rId7"/>
              </a:rPr>
              <a:t>upload.wikimedia.org/wikipedia/commons/4/4e/White_Stork_Wei%C3%9Fstorch_Ciconia_ciconia.jpg?uselang=cs</a:t>
            </a:r>
            <a:r>
              <a:rPr lang="cs-CZ" sz="1400" dirty="0">
                <a:solidFill>
                  <a:schemeClr val="tx1"/>
                </a:solidFill>
                <a:latin typeface="Calibri"/>
              </a:rPr>
              <a:t>, </a:t>
            </a:r>
            <a:r>
              <a:rPr lang="cs-CZ" sz="1400" dirty="0">
                <a:solidFill>
                  <a:schemeClr val="tx1"/>
                </a:solidFill>
                <a:latin typeface="Calibri"/>
                <a:hlinkClick r:id="rId8"/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  <a:latin typeface="Calibri"/>
                <a:hlinkClick r:id="rId8"/>
              </a:rPr>
              <a:t>upload.wikimedia.org/wikipedia/commons/2/29/Common_Buzzard_RWD.jpg?uselang=cs</a:t>
            </a:r>
            <a:r>
              <a:rPr lang="cs-CZ" sz="1400" dirty="0" smtClean="0">
                <a:solidFill>
                  <a:schemeClr val="tx1"/>
                </a:solidFill>
                <a:latin typeface="Calibri"/>
              </a:rPr>
              <a:t> </a:t>
            </a:r>
            <a:endParaRPr lang="cs-CZ" sz="1400" dirty="0">
              <a:solidFill>
                <a:schemeClr val="bg1"/>
              </a:solidFill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700" dirty="0">
              <a:solidFill>
                <a:schemeClr val="bg1"/>
              </a:solidFill>
              <a:latin typeface="Calibri"/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730874"/>
            <a:ext cx="6340475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3643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46676" y="2967335"/>
            <a:ext cx="5650649" cy="923330"/>
          </a:xfrm>
          <a:prstGeom prst="rect">
            <a:avLst/>
          </a:prstGeom>
          <a:noFill/>
        </p:spPr>
        <p:txBody>
          <a:bodyPr wrap="none" lIns="91440" tIns="45720" rIns="91440" bIns="45720" anchor="ctr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POTRAVNÍ VAZBY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34064684"/>
      </p:ext>
    </p:extLst>
  </p:cSld>
  <p:clrMapOvr>
    <a:masterClrMapping/>
  </p:clrMapOvr>
  <p:transition spd="slow" advClick="0">
    <p:push dir="u"/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1268760"/>
            <a:ext cx="2520279" cy="5112568"/>
          </a:xfrm>
        </p:spPr>
        <p:txBody>
          <a:bodyPr/>
          <a:lstStyle/>
          <a:p>
            <a:pPr>
              <a:buClr>
                <a:schemeClr val="accent1">
                  <a:lumMod val="50000"/>
                </a:schemeClr>
              </a:buClr>
              <a:buBlip>
                <a:blip r:embed="rId3"/>
              </a:buBlip>
            </a:pPr>
            <a:r>
              <a:rPr lang="cs-CZ" sz="3200" dirty="0" smtClean="0"/>
              <a:t> </a:t>
            </a:r>
            <a:r>
              <a:rPr lang="cs-CZ" sz="2800" b="1" dirty="0" smtClean="0"/>
              <a:t>Býložravci</a:t>
            </a:r>
          </a:p>
          <a:p>
            <a:pPr marL="45720" indent="0">
              <a:buClr>
                <a:schemeClr val="accent1">
                  <a:lumMod val="50000"/>
                </a:schemeClr>
              </a:buClr>
              <a:buNone/>
            </a:pPr>
            <a:endParaRPr lang="cs-CZ" dirty="0"/>
          </a:p>
          <a:p>
            <a:pPr marL="45720" indent="0">
              <a:buClr>
                <a:schemeClr val="accent1">
                  <a:lumMod val="50000"/>
                </a:schemeClr>
              </a:buClr>
              <a:buNone/>
            </a:pPr>
            <a:endParaRPr lang="cs-CZ" dirty="0" smtClean="0"/>
          </a:p>
          <a:p>
            <a:pPr marL="45720" indent="0">
              <a:buClr>
                <a:schemeClr val="accent1">
                  <a:lumMod val="50000"/>
                </a:schemeClr>
              </a:buClr>
              <a:buNone/>
            </a:pPr>
            <a:endParaRPr lang="cs-CZ" dirty="0" smtClean="0"/>
          </a:p>
          <a:p>
            <a:pPr>
              <a:buClr>
                <a:schemeClr val="accent1">
                  <a:lumMod val="50000"/>
                </a:schemeClr>
              </a:buClr>
              <a:buBlip>
                <a:blip r:embed="rId3"/>
              </a:buBlip>
            </a:pPr>
            <a:r>
              <a:rPr lang="cs-CZ" sz="2800" b="1" dirty="0" smtClean="0"/>
              <a:t>Masožravci</a:t>
            </a:r>
          </a:p>
          <a:p>
            <a:pPr marL="45720" indent="0">
              <a:buClr>
                <a:schemeClr val="accent1">
                  <a:lumMod val="50000"/>
                </a:schemeClr>
              </a:buClr>
              <a:buNone/>
            </a:pPr>
            <a:endParaRPr lang="cs-CZ" dirty="0"/>
          </a:p>
          <a:p>
            <a:pPr marL="45720" indent="0">
              <a:buClr>
                <a:schemeClr val="accent1">
                  <a:lumMod val="50000"/>
                </a:schemeClr>
              </a:buClr>
              <a:buNone/>
            </a:pPr>
            <a:endParaRPr lang="cs-CZ" dirty="0" smtClean="0"/>
          </a:p>
          <a:p>
            <a:pPr marL="45720" indent="0">
              <a:buClr>
                <a:schemeClr val="accent1">
                  <a:lumMod val="50000"/>
                </a:schemeClr>
              </a:buClr>
              <a:buNone/>
            </a:pPr>
            <a:endParaRPr lang="cs-CZ" dirty="0" smtClean="0"/>
          </a:p>
          <a:p>
            <a:pPr>
              <a:buClr>
                <a:schemeClr val="accent1">
                  <a:lumMod val="50000"/>
                </a:schemeClr>
              </a:buClr>
              <a:buBlip>
                <a:blip r:embed="rId3"/>
              </a:buBlip>
            </a:pPr>
            <a:r>
              <a:rPr lang="cs-CZ" sz="2800" b="1" dirty="0" smtClean="0"/>
              <a:t>Všežravci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3383868" y="1268760"/>
            <a:ext cx="5148572" cy="5112568"/>
          </a:xfrm>
        </p:spPr>
        <p:txBody>
          <a:bodyPr>
            <a:normAutofit/>
          </a:bodyPr>
          <a:lstStyle/>
          <a:p>
            <a:pPr>
              <a:buBlip>
                <a:blip r:embed="rId3"/>
              </a:buBlip>
            </a:pPr>
            <a:r>
              <a:rPr lang="cs-CZ" sz="3000" dirty="0" smtClean="0"/>
              <a:t> se živí rostlinami a živočichy.</a:t>
            </a:r>
          </a:p>
          <a:p>
            <a:pPr>
              <a:buBlip>
                <a:blip r:embed="rId3"/>
              </a:buBlip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>
              <a:buBlip>
                <a:blip r:embed="rId3"/>
              </a:buBlip>
            </a:pPr>
            <a:r>
              <a:rPr lang="cs-CZ" sz="3200" dirty="0" smtClean="0"/>
              <a:t> se živí rostlinnou stravou.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pPr>
              <a:buBlip>
                <a:blip r:embed="rId3"/>
              </a:buBlip>
            </a:pPr>
            <a:r>
              <a:rPr lang="cs-CZ" sz="3200" dirty="0"/>
              <a:t> </a:t>
            </a:r>
            <a:r>
              <a:rPr lang="cs-CZ" sz="3200" dirty="0" smtClean="0"/>
              <a:t>se živí masem jiných živočichů.</a:t>
            </a:r>
          </a:p>
          <a:p>
            <a:pPr>
              <a:buBlip>
                <a:blip r:embed="rId3"/>
              </a:buBlip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548680"/>
            <a:ext cx="49685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Správně spoj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9248516"/>
      </p:ext>
    </p:extLst>
  </p:cSld>
  <p:clrMapOvr>
    <a:masterClrMapping/>
  </p:clrMapOvr>
  <p:transition spd="slow" advClick="0">
    <p:push dir="u"/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500"/>
                            </p:stCondLst>
                            <p:childTnLst>
                              <p:par>
                                <p:cTn id="3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500"/>
                            </p:stCondLst>
                            <p:childTnLst>
                              <p:par>
                                <p:cTn id="3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51520" y="548680"/>
            <a:ext cx="86409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Býložravce dej do zeleného kroužku, masožravce do červeného a všežravce do modrého kroužku.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20876" y="1586170"/>
            <a:ext cx="24109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</a:t>
            </a:r>
            <a:r>
              <a:rPr lang="cs-CZ" sz="2400" dirty="0" smtClean="0"/>
              <a:t>everka obecná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47864" y="1988840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rase divoké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24128" y="1412776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</a:t>
            </a:r>
            <a:r>
              <a:rPr lang="cs-CZ" sz="2400" dirty="0" smtClean="0"/>
              <a:t>osa obecná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3568" y="2708920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k</a:t>
            </a:r>
            <a:r>
              <a:rPr lang="cs-CZ" sz="2400" dirty="0" smtClean="0"/>
              <a:t>apr obecný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4048" y="4365104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k</a:t>
            </a:r>
            <a:r>
              <a:rPr lang="cs-CZ" sz="2400" dirty="0" smtClean="0"/>
              <a:t>achna divoká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131840" y="6093296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m</a:t>
            </a:r>
            <a:r>
              <a:rPr lang="cs-CZ" sz="2400" dirty="0" smtClean="0"/>
              <a:t>yš domácí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228184" y="5589240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h</a:t>
            </a:r>
            <a:r>
              <a:rPr lang="cs-CZ" sz="2400" dirty="0" smtClean="0"/>
              <a:t>raboš polní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3528" y="5085184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m</a:t>
            </a:r>
            <a:r>
              <a:rPr lang="cs-CZ" sz="2400" dirty="0" smtClean="0"/>
              <a:t>andelinka bramborová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707904" y="3109030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j</a:t>
            </a:r>
            <a:r>
              <a:rPr lang="cs-CZ" sz="2400" dirty="0" smtClean="0"/>
              <a:t>elen evropský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015716" y="4149080"/>
            <a:ext cx="19802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z</a:t>
            </a:r>
            <a:r>
              <a:rPr lang="cs-CZ" sz="2400" dirty="0" smtClean="0"/>
              <a:t>ajíc polní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283968" y="5085184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l</a:t>
            </a:r>
            <a:r>
              <a:rPr lang="cs-CZ" sz="2400" dirty="0" smtClean="0"/>
              <a:t>iška obecná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732240" y="2492896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j</a:t>
            </a:r>
            <a:r>
              <a:rPr lang="cs-CZ" sz="2400" dirty="0" smtClean="0"/>
              <a:t>estřáb lesní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51520" y="5989350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struh obecný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084168" y="3789040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š</a:t>
            </a:r>
            <a:r>
              <a:rPr lang="cs-CZ" sz="2400" dirty="0" smtClean="0"/>
              <a:t>tika obecná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223628" y="3509140"/>
            <a:ext cx="22682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k</a:t>
            </a:r>
            <a:r>
              <a:rPr lang="cs-CZ" sz="2400" dirty="0" smtClean="0"/>
              <a:t>očka domácí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27507066"/>
      </p:ext>
    </p:extLst>
  </p:cSld>
  <p:clrMapOvr>
    <a:masterClrMapping/>
  </p:clrMapOvr>
  <p:transition spd="slow" advClick="0">
    <p:push dir="u"/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5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5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5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700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750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8000"/>
                            </p:stCondLst>
                            <p:childTnLst>
                              <p:par>
                                <p:cTn id="5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8500"/>
                            </p:stCondLst>
                            <p:childTnLst>
                              <p:par>
                                <p:cTn id="6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9000"/>
                            </p:stCondLst>
                            <p:childTnLst>
                              <p:par>
                                <p:cTn id="6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581128"/>
            <a:ext cx="1403796" cy="14037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980728"/>
            <a:ext cx="1187772" cy="1187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0845" y="2681284"/>
            <a:ext cx="1548000" cy="15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Šipka doprava 10"/>
          <p:cNvSpPr/>
          <p:nvPr/>
        </p:nvSpPr>
        <p:spPr>
          <a:xfrm>
            <a:off x="1945384" y="1574614"/>
            <a:ext cx="684886" cy="29077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1945384" y="3330294"/>
            <a:ext cx="684886" cy="29077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1945384" y="5014164"/>
            <a:ext cx="684886" cy="29077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5580112" y="5014164"/>
            <a:ext cx="684886" cy="29077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5580112" y="3327894"/>
            <a:ext cx="684886" cy="29077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5580112" y="1574614"/>
            <a:ext cx="684886" cy="29077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324698" y="6016804"/>
            <a:ext cx="87129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čáp bílý, veverka obecná, skokan skřehotavý, káně lesní, </a:t>
            </a:r>
          </a:p>
          <a:p>
            <a:pPr algn="ctr"/>
            <a:r>
              <a:rPr lang="cs-CZ" sz="2400" b="1" dirty="0" smtClean="0"/>
              <a:t>hraboš polní, kuna lesní</a:t>
            </a:r>
            <a:endParaRPr lang="cs-CZ" sz="2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7543" y="188640"/>
            <a:ext cx="81882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Vyber z nabídky a doplň potravní řetězce.</a:t>
            </a:r>
            <a:endParaRPr lang="cs-CZ" sz="2800" dirty="0"/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20" y="846816"/>
            <a:ext cx="2284220" cy="1623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9578" y="846816"/>
            <a:ext cx="2346357" cy="1564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2" descr="C:\Users\PC-0C4S\Desktop\wikimedia VODY Ž\skokan skř. 3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0555" y="2523209"/>
            <a:ext cx="2614749" cy="1742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PC-0C4S\Desktop\OOOBBBRRRAAAZZZKKKYYY\WWIIKKIIMMEEDDIIAA\400PX-~1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7338" y="2578852"/>
            <a:ext cx="1190835" cy="1786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C:\Users\PC-0C4S\Desktop\wikimedia POLE Ž\hraboš polní 1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0817" y="4330462"/>
            <a:ext cx="2005239" cy="1654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5798" y="4475117"/>
            <a:ext cx="2013916" cy="1509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 advClick="0">
    <p:push dir="u"/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99592" y="1412776"/>
            <a:ext cx="7416824" cy="4896544"/>
          </a:xfrm>
        </p:spPr>
        <p:txBody>
          <a:bodyPr/>
          <a:lstStyle/>
          <a:p>
            <a:pPr marL="45720" indent="0">
              <a:buClr>
                <a:schemeClr val="accent1">
                  <a:lumMod val="50000"/>
                </a:schemeClr>
              </a:buClr>
              <a:buNone/>
            </a:pPr>
            <a:endParaRPr lang="cs-CZ" dirty="0"/>
          </a:p>
          <a:p>
            <a:pPr>
              <a:buClr>
                <a:schemeClr val="accent1">
                  <a:lumMod val="50000"/>
                </a:schemeClr>
              </a:buClr>
              <a:buBlip>
                <a:blip r:embed="rId3"/>
              </a:buBlip>
            </a:pPr>
            <a:r>
              <a:rPr lang="cs-CZ" dirty="0" smtClean="0"/>
              <a:t> s</a:t>
            </a:r>
            <a:r>
              <a:rPr lang="cs-CZ" sz="2400" dirty="0" smtClean="0"/>
              <a:t>rnec obecný, králík domácí, vosa obecná, hraboš polní, veverka obecná</a:t>
            </a:r>
          </a:p>
          <a:p>
            <a:pPr marL="45720" indent="0">
              <a:buClr>
                <a:schemeClr val="accent1">
                  <a:lumMod val="50000"/>
                </a:schemeClr>
              </a:buClr>
              <a:buNone/>
            </a:pPr>
            <a:endParaRPr lang="cs-CZ" dirty="0" smtClean="0"/>
          </a:p>
          <a:p>
            <a:pPr>
              <a:buClr>
                <a:schemeClr val="accent1">
                  <a:lumMod val="50000"/>
                </a:schemeClr>
              </a:buClr>
              <a:buBlip>
                <a:blip r:embed="rId3"/>
              </a:buBlip>
            </a:pPr>
            <a:r>
              <a:rPr lang="cs-CZ" dirty="0" smtClean="0"/>
              <a:t> </a:t>
            </a:r>
            <a:r>
              <a:rPr lang="cs-CZ" sz="2400" dirty="0" smtClean="0"/>
              <a:t>myš domácí, štika obecná, prase divoké, husa velká, kachna divoká</a:t>
            </a:r>
          </a:p>
          <a:p>
            <a:pPr marL="45720" indent="0">
              <a:buClr>
                <a:schemeClr val="accent1">
                  <a:lumMod val="50000"/>
                </a:schemeClr>
              </a:buClr>
              <a:buNone/>
            </a:pPr>
            <a:endParaRPr lang="cs-CZ" dirty="0" smtClean="0"/>
          </a:p>
          <a:p>
            <a:pPr>
              <a:buClr>
                <a:schemeClr val="accent1">
                  <a:lumMod val="50000"/>
                </a:schemeClr>
              </a:buClr>
              <a:buBlip>
                <a:blip r:embed="rId3"/>
              </a:buBlip>
            </a:pPr>
            <a:r>
              <a:rPr lang="cs-CZ" dirty="0" smtClean="0"/>
              <a:t> </a:t>
            </a:r>
            <a:r>
              <a:rPr lang="cs-CZ" sz="2400" dirty="0" smtClean="0"/>
              <a:t>mandelinka bramborová, kuna lesní, káně lesní, liška obecná, jestřáb lesní, pstruh obecný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548680"/>
            <a:ext cx="76328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každém řádku škrtni živočicha, který do něj nepatří. Vysvětli proč.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25739641"/>
      </p:ext>
    </p:extLst>
  </p:cSld>
  <p:clrMapOvr>
    <a:masterClrMapping/>
  </p:clrMapOvr>
  <p:transition spd="slow" advClick="0">
    <p:push dir="u"/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500"/>
                            </p:stCondLst>
                            <p:childTnLst>
                              <p:par>
                                <p:cTn id="43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411</TotalTime>
  <Words>310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Potravní vazby</vt:lpstr>
      <vt:lpstr>Potravní vazby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slatinice</dc:creator>
  <cp:lastModifiedBy>PC-0C4S</cp:lastModifiedBy>
  <cp:revision>32</cp:revision>
  <dcterms:created xsi:type="dcterms:W3CDTF">2012-04-15T19:08:37Z</dcterms:created>
  <dcterms:modified xsi:type="dcterms:W3CDTF">2012-07-16T08:27:47Z</dcterms:modified>
</cp:coreProperties>
</file>