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  <p:sldMasterId id="2147483720" r:id="rId2"/>
  </p:sldMasterIdLst>
  <p:sldIdLst>
    <p:sldId id="272" r:id="rId3"/>
    <p:sldId id="271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50021"/>
    <a:srgbClr val="CE3D32"/>
    <a:srgbClr val="FF9999"/>
    <a:srgbClr val="FF7C80"/>
    <a:srgbClr val="FF5050"/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72" y="122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411B17D-D583-41F7-9BBB-A8B11E26756C}" type="doc">
      <dgm:prSet loTypeId="urn:microsoft.com/office/officeart/2005/8/layout/hList3" loCatId="list" qsTypeId="urn:microsoft.com/office/officeart/2005/8/quickstyle/simple3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1D884EBB-C2CA-47BD-BF32-2EFE7D52CB26}">
      <dgm:prSet phldrT="[Text]"/>
      <dgm:spPr>
        <a:solidFill>
          <a:srgbClr val="CE3D32"/>
        </a:solidFill>
      </dgm:spPr>
      <dgm:t>
        <a:bodyPr/>
        <a:lstStyle/>
        <a:p>
          <a:r>
            <a:rPr lang="cs-CZ" b="1" cap="none" spc="0" dirty="0" smtClean="0">
              <a:ln w="12700">
                <a:solidFill>
                  <a:schemeClr val="tx1"/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Rozlišujeme lesy:</a:t>
          </a:r>
          <a:endParaRPr lang="cs-CZ" b="1" cap="none" spc="0" dirty="0">
            <a:ln w="12700">
              <a:solidFill>
                <a:schemeClr val="tx1"/>
              </a:solidFill>
              <a:prstDash val="solid"/>
            </a:ln>
            <a:solidFill>
              <a:schemeClr val="bg2">
                <a:tint val="85000"/>
                <a:satMod val="155000"/>
              </a:schemeClr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gm:t>
    </dgm:pt>
    <dgm:pt modelId="{DE3AC00E-DF5C-4738-B24B-89FB91984953}" type="parTrans" cxnId="{565DFB53-F6D6-472B-BECE-C6A61BDF9726}">
      <dgm:prSet/>
      <dgm:spPr/>
      <dgm:t>
        <a:bodyPr/>
        <a:lstStyle/>
        <a:p>
          <a:endParaRPr lang="cs-CZ"/>
        </a:p>
      </dgm:t>
    </dgm:pt>
    <dgm:pt modelId="{C842E793-3B98-47D7-863A-2F3513C0124F}" type="sibTrans" cxnId="{565DFB53-F6D6-472B-BECE-C6A61BDF9726}">
      <dgm:prSet/>
      <dgm:spPr/>
      <dgm:t>
        <a:bodyPr/>
        <a:lstStyle/>
        <a:p>
          <a:endParaRPr lang="cs-CZ"/>
        </a:p>
      </dgm:t>
    </dgm:pt>
    <dgm:pt modelId="{61E094CD-7852-4D2C-AE10-3A1E2817613E}">
      <dgm:prSet phldrT="[Text]"/>
      <dgm:spPr>
        <a:solidFill>
          <a:srgbClr val="FF5050"/>
        </a:solidFill>
      </dgm:spPr>
      <dgm:t>
        <a:bodyPr/>
        <a:lstStyle/>
        <a:p>
          <a:r>
            <a:rPr lang="cs-CZ" b="1" cap="none" spc="0" dirty="0" smtClean="0">
              <a:ln w="12700">
                <a:solidFill>
                  <a:schemeClr val="tx1"/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listnaté</a:t>
          </a:r>
          <a:endParaRPr lang="cs-CZ" b="1" cap="none" spc="0" dirty="0">
            <a:ln w="12700">
              <a:solidFill>
                <a:schemeClr val="tx1"/>
              </a:solidFill>
              <a:prstDash val="solid"/>
            </a:ln>
            <a:solidFill>
              <a:schemeClr val="bg2">
                <a:tint val="85000"/>
                <a:satMod val="155000"/>
              </a:schemeClr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gm:t>
    </dgm:pt>
    <dgm:pt modelId="{77D6C5B9-4D31-41C9-B9B5-3850D0909958}" type="parTrans" cxnId="{36951CB1-42FE-492D-9132-C8E834E2C676}">
      <dgm:prSet/>
      <dgm:spPr/>
      <dgm:t>
        <a:bodyPr/>
        <a:lstStyle/>
        <a:p>
          <a:endParaRPr lang="cs-CZ"/>
        </a:p>
      </dgm:t>
    </dgm:pt>
    <dgm:pt modelId="{895F8B83-1D26-4FFC-8E7D-F276D1FB395B}" type="sibTrans" cxnId="{36951CB1-42FE-492D-9132-C8E834E2C676}">
      <dgm:prSet/>
      <dgm:spPr/>
      <dgm:t>
        <a:bodyPr/>
        <a:lstStyle/>
        <a:p>
          <a:endParaRPr lang="cs-CZ"/>
        </a:p>
      </dgm:t>
    </dgm:pt>
    <dgm:pt modelId="{4743C73A-0028-4777-BB5A-E54BC6CAEA8E}">
      <dgm:prSet phldrT="[Text]"/>
      <dgm:spPr>
        <a:solidFill>
          <a:srgbClr val="FF7C80"/>
        </a:solidFill>
      </dgm:spPr>
      <dgm:t>
        <a:bodyPr/>
        <a:lstStyle/>
        <a:p>
          <a:r>
            <a:rPr lang="cs-CZ" b="1" cap="none" spc="0" dirty="0" smtClean="0">
              <a:ln w="19050">
                <a:solidFill>
                  <a:schemeClr val="tx1"/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jehličnaté</a:t>
          </a:r>
          <a:endParaRPr lang="cs-CZ" b="1" cap="none" spc="0" dirty="0">
            <a:ln w="19050">
              <a:solidFill>
                <a:schemeClr val="tx1"/>
              </a:solidFill>
              <a:prstDash val="solid"/>
            </a:ln>
            <a:solidFill>
              <a:schemeClr val="bg2">
                <a:tint val="85000"/>
                <a:satMod val="155000"/>
              </a:schemeClr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gm:t>
    </dgm:pt>
    <dgm:pt modelId="{6F5707F2-41D6-4F75-9561-C4AB0DEE66DB}" type="parTrans" cxnId="{EE477F3A-46E0-4CAB-B616-3EC16760BAF9}">
      <dgm:prSet/>
      <dgm:spPr/>
      <dgm:t>
        <a:bodyPr/>
        <a:lstStyle/>
        <a:p>
          <a:endParaRPr lang="cs-CZ"/>
        </a:p>
      </dgm:t>
    </dgm:pt>
    <dgm:pt modelId="{76350ED9-8CB8-417C-A093-6C2D96BEE093}" type="sibTrans" cxnId="{EE477F3A-46E0-4CAB-B616-3EC16760BAF9}">
      <dgm:prSet/>
      <dgm:spPr/>
      <dgm:t>
        <a:bodyPr/>
        <a:lstStyle/>
        <a:p>
          <a:endParaRPr lang="cs-CZ"/>
        </a:p>
      </dgm:t>
    </dgm:pt>
    <dgm:pt modelId="{9E8ADA1B-8483-49DB-9D23-0F5576F241A1}">
      <dgm:prSet phldrT="[Text]"/>
      <dgm:spPr>
        <a:solidFill>
          <a:srgbClr val="FF9999"/>
        </a:solidFill>
      </dgm:spPr>
      <dgm:t>
        <a:bodyPr/>
        <a:lstStyle/>
        <a:p>
          <a:r>
            <a:rPr lang="cs-CZ" b="1" cap="none" spc="0" dirty="0" smtClean="0">
              <a:ln w="19050">
                <a:solidFill>
                  <a:schemeClr val="tx1"/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smíšené</a:t>
          </a:r>
          <a:endParaRPr lang="cs-CZ" b="1" cap="none" spc="0" dirty="0">
            <a:ln w="19050">
              <a:solidFill>
                <a:schemeClr val="tx1"/>
              </a:solidFill>
              <a:prstDash val="solid"/>
            </a:ln>
            <a:solidFill>
              <a:schemeClr val="bg2">
                <a:tint val="85000"/>
                <a:satMod val="155000"/>
              </a:schemeClr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gm:t>
    </dgm:pt>
    <dgm:pt modelId="{56B0CBFD-CD02-451D-A9E1-D90EF275A9D8}" type="parTrans" cxnId="{0CE9C068-DC8C-4711-9F6F-DAB7EAE44AA4}">
      <dgm:prSet/>
      <dgm:spPr/>
      <dgm:t>
        <a:bodyPr/>
        <a:lstStyle/>
        <a:p>
          <a:endParaRPr lang="cs-CZ"/>
        </a:p>
      </dgm:t>
    </dgm:pt>
    <dgm:pt modelId="{302644A9-0C45-485C-9B6B-60A6E6B8AB2E}" type="sibTrans" cxnId="{0CE9C068-DC8C-4711-9F6F-DAB7EAE44AA4}">
      <dgm:prSet/>
      <dgm:spPr/>
      <dgm:t>
        <a:bodyPr/>
        <a:lstStyle/>
        <a:p>
          <a:endParaRPr lang="cs-CZ"/>
        </a:p>
      </dgm:t>
    </dgm:pt>
    <dgm:pt modelId="{F47FB827-09FC-483E-B331-52198090A99C}" type="pres">
      <dgm:prSet presAssocID="{3411B17D-D583-41F7-9BBB-A8B11E26756C}" presName="composite" presStyleCnt="0">
        <dgm:presLayoutVars>
          <dgm:chMax val="1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A7DEFE9-37EB-405F-993D-3E71FC3FB3A6}" type="pres">
      <dgm:prSet presAssocID="{1D884EBB-C2CA-47BD-BF32-2EFE7D52CB26}" presName="roof" presStyleLbl="dkBgShp" presStyleIdx="0" presStyleCnt="2" custScaleY="136981" custLinFactNeighborX="1149" custLinFactNeighborY="12327"/>
      <dgm:spPr/>
      <dgm:t>
        <a:bodyPr/>
        <a:lstStyle/>
        <a:p>
          <a:endParaRPr lang="cs-CZ"/>
        </a:p>
      </dgm:t>
    </dgm:pt>
    <dgm:pt modelId="{48192269-192A-4798-ABCA-57BD60EBE4EB}" type="pres">
      <dgm:prSet presAssocID="{1D884EBB-C2CA-47BD-BF32-2EFE7D52CB26}" presName="pillars" presStyleCnt="0"/>
      <dgm:spPr/>
    </dgm:pt>
    <dgm:pt modelId="{9CCFC5FB-A7D9-4E9A-956B-BAE91DC959F4}" type="pres">
      <dgm:prSet presAssocID="{1D884EBB-C2CA-47BD-BF32-2EFE7D52CB26}" presName="pillar1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F2927EE-32CF-41EA-B138-222A6D60C07F}" type="pres">
      <dgm:prSet presAssocID="{4743C73A-0028-4777-BB5A-E54BC6CAEA8E}" presName="pillarX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AE434B2-C2AA-4117-A4AD-358D8AD4D077}" type="pres">
      <dgm:prSet presAssocID="{9E8ADA1B-8483-49DB-9D23-0F5576F241A1}" presName="pillarX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827675-0B5B-4233-8CE3-282A756202EF}" type="pres">
      <dgm:prSet presAssocID="{1D884EBB-C2CA-47BD-BF32-2EFE7D52CB26}" presName="base" presStyleLbl="dkBgShp" presStyleIdx="1" presStyleCnt="2"/>
      <dgm:spPr/>
    </dgm:pt>
  </dgm:ptLst>
  <dgm:cxnLst>
    <dgm:cxn modelId="{565DFB53-F6D6-472B-BECE-C6A61BDF9726}" srcId="{3411B17D-D583-41F7-9BBB-A8B11E26756C}" destId="{1D884EBB-C2CA-47BD-BF32-2EFE7D52CB26}" srcOrd="0" destOrd="0" parTransId="{DE3AC00E-DF5C-4738-B24B-89FB91984953}" sibTransId="{C842E793-3B98-47D7-863A-2F3513C0124F}"/>
    <dgm:cxn modelId="{1C6F8503-A63A-4C9E-A96D-298488A430ED}" type="presOf" srcId="{4743C73A-0028-4777-BB5A-E54BC6CAEA8E}" destId="{8F2927EE-32CF-41EA-B138-222A6D60C07F}" srcOrd="0" destOrd="0" presId="urn:microsoft.com/office/officeart/2005/8/layout/hList3"/>
    <dgm:cxn modelId="{B8AD49A6-967F-4FA3-9B2E-607EBD67661B}" type="presOf" srcId="{3411B17D-D583-41F7-9BBB-A8B11E26756C}" destId="{F47FB827-09FC-483E-B331-52198090A99C}" srcOrd="0" destOrd="0" presId="urn:microsoft.com/office/officeart/2005/8/layout/hList3"/>
    <dgm:cxn modelId="{245028B7-3D6D-420A-98B0-E68DA903AB5D}" type="presOf" srcId="{1D884EBB-C2CA-47BD-BF32-2EFE7D52CB26}" destId="{FA7DEFE9-37EB-405F-993D-3E71FC3FB3A6}" srcOrd="0" destOrd="0" presId="urn:microsoft.com/office/officeart/2005/8/layout/hList3"/>
    <dgm:cxn modelId="{EE477F3A-46E0-4CAB-B616-3EC16760BAF9}" srcId="{1D884EBB-C2CA-47BD-BF32-2EFE7D52CB26}" destId="{4743C73A-0028-4777-BB5A-E54BC6CAEA8E}" srcOrd="1" destOrd="0" parTransId="{6F5707F2-41D6-4F75-9561-C4AB0DEE66DB}" sibTransId="{76350ED9-8CB8-417C-A093-6C2D96BEE093}"/>
    <dgm:cxn modelId="{0CE9C068-DC8C-4711-9F6F-DAB7EAE44AA4}" srcId="{1D884EBB-C2CA-47BD-BF32-2EFE7D52CB26}" destId="{9E8ADA1B-8483-49DB-9D23-0F5576F241A1}" srcOrd="2" destOrd="0" parTransId="{56B0CBFD-CD02-451D-A9E1-D90EF275A9D8}" sibTransId="{302644A9-0C45-485C-9B6B-60A6E6B8AB2E}"/>
    <dgm:cxn modelId="{397A7408-373C-4FE9-94C5-D7E413D9885F}" type="presOf" srcId="{9E8ADA1B-8483-49DB-9D23-0F5576F241A1}" destId="{3AE434B2-C2AA-4117-A4AD-358D8AD4D077}" srcOrd="0" destOrd="0" presId="urn:microsoft.com/office/officeart/2005/8/layout/hList3"/>
    <dgm:cxn modelId="{62045E75-6694-4552-9ACF-E69AC4A4BE75}" type="presOf" srcId="{61E094CD-7852-4D2C-AE10-3A1E2817613E}" destId="{9CCFC5FB-A7D9-4E9A-956B-BAE91DC959F4}" srcOrd="0" destOrd="0" presId="urn:microsoft.com/office/officeart/2005/8/layout/hList3"/>
    <dgm:cxn modelId="{36951CB1-42FE-492D-9132-C8E834E2C676}" srcId="{1D884EBB-C2CA-47BD-BF32-2EFE7D52CB26}" destId="{61E094CD-7852-4D2C-AE10-3A1E2817613E}" srcOrd="0" destOrd="0" parTransId="{77D6C5B9-4D31-41C9-B9B5-3850D0909958}" sibTransId="{895F8B83-1D26-4FFC-8E7D-F276D1FB395B}"/>
    <dgm:cxn modelId="{2BE7BC61-0F76-42C5-8F06-53795F4C36F1}" type="presParOf" srcId="{F47FB827-09FC-483E-B331-52198090A99C}" destId="{FA7DEFE9-37EB-405F-993D-3E71FC3FB3A6}" srcOrd="0" destOrd="0" presId="urn:microsoft.com/office/officeart/2005/8/layout/hList3"/>
    <dgm:cxn modelId="{D9E9FBAE-CE7B-4FFE-8AA7-AEA7BCC8381B}" type="presParOf" srcId="{F47FB827-09FC-483E-B331-52198090A99C}" destId="{48192269-192A-4798-ABCA-57BD60EBE4EB}" srcOrd="1" destOrd="0" presId="urn:microsoft.com/office/officeart/2005/8/layout/hList3"/>
    <dgm:cxn modelId="{A862D5EE-4D9A-49C7-ACBC-8B3676D43648}" type="presParOf" srcId="{48192269-192A-4798-ABCA-57BD60EBE4EB}" destId="{9CCFC5FB-A7D9-4E9A-956B-BAE91DC959F4}" srcOrd="0" destOrd="0" presId="urn:microsoft.com/office/officeart/2005/8/layout/hList3"/>
    <dgm:cxn modelId="{5E80961A-2855-4271-BEE1-D41264C327DC}" type="presParOf" srcId="{48192269-192A-4798-ABCA-57BD60EBE4EB}" destId="{8F2927EE-32CF-41EA-B138-222A6D60C07F}" srcOrd="1" destOrd="0" presId="urn:microsoft.com/office/officeart/2005/8/layout/hList3"/>
    <dgm:cxn modelId="{B96698F2-0E11-4AF3-BA9B-2BD05DC1EB26}" type="presParOf" srcId="{48192269-192A-4798-ABCA-57BD60EBE4EB}" destId="{3AE434B2-C2AA-4117-A4AD-358D8AD4D077}" srcOrd="2" destOrd="0" presId="urn:microsoft.com/office/officeart/2005/8/layout/hList3"/>
    <dgm:cxn modelId="{97FA24D4-20BA-4085-862C-F224154BF5A2}" type="presParOf" srcId="{F47FB827-09FC-483E-B331-52198090A99C}" destId="{3F827675-0B5B-4233-8CE3-282A756202EF}" srcOrd="2" destOrd="0" presId="urn:microsoft.com/office/officeart/2005/8/layout/hLis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A7DEFE9-37EB-405F-993D-3E71FC3FB3A6}">
      <dsp:nvSpPr>
        <dsp:cNvPr id="0" name=""/>
        <dsp:cNvSpPr/>
      </dsp:nvSpPr>
      <dsp:spPr>
        <a:xfrm>
          <a:off x="0" y="62325"/>
          <a:ext cx="8952656" cy="2770317"/>
        </a:xfrm>
        <a:prstGeom prst="rect">
          <a:avLst/>
        </a:prstGeom>
        <a:solidFill>
          <a:srgbClr val="CE3D32"/>
        </a:solidFill>
        <a:ln>
          <a:noFill/>
        </a:ln>
        <a:effectLst>
          <a:outerShdw blurRad="508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b="1" kern="1200" cap="none" spc="0" dirty="0" smtClean="0">
              <a:ln w="12700">
                <a:solidFill>
                  <a:schemeClr val="tx1"/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Rozlišujeme lesy:</a:t>
          </a:r>
          <a:endParaRPr lang="cs-CZ" sz="6500" b="1" kern="1200" cap="none" spc="0" dirty="0">
            <a:ln w="12700">
              <a:solidFill>
                <a:schemeClr val="tx1"/>
              </a:solidFill>
              <a:prstDash val="solid"/>
            </a:ln>
            <a:solidFill>
              <a:schemeClr val="bg2">
                <a:tint val="85000"/>
                <a:satMod val="155000"/>
              </a:schemeClr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sp:txBody>
      <dsp:txXfrm>
        <a:off x="0" y="62325"/>
        <a:ext cx="8952656" cy="2770317"/>
      </dsp:txXfrm>
    </dsp:sp>
    <dsp:sp modelId="{9CCFC5FB-A7D9-4E9A-956B-BAE91DC959F4}">
      <dsp:nvSpPr>
        <dsp:cNvPr id="0" name=""/>
        <dsp:cNvSpPr/>
      </dsp:nvSpPr>
      <dsp:spPr>
        <a:xfrm>
          <a:off x="4371" y="2209387"/>
          <a:ext cx="2981304" cy="4247061"/>
        </a:xfrm>
        <a:prstGeom prst="rect">
          <a:avLst/>
        </a:prstGeom>
        <a:solidFill>
          <a:srgbClr val="FF5050"/>
        </a:solidFill>
        <a:ln>
          <a:noFill/>
        </a:ln>
        <a:effectLst>
          <a:outerShdw blurRad="50800" dist="254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86690" tIns="186690" rIns="186690" bIns="186690" numCol="1" spcCol="1270" anchor="ctr" anchorCtr="0">
          <a:noAutofit/>
        </a:bodyPr>
        <a:lstStyle/>
        <a:p>
          <a:pPr lvl="0" algn="ctr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900" b="1" kern="1200" cap="none" spc="0" dirty="0" smtClean="0">
              <a:ln w="12700">
                <a:solidFill>
                  <a:schemeClr val="tx1"/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listnaté</a:t>
          </a:r>
          <a:endParaRPr lang="cs-CZ" sz="4900" b="1" kern="1200" cap="none" spc="0" dirty="0">
            <a:ln w="12700">
              <a:solidFill>
                <a:schemeClr val="tx1"/>
              </a:solidFill>
              <a:prstDash val="solid"/>
            </a:ln>
            <a:solidFill>
              <a:schemeClr val="bg2">
                <a:tint val="85000"/>
                <a:satMod val="155000"/>
              </a:schemeClr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sp:txBody>
      <dsp:txXfrm>
        <a:off x="4371" y="2209387"/>
        <a:ext cx="2981304" cy="4247061"/>
      </dsp:txXfrm>
    </dsp:sp>
    <dsp:sp modelId="{8F2927EE-32CF-41EA-B138-222A6D60C07F}">
      <dsp:nvSpPr>
        <dsp:cNvPr id="0" name=""/>
        <dsp:cNvSpPr/>
      </dsp:nvSpPr>
      <dsp:spPr>
        <a:xfrm>
          <a:off x="2985675" y="2209387"/>
          <a:ext cx="2981304" cy="4247061"/>
        </a:xfrm>
        <a:prstGeom prst="rect">
          <a:avLst/>
        </a:prstGeom>
        <a:solidFill>
          <a:srgbClr val="FF7C80"/>
        </a:solidFill>
        <a:ln>
          <a:noFill/>
        </a:ln>
        <a:effectLst>
          <a:outerShdw blurRad="50800" dist="254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86690" tIns="186690" rIns="186690" bIns="186690" numCol="1" spcCol="1270" anchor="ctr" anchorCtr="0">
          <a:noAutofit/>
        </a:bodyPr>
        <a:lstStyle/>
        <a:p>
          <a:pPr lvl="0" algn="ctr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900" b="1" kern="1200" cap="none" spc="0" dirty="0" smtClean="0">
              <a:ln w="19050">
                <a:solidFill>
                  <a:schemeClr val="tx1"/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jehličnaté</a:t>
          </a:r>
          <a:endParaRPr lang="cs-CZ" sz="4900" b="1" kern="1200" cap="none" spc="0" dirty="0">
            <a:ln w="19050">
              <a:solidFill>
                <a:schemeClr val="tx1"/>
              </a:solidFill>
              <a:prstDash val="solid"/>
            </a:ln>
            <a:solidFill>
              <a:schemeClr val="bg2">
                <a:tint val="85000"/>
                <a:satMod val="155000"/>
              </a:schemeClr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sp:txBody>
      <dsp:txXfrm>
        <a:off x="2985675" y="2209387"/>
        <a:ext cx="2981304" cy="4247061"/>
      </dsp:txXfrm>
    </dsp:sp>
    <dsp:sp modelId="{3AE434B2-C2AA-4117-A4AD-358D8AD4D077}">
      <dsp:nvSpPr>
        <dsp:cNvPr id="0" name=""/>
        <dsp:cNvSpPr/>
      </dsp:nvSpPr>
      <dsp:spPr>
        <a:xfrm>
          <a:off x="5966980" y="2209387"/>
          <a:ext cx="2981304" cy="4247061"/>
        </a:xfrm>
        <a:prstGeom prst="rect">
          <a:avLst/>
        </a:prstGeom>
        <a:solidFill>
          <a:srgbClr val="FF9999"/>
        </a:solidFill>
        <a:ln>
          <a:noFill/>
        </a:ln>
        <a:effectLst>
          <a:outerShdw blurRad="50800" dist="254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86690" tIns="186690" rIns="186690" bIns="186690" numCol="1" spcCol="1270" anchor="ctr" anchorCtr="0">
          <a:noAutofit/>
        </a:bodyPr>
        <a:lstStyle/>
        <a:p>
          <a:pPr lvl="0" algn="ctr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900" b="1" kern="1200" cap="none" spc="0" dirty="0" smtClean="0">
              <a:ln w="19050">
                <a:solidFill>
                  <a:schemeClr val="tx1"/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rPr>
            <a:t>smíšené</a:t>
          </a:r>
          <a:endParaRPr lang="cs-CZ" sz="4900" b="1" kern="1200" cap="none" spc="0" dirty="0">
            <a:ln w="19050">
              <a:solidFill>
                <a:schemeClr val="tx1"/>
              </a:solidFill>
              <a:prstDash val="solid"/>
            </a:ln>
            <a:solidFill>
              <a:schemeClr val="bg2">
                <a:tint val="85000"/>
                <a:satMod val="155000"/>
              </a:schemeClr>
            </a:solidFill>
            <a:effectLst>
              <a:outerShdw blurRad="41275" dist="20320" dir="1800000" algn="tl" rotWithShape="0">
                <a:srgbClr val="000000">
                  <a:alpha val="40000"/>
                </a:srgbClr>
              </a:outerShdw>
            </a:effectLst>
          </a:endParaRPr>
        </a:p>
      </dsp:txBody>
      <dsp:txXfrm>
        <a:off x="5966980" y="2209387"/>
        <a:ext cx="2981304" cy="4247061"/>
      </dsp:txXfrm>
    </dsp:sp>
    <dsp:sp modelId="{3F827675-0B5B-4233-8CE3-282A756202EF}">
      <dsp:nvSpPr>
        <dsp:cNvPr id="0" name=""/>
        <dsp:cNvSpPr/>
      </dsp:nvSpPr>
      <dsp:spPr>
        <a:xfrm>
          <a:off x="0" y="6456449"/>
          <a:ext cx="8952656" cy="471895"/>
        </a:xfrm>
        <a:prstGeom prst="rect">
          <a:avLst/>
        </a:prstGeom>
        <a:solidFill>
          <a:schemeClr val="accent2">
            <a:shade val="9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3">
  <dgm:title val=""/>
  <dgm:desc val=""/>
  <dgm:catLst>
    <dgm:cat type="list" pri="1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5" srcId="0" destId="1" srcOrd="0" destOrd="0"/>
        <dgm:cxn modelId="6" srcId="1" destId="2" srcOrd="0" destOrd="0"/>
        <dgm:cxn modelId="7" srcId="1" destId="3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6" srcId="0" destId="1" srcOrd="0" destOrd="0"/>
        <dgm:cxn modelId="7" srcId="1" destId="2" srcOrd="0" destOrd="0"/>
        <dgm:cxn modelId="8" srcId="1" destId="3" srcOrd="1" destOrd="0"/>
        <dgm:cxn modelId="9" srcId="1" destId="4" srcOrd="2" destOrd="0"/>
        <dgm:cxn modelId="10" srcId="1" destId="5" srcOrd="3" destOrd="0"/>
      </dgm:cxnLst>
      <dgm:bg/>
      <dgm:whole/>
    </dgm:dataModel>
  </dgm:clrData>
  <dgm:layoutNode name="composite">
    <dgm:varLst>
      <dgm:chMax val="1"/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roof" refType="w"/>
      <dgm:constr type="h" for="ch" forName="roof" refType="h" fact="0.3"/>
      <dgm:constr type="primFontSz" for="ch" forName="roof" val="65"/>
      <dgm:constr type="w" for="ch" forName="pillars" refType="w"/>
      <dgm:constr type="h" for="ch" forName="pillars" refType="h" fact="0.63"/>
      <dgm:constr type="t" for="ch" forName="pillars" refType="h" fact="0.3"/>
      <dgm:constr type="primFontSz" for="des" forName="pillar1" val="65"/>
      <dgm:constr type="primFontSz" for="des" forName="pillarX" refType="primFontSz" refFor="des" refForName="pillar1" op="equ"/>
      <dgm:constr type="w" for="ch" forName="base" refType="w"/>
      <dgm:constr type="h" for="ch" forName="base" refType="h" fact="0.07"/>
      <dgm:constr type="t" for="ch" forName="base" refType="h" fact="0.93"/>
    </dgm:constrLst>
    <dgm:ruleLst/>
    <dgm:forEach name="Name0" axis="ch" ptType="node" cnt="1">
      <dgm:layoutNode name="roof" styleLbl="dkBgShp">
        <dgm:alg type="tx"/>
        <dgm:shape xmlns:r="http://schemas.openxmlformats.org/officeDocument/2006/relationships" type="rect" r:blip="">
          <dgm:adjLst/>
        </dgm:shape>
        <dgm:presOf axis="self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pillars" styleLbl="node1">
        <dgm:choose name="Name1">
          <dgm:if name="Name2" func="var" arg="dir" op="equ" val="norm">
            <dgm:alg type="lin">
              <dgm:param type="linDir" val="fromL"/>
            </dgm:alg>
          </dgm:if>
          <dgm:else name="Name3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illar1" refType="w"/>
          <dgm:constr type="h" for="ch" forName="pillar1" refType="h"/>
          <dgm:constr type="w" for="ch" forName="pillarX" refType="w"/>
          <dgm:constr type="h" for="ch" forName="pillarX" refType="h"/>
        </dgm:constrLst>
        <dgm:ruleLst/>
        <dgm:layoutNode name="pillar1" styleLbl="node1">
          <dgm:varLst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forEach name="Name4" axis="ch" ptType="node" st="2">
          <dgm:layoutNode name="pillarX" styleLbl="node1">
            <dgm:varLst>
              <dgm:bulletEnabled val="1"/>
            </dgm:varLst>
            <dgm:alg type="tx"/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forEach>
      </dgm:layoutNode>
      <dgm:layoutNode name="base" styleLbl="dkBgShp">
        <dgm:alg type="sp"/>
        <dgm:shape xmlns:r="http://schemas.openxmlformats.org/officeDocument/2006/relationships" type="rect" r:blip="">
          <dgm:adjLst/>
        </dgm:shape>
        <dgm:presOf/>
        <dgm:constrLst/>
        <dgm:ruleLst/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D29D5D-4166-4BCC-BC2F-5F3D6225B22B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48C5FB65-29FC-4D95-8FE0-D1F55C22F1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D29D5D-4166-4BCC-BC2F-5F3D6225B22B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48C5FB65-29FC-4D95-8FE0-D1F55C22F1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D29D5D-4166-4BCC-BC2F-5F3D6225B22B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C5FB65-29FC-4D95-8FE0-D1F55C22F1F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D29D5D-4166-4BCC-BC2F-5F3D6225B22B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C5FB65-29FC-4D95-8FE0-D1F55C22F1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D29D5D-4166-4BCC-BC2F-5F3D6225B22B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48C5FB65-29FC-4D95-8FE0-D1F55C22F1F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D29D5D-4166-4BCC-BC2F-5F3D6225B22B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C5FB65-29FC-4D95-8FE0-D1F55C22F1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D29D5D-4166-4BCC-BC2F-5F3D6225B22B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C5FB65-29FC-4D95-8FE0-D1F55C22F1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D29D5D-4166-4BCC-BC2F-5F3D6225B22B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C5FB65-29FC-4D95-8FE0-D1F55C22F1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D29D5D-4166-4BCC-BC2F-5F3D6225B22B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C5FB65-29FC-4D95-8FE0-D1F55C22F1F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D29D5D-4166-4BCC-BC2F-5F3D6225B22B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C5FB65-29FC-4D95-8FE0-D1F55C22F1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D29D5D-4166-4BCC-BC2F-5F3D6225B22B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C5FB65-29FC-4D95-8FE0-D1F55C22F1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60D8B-E0DD-42F1-9A0E-C28810131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B0F7B-C5D1-4D3E-9C57-2CB32897E0A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541631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60D8B-E0DD-42F1-9A0E-C28810131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B0F7B-C5D1-4D3E-9C57-2CB32897E0A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491676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60D8B-E0DD-42F1-9A0E-C28810131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B0F7B-C5D1-4D3E-9C57-2CB32897E0A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00591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60D8B-E0DD-42F1-9A0E-C28810131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B0F7B-C5D1-4D3E-9C57-2CB32897E0A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410283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60D8B-E0DD-42F1-9A0E-C28810131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B0F7B-C5D1-4D3E-9C57-2CB32897E0A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029832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60D8B-E0DD-42F1-9A0E-C28810131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B0F7B-C5D1-4D3E-9C57-2CB32897E0A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445171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60D8B-E0DD-42F1-9A0E-C28810131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B0F7B-C5D1-4D3E-9C57-2CB32897E0A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919168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60D8B-E0DD-42F1-9A0E-C28810131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B0F7B-C5D1-4D3E-9C57-2CB32897E0A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390745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60D8B-E0DD-42F1-9A0E-C28810131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B0F7B-C5D1-4D3E-9C57-2CB32897E0A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152684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60D8B-E0DD-42F1-9A0E-C28810131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B0F7B-C5D1-4D3E-9C57-2CB32897E0A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597344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60D8B-E0DD-42F1-9A0E-C28810131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B0F7B-C5D1-4D3E-9C57-2CB32897E0A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06541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0D29D5D-4166-4BCC-BC2F-5F3D6225B22B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48C5FB65-29FC-4D95-8FE0-D1F55C22F1F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A60D8B-E0DD-42F1-9A0E-C28810131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3B0F7B-C5D1-4D3E-9C57-2CB32897E0A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13378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8/82/Acer-platanoides-blade.JPG" TargetMode="External"/><Relationship Id="rId13" Type="http://schemas.openxmlformats.org/officeDocument/2006/relationships/hyperlink" Target="http://upload.wikimedia.org/wikipedia/commons/f/f2/Larix_decidua_002.JPG?uselang=cs" TargetMode="External"/><Relationship Id="rId3" Type="http://schemas.openxmlformats.org/officeDocument/2006/relationships/hyperlink" Target="http://upload.wikimedia.org/wikipedia/commons/e/e3/Betula_aetnensis.jpg?uselang=cs" TargetMode="External"/><Relationship Id="rId7" Type="http://schemas.openxmlformats.org/officeDocument/2006/relationships/hyperlink" Target="http://upload.wikimedia.org/wikipedia/commons/b/b6/Acer_platanoides_fruit_kz.jpg?uselang=cs" TargetMode="External"/><Relationship Id="rId12" Type="http://schemas.openxmlformats.org/officeDocument/2006/relationships/hyperlink" Target="http://botany.cz/foto/abiesalherb5.jpg" TargetMode="External"/><Relationship Id="rId17" Type="http://schemas.openxmlformats.org/officeDocument/2006/relationships/image" Target="../media/image3.png"/><Relationship Id="rId2" Type="http://schemas.openxmlformats.org/officeDocument/2006/relationships/hyperlink" Target="http://upload.wikimedia.org/wikipedia/commons/0/07/Betula-pendula-autumn.JPG?uselang=cs" TargetMode="External"/><Relationship Id="rId16" Type="http://schemas.openxmlformats.org/officeDocument/2006/relationships/hyperlink" Target="http://upload.wikimedia.org/wikipedia/commons/a/a5/Norway_Spruce_cone.jpg?uselang=cs" TargetMode="Externa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://upload.wikimedia.org/wikipedia/commons/b/b4/Quercus_Robur_031.jpg?uselang=cs" TargetMode="External"/><Relationship Id="rId11" Type="http://schemas.openxmlformats.org/officeDocument/2006/relationships/hyperlink" Target="http://upload.wikimedia.org/wikipedia/commons/e/e4/Pinus_sylvestris_hamata_cone_Bulgaria.jpg?uselang=cs" TargetMode="External"/><Relationship Id="rId5" Type="http://schemas.openxmlformats.org/officeDocument/2006/relationships/hyperlink" Target="http://upload.wikimedia.org/wikipedia/commons/d/d0/European_Beech.jpg?uselang=cs" TargetMode="External"/><Relationship Id="rId15" Type="http://schemas.openxmlformats.org/officeDocument/2006/relationships/hyperlink" Target="http://upload.wikimedia.org/wikipedia/commons/9/90/Zapfen_an_einem_Nadelbaum.JPG?uselang=cs" TargetMode="External"/><Relationship Id="rId10" Type="http://schemas.openxmlformats.org/officeDocument/2006/relationships/hyperlink" Target="http://upload.wikimedia.org/wikipedia/commons/a/af/Pinus_sylvestris_hamata_cones_Bulgaria.jpg?uselang=cs" TargetMode="External"/><Relationship Id="rId4" Type="http://schemas.openxmlformats.org/officeDocument/2006/relationships/hyperlink" Target="http://upload.wikimedia.org/wikipedia/commons/9/9a/Detailaufnahme_Bl%C3%A4tter_der_H%C3%A4ngebuche.JPG?uselang=cs" TargetMode="External"/><Relationship Id="rId9" Type="http://schemas.openxmlformats.org/officeDocument/2006/relationships/hyperlink" Target="http://upload.wikimedia.org/wikipedia/commons/9/96/Tilia_cordata_Enfoque_2010-6-17_DehesaBoyaldePuertollano.jpg?uselang=cs" TargetMode="External"/><Relationship Id="rId14" Type="http://schemas.openxmlformats.org/officeDocument/2006/relationships/hyperlink" Target="http://upload.wikimedia.org/wikipedia/commons/4/4e/Larix_decidua_Scotland.JPG?uselang=cs" TargetMode="Externa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5433" y="116632"/>
            <a:ext cx="8136904" cy="924475"/>
          </a:xfrm>
          <a:solidFill>
            <a:srgbClr val="92D050"/>
          </a:solidFill>
        </p:spPr>
        <p:txBody>
          <a:bodyPr>
            <a:normAutofit/>
          </a:bodyPr>
          <a:lstStyle/>
          <a:p>
            <a:pPr marL="0" lvl="0" indent="0" algn="ctr">
              <a:spcBef>
                <a:spcPts val="0"/>
              </a:spcBef>
              <a:buNone/>
            </a:pPr>
            <a:r>
              <a:rPr lang="cs-CZ" sz="3600" dirty="0" smtClean="0">
                <a:solidFill>
                  <a:prstClr val="black"/>
                </a:solidFill>
                <a:ea typeface="+mn-ea"/>
                <a:cs typeface="+mn-cs"/>
              </a:rPr>
              <a:t>Společenstva lesů - stromy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181397" y="980728"/>
            <a:ext cx="8784976" cy="4878071"/>
          </a:xfrm>
          <a:prstGeom prst="rect">
            <a:avLst/>
          </a:prstGeom>
        </p:spPr>
        <p:txBody>
          <a:bodyPr/>
          <a:lstStyle/>
          <a:p>
            <a:pPr marL="0" lvl="0" indent="0" algn="ctr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Člověk a </a:t>
            </a:r>
            <a:r>
              <a:rPr lang="cs-CZ" sz="1600" b="1" dirty="0" smtClean="0">
                <a:solidFill>
                  <a:prstClr val="black"/>
                </a:solidFill>
                <a:latin typeface="Calibri"/>
              </a:rPr>
              <a:t>jeho svět  (Přírodověda </a:t>
            </a:r>
            <a:r>
              <a:rPr lang="cs-CZ" sz="1600" b="1" dirty="0">
                <a:solidFill>
                  <a:prstClr val="black"/>
                </a:solidFill>
                <a:latin typeface="Calibri"/>
              </a:rPr>
              <a:t>pro 4. ročník)</a:t>
            </a: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Číslo projektu: 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CZ.1.07/1.4.00/21.0866</a:t>
            </a: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Šablona: 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III/2 Inovace a zkvalitnění výuky prostřednictvím ICT</a:t>
            </a:r>
            <a:endParaRPr lang="cs-CZ" sz="1600" b="1" dirty="0">
              <a:solidFill>
                <a:prstClr val="black"/>
              </a:solidFill>
              <a:latin typeface="Calibri"/>
            </a:endParaRP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Název: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VY_32_INOVACE_08_SPOLEČENSTVA LESŮ - STROMY</a:t>
            </a:r>
            <a:endParaRPr lang="cs-CZ" sz="1600" dirty="0">
              <a:solidFill>
                <a:prstClr val="black"/>
              </a:solidFill>
              <a:latin typeface="Calibri"/>
            </a:endParaRP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Sada: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3</a:t>
            </a: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Druh materiálu: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DUM</a:t>
            </a:r>
            <a:r>
              <a:rPr lang="cs-CZ" sz="1600" b="1" dirty="0">
                <a:solidFill>
                  <a:prstClr val="black"/>
                </a:solidFill>
                <a:latin typeface="Calibri"/>
              </a:rPr>
              <a:t>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PŘ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č.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8 </a:t>
            </a:r>
            <a:endParaRPr lang="cs-CZ" sz="1600" dirty="0">
              <a:solidFill>
                <a:prstClr val="black"/>
              </a:solidFill>
              <a:latin typeface="Calibri"/>
            </a:endParaRP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Jméno autora: 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Jana Weberová</a:t>
            </a:r>
            <a:endParaRPr lang="cs-CZ" sz="1600" dirty="0">
              <a:solidFill>
                <a:prstClr val="black"/>
              </a:solidFill>
              <a:latin typeface="Calibri"/>
            </a:endParaRP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Škola: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ZŠ A MŠ Cholina, okres Olomouc, příspěvková organizace</a:t>
            </a: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dirty="0">
                <a:solidFill>
                  <a:prstClr val="black"/>
                </a:solidFill>
                <a:latin typeface="Calibri"/>
              </a:rPr>
              <a:t>          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Cholina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35, 783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22</a:t>
            </a: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 smtClean="0">
                <a:solidFill>
                  <a:prstClr val="black"/>
                </a:solidFill>
                <a:latin typeface="Calibri"/>
              </a:rPr>
              <a:t>Datum vytvoření: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23. 8. 2011</a:t>
            </a:r>
            <a:endParaRPr lang="cs-CZ" sz="1600" b="1" dirty="0">
              <a:solidFill>
                <a:prstClr val="black"/>
              </a:solidFill>
              <a:latin typeface="Calibri"/>
            </a:endParaRP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Předmět: 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Přírodověda</a:t>
            </a:r>
            <a:endParaRPr lang="cs-CZ" sz="1600" dirty="0">
              <a:solidFill>
                <a:prstClr val="black"/>
              </a:solidFill>
              <a:latin typeface="Calibri"/>
            </a:endParaRP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Ročník: 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čtvrtý</a:t>
            </a: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Anotace: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Materiál 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(DUM) slouží k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seznámení i k procvičení se stromy v lese. </a:t>
            </a: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dirty="0">
                <a:solidFill>
                  <a:prstClr val="black"/>
                </a:solidFill>
                <a:latin typeface="Calibri"/>
              </a:rPr>
              <a:t>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                 Je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určen ke společné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práci, která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proběhne na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interaktivní tabuli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. </a:t>
            </a: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Klíčová slova: 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listnaté</a:t>
            </a:r>
            <a:r>
              <a:rPr lang="cs-CZ" sz="1600" b="1" dirty="0" smtClean="0">
                <a:solidFill>
                  <a:prstClr val="black"/>
                </a:solidFill>
                <a:latin typeface="Calibri"/>
              </a:rPr>
              <a:t>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a jehličnaté stromy</a:t>
            </a:r>
          </a:p>
          <a:p>
            <a:pPr marL="0" lvl="0" indent="0" defTabSz="914400">
              <a:spcAft>
                <a:spcPts val="0"/>
              </a:spcAft>
              <a:buClrTx/>
              <a:buNone/>
            </a:pPr>
            <a:endParaRPr lang="cs-CZ" sz="1600" dirty="0">
              <a:solidFill>
                <a:schemeClr val="bg1"/>
              </a:solidFill>
            </a:endParaRPr>
          </a:p>
          <a:p>
            <a:pPr marL="0" lvl="0" indent="0" defTabSz="914400">
              <a:spcAft>
                <a:spcPts val="0"/>
              </a:spcAft>
              <a:buClrTx/>
              <a:buNone/>
            </a:pPr>
            <a:endParaRPr lang="cs-CZ" sz="1700" dirty="0">
              <a:solidFill>
                <a:schemeClr val="bg1"/>
              </a:solidFill>
              <a:latin typeface="Calibri"/>
            </a:endParaRPr>
          </a:p>
          <a:p>
            <a:pPr marL="0" indent="0">
              <a:buNone/>
            </a:pP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5730874"/>
            <a:ext cx="6340475" cy="1127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371994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5433" y="116632"/>
            <a:ext cx="8136904" cy="924475"/>
          </a:xfrm>
          <a:solidFill>
            <a:srgbClr val="92D050"/>
          </a:solidFill>
        </p:spPr>
        <p:txBody>
          <a:bodyPr>
            <a:normAutofit/>
          </a:bodyPr>
          <a:lstStyle/>
          <a:p>
            <a:pPr marL="0" lvl="0" indent="0" algn="ctr">
              <a:spcBef>
                <a:spcPts val="0"/>
              </a:spcBef>
              <a:buNone/>
            </a:pPr>
            <a:r>
              <a:rPr lang="cs-CZ" sz="3600" dirty="0" smtClean="0">
                <a:solidFill>
                  <a:prstClr val="black"/>
                </a:solidFill>
                <a:ea typeface="+mn-ea"/>
                <a:cs typeface="+mn-cs"/>
              </a:rPr>
              <a:t>Společenstva lesů - stromy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181397" y="980728"/>
            <a:ext cx="8784976" cy="4878071"/>
          </a:xfrm>
          <a:prstGeom prst="rect">
            <a:avLst/>
          </a:prstGeom>
        </p:spPr>
        <p:txBody>
          <a:bodyPr/>
          <a:lstStyle/>
          <a:p>
            <a:pPr marL="0" lvl="0" indent="0">
              <a:buNone/>
            </a:pPr>
            <a:r>
              <a:rPr lang="cs-CZ" sz="1400" b="1" dirty="0" smtClean="0">
                <a:solidFill>
                  <a:prstClr val="black"/>
                </a:solidFill>
                <a:latin typeface="Calibri"/>
              </a:rPr>
              <a:t>Zdroje:</a:t>
            </a:r>
            <a:r>
              <a:rPr lang="cs-CZ" sz="1400" b="1" dirty="0" smtClean="0">
                <a:solidFill>
                  <a:schemeClr val="tx1"/>
                </a:solidFill>
                <a:latin typeface="Calibri"/>
              </a:rPr>
              <a:t> </a:t>
            </a:r>
            <a:r>
              <a:rPr lang="cs-CZ" sz="1400" dirty="0"/>
              <a:t>autorka, </a:t>
            </a:r>
            <a:r>
              <a:rPr lang="cs-CZ" sz="1400" dirty="0">
                <a:hlinkClick r:id="rId2"/>
              </a:rPr>
              <a:t>http://</a:t>
            </a:r>
            <a:r>
              <a:rPr lang="cs-CZ" sz="1400" dirty="0" smtClean="0">
                <a:hlinkClick r:id="rId2"/>
              </a:rPr>
              <a:t>upload.wikimedia.org/wikipedia/commons/0/07/Betula-pendula-autumn.JPG?uselang=cs</a:t>
            </a:r>
            <a:r>
              <a:rPr lang="cs-CZ" sz="1400" dirty="0"/>
              <a:t>, </a:t>
            </a:r>
            <a:r>
              <a:rPr lang="cs-CZ" sz="1400" dirty="0">
                <a:hlinkClick r:id="rId3"/>
              </a:rPr>
              <a:t>http://</a:t>
            </a:r>
            <a:r>
              <a:rPr lang="cs-CZ" sz="1400" dirty="0" smtClean="0">
                <a:hlinkClick r:id="rId3"/>
              </a:rPr>
              <a:t>upload.wikimedia.org/wikipedia/commons/e/e3/Betula_aetnensis.jpg?uselang=cs</a:t>
            </a:r>
            <a:r>
              <a:rPr lang="cs-CZ" sz="1400" dirty="0"/>
              <a:t>, </a:t>
            </a:r>
            <a:r>
              <a:rPr lang="cs-CZ" sz="1400" dirty="0">
                <a:hlinkClick r:id="rId4"/>
              </a:rPr>
              <a:t>http://</a:t>
            </a:r>
            <a:r>
              <a:rPr lang="cs-CZ" sz="1400" dirty="0" smtClean="0">
                <a:hlinkClick r:id="rId4"/>
              </a:rPr>
              <a:t>upload.wikimedia.org/wikipedia/commons/9/9a/Detailaufnahme_Bl%C3%A4tter_der_H%C3%A4ngebuche.JPG?uselang=cs</a:t>
            </a:r>
            <a:r>
              <a:rPr lang="cs-CZ" sz="1400" dirty="0"/>
              <a:t>, </a:t>
            </a:r>
            <a:r>
              <a:rPr lang="cs-CZ" sz="1400" dirty="0">
                <a:hlinkClick r:id="rId5"/>
              </a:rPr>
              <a:t>http://</a:t>
            </a:r>
            <a:r>
              <a:rPr lang="cs-CZ" sz="1400" dirty="0" smtClean="0">
                <a:hlinkClick r:id="rId5"/>
              </a:rPr>
              <a:t>upload.wikimedia.org/wikipedia/commons/d/d0/European_Beech.jpg?uselang=cs</a:t>
            </a:r>
            <a:r>
              <a:rPr lang="cs-CZ" sz="1400" dirty="0"/>
              <a:t>, </a:t>
            </a:r>
            <a:r>
              <a:rPr lang="cs-CZ" sz="1400" dirty="0">
                <a:hlinkClick r:id="rId6"/>
              </a:rPr>
              <a:t>http://</a:t>
            </a:r>
            <a:r>
              <a:rPr lang="cs-CZ" sz="1400" dirty="0" smtClean="0">
                <a:hlinkClick r:id="rId6"/>
              </a:rPr>
              <a:t>upload.wikimedia.org/wikipedia/commons/b/b4/Quercus_Robur_031.jpg?uselang=cs</a:t>
            </a:r>
            <a:r>
              <a:rPr lang="cs-CZ" sz="1400" dirty="0"/>
              <a:t>, </a:t>
            </a:r>
            <a:r>
              <a:rPr lang="cs-CZ" sz="1400" dirty="0">
                <a:hlinkClick r:id="rId7"/>
              </a:rPr>
              <a:t>http://</a:t>
            </a:r>
            <a:r>
              <a:rPr lang="cs-CZ" sz="1400" dirty="0" smtClean="0">
                <a:hlinkClick r:id="rId7"/>
              </a:rPr>
              <a:t>upload.wikimedia.org/wikipedia/commons/b/b6/Acer_platanoides_fruit_kz.jpg?uselang=cs</a:t>
            </a:r>
            <a:r>
              <a:rPr lang="cs-CZ" sz="1400" dirty="0"/>
              <a:t>, </a:t>
            </a:r>
            <a:r>
              <a:rPr lang="cs-CZ" sz="1400" dirty="0">
                <a:hlinkClick r:id="rId8"/>
              </a:rPr>
              <a:t>http://</a:t>
            </a:r>
            <a:r>
              <a:rPr lang="cs-CZ" sz="1400" dirty="0" smtClean="0">
                <a:hlinkClick r:id="rId8"/>
              </a:rPr>
              <a:t>upload.wikimedia.org/wikipedia/commons/8/82/Acer-platanoides-blade.JPG</a:t>
            </a:r>
            <a:r>
              <a:rPr lang="cs-CZ" sz="1400" dirty="0"/>
              <a:t>, </a:t>
            </a:r>
            <a:r>
              <a:rPr lang="cs-CZ" sz="1400" dirty="0">
                <a:hlinkClick r:id="rId9"/>
              </a:rPr>
              <a:t>http://</a:t>
            </a:r>
            <a:r>
              <a:rPr lang="cs-CZ" sz="1400" dirty="0" smtClean="0">
                <a:hlinkClick r:id="rId9"/>
              </a:rPr>
              <a:t>upload.wikimedia.org/wikipedia/commons/9/96/Tilia_cordata_Enfoque_2010-6-17_DehesaBoyaldePuertollano.jpg?uselang=cs</a:t>
            </a:r>
            <a:r>
              <a:rPr lang="cs-CZ" sz="1400" dirty="0"/>
              <a:t>, </a:t>
            </a:r>
            <a:r>
              <a:rPr lang="cs-CZ" sz="1400" dirty="0">
                <a:hlinkClick r:id="rId10"/>
              </a:rPr>
              <a:t>http://</a:t>
            </a:r>
            <a:r>
              <a:rPr lang="cs-CZ" sz="1400" dirty="0" smtClean="0">
                <a:hlinkClick r:id="rId10"/>
              </a:rPr>
              <a:t>upload.wikimedia.org/wikipedia/commons/a/af/Pinus_sylvestris_hamata_cones_Bulgaria.jpg?uselang=cs</a:t>
            </a:r>
            <a:r>
              <a:rPr lang="cs-CZ" sz="1400" dirty="0"/>
              <a:t>, </a:t>
            </a:r>
            <a:r>
              <a:rPr lang="cs-CZ" sz="1400" dirty="0">
                <a:hlinkClick r:id="rId11"/>
              </a:rPr>
              <a:t>http://</a:t>
            </a:r>
            <a:r>
              <a:rPr lang="cs-CZ" sz="1400" dirty="0" smtClean="0">
                <a:hlinkClick r:id="rId11"/>
              </a:rPr>
              <a:t>upload.wikimedia.org/wikipedia/commons/e/e4/Pinus_sylvestris_hamata_cone_Bulgaria.jpg?uselang=cs</a:t>
            </a:r>
            <a:r>
              <a:rPr lang="cs-CZ" sz="1400" dirty="0" smtClean="0"/>
              <a:t>, </a:t>
            </a:r>
            <a:r>
              <a:rPr lang="cs-CZ" sz="1400" dirty="0" smtClean="0">
                <a:hlinkClick r:id="rId12"/>
              </a:rPr>
              <a:t>http://botany.cz/foto/abiesalherb5.jpg</a:t>
            </a:r>
            <a:r>
              <a:rPr lang="cs-CZ" sz="1400" dirty="0" smtClean="0"/>
              <a:t>, </a:t>
            </a:r>
            <a:r>
              <a:rPr lang="cs-CZ" sz="1400" dirty="0" smtClean="0">
                <a:hlinkClick r:id="rId13"/>
              </a:rPr>
              <a:t>http://upload.wikimedia.org/wikipedia/commons/f/f2/Larix_decidua_002.JPG?uselang=cs</a:t>
            </a:r>
            <a:r>
              <a:rPr lang="cs-CZ" sz="1400" dirty="0" smtClean="0"/>
              <a:t>, </a:t>
            </a:r>
            <a:r>
              <a:rPr lang="cs-CZ" sz="1400" dirty="0" smtClean="0">
                <a:hlinkClick r:id="rId14"/>
              </a:rPr>
              <a:t>http://upload.wikimedia.org/wikipedia/commons/4/4e/Larix_decidua_Scotland.JPG?uselang=cs</a:t>
            </a:r>
            <a:r>
              <a:rPr lang="cs-CZ" sz="1400" dirty="0" smtClean="0"/>
              <a:t>, </a:t>
            </a:r>
            <a:r>
              <a:rPr lang="cs-CZ" sz="1400" dirty="0" smtClean="0">
                <a:hlinkClick r:id="rId15"/>
              </a:rPr>
              <a:t>http://upload.wikimedia.org/wikipedia/commons/9/90/Zapfen_an_einem_Nadelbaum.JPG?uselang=cs</a:t>
            </a:r>
            <a:r>
              <a:rPr lang="cs-CZ" sz="1400" dirty="0" smtClean="0"/>
              <a:t>, </a:t>
            </a:r>
            <a:r>
              <a:rPr lang="cs-CZ" sz="1400" dirty="0" smtClean="0">
                <a:hlinkClick r:id="rId16"/>
              </a:rPr>
              <a:t>http://upload.wikimedia.org/wikipedia/commons/a/a5/Norway_Spruce_cone.jpg?uselang=cs</a:t>
            </a:r>
            <a:r>
              <a:rPr lang="cs-CZ" sz="1400" dirty="0" smtClean="0"/>
              <a:t>  </a:t>
            </a:r>
            <a:endParaRPr lang="cs-CZ" sz="1400" dirty="0" smtClean="0">
              <a:solidFill>
                <a:schemeClr val="tx1"/>
              </a:solidFill>
              <a:latin typeface="Calibri"/>
            </a:endParaRPr>
          </a:p>
          <a:p>
            <a:pPr marL="0" lvl="0" indent="0" defTabSz="914400">
              <a:spcAft>
                <a:spcPts val="0"/>
              </a:spcAft>
              <a:buClrTx/>
              <a:buNone/>
            </a:pPr>
            <a:endParaRPr lang="cs-CZ" sz="1600" dirty="0">
              <a:solidFill>
                <a:schemeClr val="bg1"/>
              </a:solidFill>
            </a:endParaRPr>
          </a:p>
          <a:p>
            <a:pPr marL="0" lvl="0" indent="0" defTabSz="914400">
              <a:spcAft>
                <a:spcPts val="0"/>
              </a:spcAft>
              <a:buClrTx/>
              <a:buNone/>
            </a:pPr>
            <a:endParaRPr lang="cs-CZ" sz="1700" dirty="0">
              <a:solidFill>
                <a:schemeClr val="bg1"/>
              </a:solidFill>
              <a:latin typeface="Calibri"/>
            </a:endParaRPr>
          </a:p>
          <a:p>
            <a:pPr marL="0" indent="0">
              <a:buNone/>
            </a:pP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5730874"/>
            <a:ext cx="6340475" cy="1127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432414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83568" y="2060848"/>
            <a:ext cx="7427168" cy="2123658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6600" b="1" dirty="0" smtClean="0">
                <a:ln w="11430"/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SPOLEČENSTVA LESŮ</a:t>
            </a:r>
          </a:p>
          <a:p>
            <a:pPr algn="ctr"/>
            <a:r>
              <a:rPr lang="cs-CZ" sz="6600" b="1" dirty="0" smtClean="0">
                <a:ln w="11430"/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stromy</a:t>
            </a:r>
            <a:endParaRPr lang="cs-CZ" sz="6600" b="1" dirty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9485362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3450447929"/>
              </p:ext>
            </p:extLst>
          </p:nvPr>
        </p:nvGraphicFramePr>
        <p:xfrm>
          <a:off x="107504" y="0"/>
          <a:ext cx="8952656" cy="67413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944063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47727" y="2486442"/>
            <a:ext cx="6840760" cy="1107996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6600" b="1" cap="all" dirty="0" smtClean="0">
                <a:ln>
                  <a:solidFill>
                    <a:srgbClr val="A50021"/>
                  </a:solidFill>
                </a:ln>
                <a:solidFill>
                  <a:srgbClr val="00B050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Listnaté stromy</a:t>
            </a:r>
            <a:endParaRPr lang="cs-CZ" sz="6600" b="1" cap="all" dirty="0">
              <a:ln>
                <a:solidFill>
                  <a:srgbClr val="A50021"/>
                </a:solidFill>
              </a:ln>
              <a:solidFill>
                <a:srgbClr val="00B050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9982656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57927" y="116631"/>
            <a:ext cx="2160240" cy="2916935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5" y="2449876"/>
            <a:ext cx="6722431" cy="4124677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971600" y="476672"/>
            <a:ext cx="496855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92D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b</a:t>
            </a:r>
            <a:r>
              <a:rPr lang="cs-CZ" sz="6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92D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říza bělokorá</a:t>
            </a:r>
            <a:endParaRPr lang="cs-CZ" sz="60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92D05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6269718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779912" y="454580"/>
            <a:ext cx="496855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92D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buk lesní</a:t>
            </a:r>
            <a:endParaRPr lang="cs-CZ" sz="60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92D05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462" y="144462"/>
            <a:ext cx="3273493" cy="43646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0020" y="1988840"/>
            <a:ext cx="5238750" cy="4362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219960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67544" y="5301208"/>
            <a:ext cx="496855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92D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dub letní</a:t>
            </a:r>
            <a:endParaRPr lang="cs-CZ" sz="60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92D05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463" y="144463"/>
            <a:ext cx="6875660" cy="51567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389800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851920" y="5301207"/>
            <a:ext cx="496855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92D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javor mléč</a:t>
            </a:r>
            <a:endParaRPr lang="cs-CZ" sz="60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92D05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7" y="121479"/>
            <a:ext cx="7206084" cy="51883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716545"/>
            <a:ext cx="3810000" cy="2600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890382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971600" y="476672"/>
            <a:ext cx="496855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92D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l</a:t>
            </a:r>
            <a:r>
              <a:rPr lang="cs-CZ" sz="6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92D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ípa srdčitá</a:t>
            </a:r>
            <a:endParaRPr lang="cs-CZ" sz="60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92D05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628800"/>
            <a:ext cx="6443761" cy="48328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326212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47727" y="2486442"/>
            <a:ext cx="6840760" cy="2123658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6600" b="1" cap="all" dirty="0" smtClean="0">
                <a:ln>
                  <a:solidFill>
                    <a:srgbClr val="A50021"/>
                  </a:solidFill>
                </a:ln>
                <a:solidFill>
                  <a:srgbClr val="00B050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jehličnaté stromy</a:t>
            </a:r>
            <a:endParaRPr lang="cs-CZ" sz="6600" b="1" cap="all" dirty="0">
              <a:ln>
                <a:solidFill>
                  <a:srgbClr val="A50021"/>
                </a:solidFill>
              </a:ln>
              <a:solidFill>
                <a:srgbClr val="00B050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7873462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971600" y="476672"/>
            <a:ext cx="496855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92D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borovice lesní</a:t>
            </a:r>
            <a:endParaRPr lang="cs-CZ" sz="60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92D05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772816"/>
            <a:ext cx="3494162" cy="46588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492335"/>
            <a:ext cx="2808312" cy="37444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424186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479718" y="460051"/>
            <a:ext cx="496855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92D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jedle bělokorá</a:t>
            </a:r>
            <a:endParaRPr lang="cs-CZ" sz="60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92D05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518410"/>
            <a:ext cx="6768752" cy="50825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937146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131840" y="5301207"/>
            <a:ext cx="568863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92D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m</a:t>
            </a:r>
            <a:r>
              <a:rPr lang="cs-CZ" sz="6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92D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odřín opadavý</a:t>
            </a:r>
            <a:endParaRPr lang="cs-CZ" sz="60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92D05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16632"/>
            <a:ext cx="7091833" cy="53100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091060"/>
            <a:ext cx="3131841" cy="2348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414122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68733" y="5301206"/>
            <a:ext cx="568863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92D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smrk </a:t>
            </a:r>
            <a:r>
              <a:rPr lang="cs-CZ" sz="60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92D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ztepiiý</a:t>
            </a:r>
            <a:endParaRPr lang="cs-CZ" sz="60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92D05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3371800"/>
            <a:ext cx="2051720" cy="32827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463" y="144463"/>
            <a:ext cx="6491617" cy="4868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571269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Vlastní 3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CF2525"/>
      </a:accent1>
      <a:accent2>
        <a:srgbClr val="A5644E"/>
      </a:accent2>
      <a:accent3>
        <a:srgbClr val="E36363"/>
      </a:accent3>
      <a:accent4>
        <a:srgbClr val="C3986D"/>
      </a:accent4>
      <a:accent5>
        <a:srgbClr val="811717"/>
      </a:accent5>
      <a:accent6>
        <a:srgbClr val="C17529"/>
      </a:accent6>
      <a:hlink>
        <a:srgbClr val="AD1F1F"/>
      </a:hlink>
      <a:folHlink>
        <a:srgbClr val="AD1F1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1457</TotalTime>
  <Words>217</Words>
  <Application>Microsoft Office PowerPoint</Application>
  <PresentationFormat>Předvádění na obrazovce (4:3)</PresentationFormat>
  <Paragraphs>37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15</vt:i4>
      </vt:variant>
    </vt:vector>
  </HeadingPairs>
  <TitlesOfParts>
    <vt:vector size="17" baseType="lpstr">
      <vt:lpstr>Cesta</vt:lpstr>
      <vt:lpstr>Motiv sady Office</vt:lpstr>
      <vt:lpstr>Společenstva lesů - stromy</vt:lpstr>
      <vt:lpstr>Společenstva lesů - stromy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PC-0C4S</dc:creator>
  <cp:lastModifiedBy>PC-0C4S</cp:lastModifiedBy>
  <cp:revision>27</cp:revision>
  <dcterms:created xsi:type="dcterms:W3CDTF">2012-05-06T18:45:39Z</dcterms:created>
  <dcterms:modified xsi:type="dcterms:W3CDTF">2012-07-16T08:40:38Z</dcterms:modified>
</cp:coreProperties>
</file>