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4" r:id="rId3"/>
    <p:sldId id="28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2" y="9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6868C-0E40-420A-A043-DA78961A332C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D6EBB-8FF5-4166-8F37-1878C9EA38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9175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6868C-0E40-420A-A043-DA78961A332C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D6EBB-8FF5-4166-8F37-1878C9EA38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5206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6868C-0E40-420A-A043-DA78961A332C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D6EBB-8FF5-4166-8F37-1878C9EA38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4815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6868C-0E40-420A-A043-DA78961A332C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D6EBB-8FF5-4166-8F37-1878C9EA38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0039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6868C-0E40-420A-A043-DA78961A332C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D6EBB-8FF5-4166-8F37-1878C9EA38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3060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6868C-0E40-420A-A043-DA78961A332C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D6EBB-8FF5-4166-8F37-1878C9EA38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184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6868C-0E40-420A-A043-DA78961A332C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D6EBB-8FF5-4166-8F37-1878C9EA38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070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6868C-0E40-420A-A043-DA78961A332C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D6EBB-8FF5-4166-8F37-1878C9EA38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7761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6868C-0E40-420A-A043-DA78961A332C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D6EBB-8FF5-4166-8F37-1878C9EA38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2515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6868C-0E40-420A-A043-DA78961A332C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D6EBB-8FF5-4166-8F37-1878C9EA38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5853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6868C-0E40-420A-A043-DA78961A332C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D6EBB-8FF5-4166-8F37-1878C9EA38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85149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6955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8447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1686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7356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192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8349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5230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5588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9096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725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417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6868C-0E40-420A-A043-DA78961A332C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D6EBB-8FF5-4166-8F37-1878C9EA38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0072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796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d/d1/BlackWoods.jpg?uselang=cs" TargetMode="External"/><Relationship Id="rId13" Type="http://schemas.openxmlformats.org/officeDocument/2006/relationships/hyperlink" Target="http://upload.wikimedia.org/wikipedia/commons/f/f3/Garrulus_glandarius3.jpg?uselang=cs" TargetMode="External"/><Relationship Id="rId18" Type="http://schemas.openxmlformats.org/officeDocument/2006/relationships/hyperlink" Target="http://upload.wikimedia.org/wikipedia/commons/8/87/Rothirsch_Kalb_070816_8.jpg?uselang=cs" TargetMode="External"/><Relationship Id="rId26" Type="http://schemas.openxmlformats.org/officeDocument/2006/relationships/hyperlink" Target="http://upload.wikimedia.org/wikipedia/commons/c/c7/Wildschwein_12.4.2008_117.jpg?uselang=cs" TargetMode="External"/><Relationship Id="rId3" Type="http://schemas.openxmlformats.org/officeDocument/2006/relationships/hyperlink" Target="http://upload.wikimedia.org/wikipedia/commons/b/bf/Melolontha_melolontha_female,_meikever_vrouwtje_rugzijde.jpg?uselang=cs" TargetMode="External"/><Relationship Id="rId21" Type="http://schemas.openxmlformats.org/officeDocument/2006/relationships/hyperlink" Target="http://upload.wikimedia.org/wikipedia/commons/5/5c/Badger_25-07-09.jpg?uselang=cs" TargetMode="External"/><Relationship Id="rId7" Type="http://schemas.openxmlformats.org/officeDocument/2006/relationships/hyperlink" Target="http://upload.wikimedia.org/wikipedia/commons/b/b0/Dryocopus_martius_02.jpg?uselang=cs" TargetMode="External"/><Relationship Id="rId12" Type="http://schemas.openxmlformats.org/officeDocument/2006/relationships/hyperlink" Target="http://upload.wikimedia.org/wikipedia/commons/5/5e/Pep%C3%BBk.jpg?uselang=cs" TargetMode="External"/><Relationship Id="rId17" Type="http://schemas.openxmlformats.org/officeDocument/2006/relationships/hyperlink" Target="http://upload.wikimedia.org/wikipedia/commons/8/86/Dortmund-Zoo-IMG_5472-a.jpg?uselang=cs" TargetMode="External"/><Relationship Id="rId25" Type="http://schemas.openxmlformats.org/officeDocument/2006/relationships/hyperlink" Target="http://upload.wikimedia.org/wikipedia/commons/a/af/Bears_Alaska_(3).jpg?uselang=cs" TargetMode="External"/><Relationship Id="rId2" Type="http://schemas.openxmlformats.org/officeDocument/2006/relationships/hyperlink" Target="http://upload.wikimedia.org/wikipedia/commons/3/31/Lymantria_monacha02.jpg" TargetMode="External"/><Relationship Id="rId16" Type="http://schemas.openxmlformats.org/officeDocument/2006/relationships/hyperlink" Target="http://upload.wikimedia.org/wikipedia/commons/3/3a/Eagle_Owl.jpg?uselang=cs" TargetMode="External"/><Relationship Id="rId20" Type="http://schemas.openxmlformats.org/officeDocument/2006/relationships/hyperlink" Target="http://upload.wikimedia.org/wikipedia/commons/2/22/Kid-jbk.jpg" TargetMode="External"/><Relationship Id="rId29" Type="http://schemas.openxmlformats.org/officeDocument/2006/relationships/hyperlink" Target="http://upload.wikimedia.org/wikipedia/commons/8/8e/HylaArboreaJuv3.jpg?uselang=cs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upload.wikimedia.org/wikipedia/commons/7/75/%D0%96%D1%83%D0%BA-%D0%BE%D0%BB%D0%B5%D0%BD%D1%8C_%D0%B2_%D0%B1%D1%83%D1%85%D1%82%D0%B5_%D0%9B%D0%B0%D1%81%D0%BF%D0%B8_1.jpg?uselang=cs" TargetMode="External"/><Relationship Id="rId11" Type="http://schemas.openxmlformats.org/officeDocument/2006/relationships/hyperlink" Target="http://upload.wikimedia.org/wikipedia/commons/a/a3/Cuculus_canorus_vogelartinfo.jpg?uselang=cs" TargetMode="External"/><Relationship Id="rId24" Type="http://schemas.openxmlformats.org/officeDocument/2006/relationships/hyperlink" Target="http://upload.wikimedia.org/wikipedia/commons/e/ef/R%C3%B8d_r%C3%A6v_(Vulpes_vulpes).jpg?uselang=cs" TargetMode="External"/><Relationship Id="rId32" Type="http://schemas.openxmlformats.org/officeDocument/2006/relationships/image" Target="../media/image1.png"/><Relationship Id="rId5" Type="http://schemas.openxmlformats.org/officeDocument/2006/relationships/hyperlink" Target="http://upload.wikimedia.org/wikipedia/commons/5/54/ForrmicaRufaWithCaterpillar.JPG" TargetMode="External"/><Relationship Id="rId15" Type="http://schemas.openxmlformats.org/officeDocument/2006/relationships/hyperlink" Target="http://upload.wikimedia.org/wikipedia/commons/4/46/Owl_catching_in_flight.jpg?uselang=cs" TargetMode="External"/><Relationship Id="rId23" Type="http://schemas.openxmlformats.org/officeDocument/2006/relationships/hyperlink" Target="http://upload.wikimedia.org/wikipedia/commons/f/ff/Martes_martes_crop.jpg" TargetMode="External"/><Relationship Id="rId28" Type="http://schemas.openxmlformats.org/officeDocument/2006/relationships/hyperlink" Target="http://upload.wikimedia.org/wikipedia/commons/4/4a/Feuer_Salamander_2.jpg?uselang=cs" TargetMode="External"/><Relationship Id="rId10" Type="http://schemas.openxmlformats.org/officeDocument/2006/relationships/hyperlink" Target="http://upload.wikimedia.org/wikipedia/commons/2/29/Common_Buzzard_RWD.jpg?uselang=cs" TargetMode="External"/><Relationship Id="rId19" Type="http://schemas.openxmlformats.org/officeDocument/2006/relationships/hyperlink" Target="http://upload.wikimedia.org/wikipedia/commons/8/8b/Capreolus_capreolus_2_Jojo.jpg?uselang=cs" TargetMode="External"/><Relationship Id="rId31" Type="http://schemas.openxmlformats.org/officeDocument/2006/relationships/hyperlink" Target="http://upload.wikimedia.org/wikipedia/commons/3/38/Huggis.jpg?uselang=cs" TargetMode="External"/><Relationship Id="rId4" Type="http://schemas.openxmlformats.org/officeDocument/2006/relationships/hyperlink" Target="http://upload.wikimedia.org/wikipedia/commons/1/12/Ips.typographus.jpg" TargetMode="External"/><Relationship Id="rId9" Type="http://schemas.openxmlformats.org/officeDocument/2006/relationships/hyperlink" Target="http://upload.wikimedia.org/wikipedia/commons/7/70/Musv%C3%A5ge_cropped.jpg?uselang=cs" TargetMode="External"/><Relationship Id="rId14" Type="http://schemas.openxmlformats.org/officeDocument/2006/relationships/hyperlink" Target="http://upload.wikimedia.org/wikipedia/commons/5/55/S%C3%B3jka_(Garrulus_glandarius)_2.jpg?uselang=cs" TargetMode="External"/><Relationship Id="rId22" Type="http://schemas.openxmlformats.org/officeDocument/2006/relationships/hyperlink" Target="http://upload.wikimedia.org/wikipedia/commons/c/cb/Wildkatze_MGH.jpg?uselang=cs" TargetMode="External"/><Relationship Id="rId27" Type="http://schemas.openxmlformats.org/officeDocument/2006/relationships/hyperlink" Target="http://upload.wikimedia.org/wikipedia/commons/8/82/KurrePenk.jpg?uselang=cs" TargetMode="External"/><Relationship Id="rId30" Type="http://schemas.openxmlformats.org/officeDocument/2006/relationships/hyperlink" Target="http://upload.wikimedia.org/wikipedia/commons/b/be/Anguis_fragilis.jpeg?uselang=cs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5433" y="116632"/>
            <a:ext cx="8136904" cy="924475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Společenstva lesů</a:t>
            </a:r>
            <a:b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Živočichové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81397" y="980728"/>
            <a:ext cx="8784976" cy="4878071"/>
          </a:xfrm>
          <a:prstGeom prst="rect">
            <a:avLst/>
          </a:prstGeom>
        </p:spPr>
        <p:txBody>
          <a:bodyPr/>
          <a:lstStyle/>
          <a:p>
            <a:pPr marL="0" lvl="0" indent="0" algn="ctr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Člověk a </a:t>
            </a: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jeho svět  (Přírodověda </a:t>
            </a:r>
            <a:r>
              <a:rPr lang="cs-CZ" sz="1600" b="1" dirty="0">
                <a:solidFill>
                  <a:prstClr val="black"/>
                </a:solidFill>
                <a:latin typeface="Calibri"/>
              </a:rPr>
              <a:t>pro 4. ročník)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Číslo projektu: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CZ.1.07/1.4.00/21.0866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Šablona: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III/2 Inovace a zkvalitnění výuky prostřednictvím ICT</a:t>
            </a:r>
            <a:endParaRPr lang="cs-CZ" sz="1600" b="1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VY_32_INOVACE_14_SPOLEČENSTVA LESŮ - ŽIVOČICHOVÉ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Sada: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3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Druh materiálu: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DUM</a:t>
            </a:r>
            <a:r>
              <a:rPr lang="cs-CZ" sz="1600" b="1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PŘ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č.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14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Jméno autora: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Jana Weberová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Škola: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ZŠ A MŠ Cholina, okres Olomouc, příspěvková organizace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dirty="0">
                <a:solidFill>
                  <a:prstClr val="black"/>
                </a:solidFill>
                <a:latin typeface="Calibri"/>
              </a:rPr>
              <a:t>         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Cholina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35, 783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22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28. 1. 2012</a:t>
            </a:r>
            <a:endParaRPr lang="cs-CZ" sz="1600" b="1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Předmět: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Přírodověda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Ročník: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čtvrtý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Anotace: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Materiál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(DUM) slouží k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seznámení i k procvičení s živočichy v lese. 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                Je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určen ke společné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práci, která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proběhne na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interaktivní tabuli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. 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Klíčová slova: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hmyz, ptáci, savci, obojživelníci, plazi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600" dirty="0">
              <a:solidFill>
                <a:schemeClr val="bg1"/>
              </a:solidFill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700" dirty="0">
              <a:solidFill>
                <a:schemeClr val="bg1"/>
              </a:solidFill>
              <a:latin typeface="Calibri"/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730874"/>
            <a:ext cx="63404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6828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5433" y="116632"/>
            <a:ext cx="8136904" cy="924475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Společenstva lesů</a:t>
            </a:r>
            <a:b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Živočichové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81397" y="980728"/>
            <a:ext cx="8784976" cy="4878071"/>
          </a:xfrm>
          <a:prstGeom prst="rect">
            <a:avLst/>
          </a:prstGeom>
        </p:spPr>
        <p:txBody>
          <a:bodyPr/>
          <a:lstStyle/>
          <a:p>
            <a:pPr marL="0" lvl="0" indent="0">
              <a:buNone/>
            </a:pPr>
            <a:r>
              <a:rPr lang="cs-CZ" sz="1050" b="1" dirty="0" smtClean="0">
                <a:solidFill>
                  <a:prstClr val="black"/>
                </a:solidFill>
                <a:latin typeface="Calibri"/>
              </a:rPr>
              <a:t>Zdroje: </a:t>
            </a:r>
            <a:r>
              <a:rPr lang="cs-CZ" sz="1050" b="1" dirty="0" smtClean="0">
                <a:latin typeface="Calibri"/>
              </a:rPr>
              <a:t> </a:t>
            </a:r>
            <a:r>
              <a:rPr lang="cs-CZ" sz="1050" dirty="0" smtClean="0"/>
              <a:t>autorka, </a:t>
            </a:r>
            <a:r>
              <a:rPr lang="cs-CZ" sz="1050" dirty="0" smtClean="0">
                <a:hlinkClick r:id="rId2"/>
              </a:rPr>
              <a:t>http://upload.wikimedia.org/wikipedia/commons/3/31/Lymantria_monacha02.jpg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3"/>
              </a:rPr>
              <a:t>http://upload.wikimedia.org/wikipedia/commons/b/bf/Melolontha_melolontha_female%2C_meikever_vrouwtje_rugzijde.jpg?uselang=cs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4"/>
              </a:rPr>
              <a:t>http://upload.wikimedia.org/wikipedia/commons/1/12/Ips.typographus.jpg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5"/>
              </a:rPr>
              <a:t>http://upload.wikimedia.org/wikipedia/commons/5/54/ForrmicaRufaWithCaterpillar.JPG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6"/>
              </a:rPr>
              <a:t>http://upload.wikimedia.org/wikipedia/commons/7/75/%D0%96%D1%83%D0%BA-%D0%BE%D0%BB%D0%B5%D0%BD%D1%8C_%D0%B2_%D0%B1%D1%83%D1%85%D1%82%D0%B5_%D0%9B%D0%B0%D1%81%D0%BF%D0%B8_1.jpg?uselang=cs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7"/>
              </a:rPr>
              <a:t>http://upload.wikimedia.org/wikipedia/commons/b/b0/Dryocopus_martius_02.jpg?uselang=cs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8"/>
              </a:rPr>
              <a:t>http://upload.wikimedia.org/wikipedia/commons/d/d1/BlackWoods.jpg?uselang=cs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9"/>
              </a:rPr>
              <a:t>http://upload.wikimedia.org/wikipedia/commons/7/70/Musv%C3%A5ge_cropped.jpg?uselang=cs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10"/>
              </a:rPr>
              <a:t>http://upload.wikimedia.org/wikipedia/commons/2/29/Common_Buzzard_RWD.jpg?uselang=cs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11"/>
              </a:rPr>
              <a:t>http://upload.wikimedia.org/wikipedia/commons/a/a3/Cuculus_canorus_vogelartinfo.jpg?uselang=cs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12"/>
              </a:rPr>
              <a:t>http://upload.wikimedia.org/wikipedia/commons/5/5e/Pep%C3%BBk.jpg?uselang=cs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13"/>
              </a:rPr>
              <a:t>http://upload.wikimedia.org/wikipedia/commons/f/f3/Garrulus_glandarius3.jpg?uselang=cs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14"/>
              </a:rPr>
              <a:t>http://upload.wikimedia.org/wikipedia/commons/5/55/S%C3%B3jka_%28Garrulus_glandarius%29_2.jpg?uselang=cs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15"/>
              </a:rPr>
              <a:t>http://upload.wikimedia.org/wikipedia/commons/4/46/Owl_catching_in_flight.jpg?uselang=cs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16"/>
              </a:rPr>
              <a:t>http://upload.wikimedia.org/wikipedia/commons/3/3a/Eagle_Owl.jpg?uselang=cs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17"/>
              </a:rPr>
              <a:t>http://upload.wikimedia.org/wikipedia/commons/8/86/Dortmund-Zoo-IMG_5472-a.jpg?uselang=cs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18"/>
              </a:rPr>
              <a:t>http://upload.wikimedia.org/wikipedia/commons/8/87/Rothirsch_Kalb_070816_8.jpg?uselang=cs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19"/>
              </a:rPr>
              <a:t>http://upload.wikimedia.org/wikipedia/commons/8/8b/Capreolus_capreolus_2_Jojo.jpg?uselang=cs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20"/>
              </a:rPr>
              <a:t>http://upload.wikimedia.org/wikipedia/commons/2/22/Kid-jbk.jpg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21"/>
              </a:rPr>
              <a:t>http://upload.wikimedia.org/wikipedia/commons/5/5c/Badger_25-07-09.jpg?uselang=cs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22"/>
              </a:rPr>
              <a:t>http://upload.wikimedia.org/wikipedia/commons/c/cb/Wildkatze_MGH.jpg?uselang=cs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23"/>
              </a:rPr>
              <a:t>http://upload.wikimedia.org/wikipedia/commons/f/ff/Martes_martes_crop.jpg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24"/>
              </a:rPr>
              <a:t>http://upload.wikimedia.org/wikipedia/commons/e/ef/R%C3%B8d_r%C3%A6v_%28Vulpes_vulpes%29.jpg?uselang=cs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25"/>
              </a:rPr>
              <a:t>http://upload.wikimedia.org/wikipedia/commons/a/af/Bears_Alaska_%283%29.jpg?uselang=cs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26"/>
              </a:rPr>
              <a:t>http://upload.wikimedia.org/wikipedia/commons/c/c7/Wildschwein_12.4.2008_117.jpg?uselang=cs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27"/>
              </a:rPr>
              <a:t>http://upload.wikimedia.org/wikipedia/commons/8/82/KurrePenk.jpg?uselang=cs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28"/>
              </a:rPr>
              <a:t>http://upload.wikimedia.org/wikipedia/commons/4/4a/Feuer_Salamander_2.jpg?uselang=cs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29"/>
              </a:rPr>
              <a:t>http://upload.wikimedia.org/wikipedia/commons/8/8e/HylaArboreaJuv3.jpg?uselang=cs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30"/>
              </a:rPr>
              <a:t>http://upload.wikimedia.org/wikipedia/commons/b/be/Anguis_fragilis.jpeg?uselang=cs</a:t>
            </a:r>
            <a:r>
              <a:rPr lang="cs-CZ" sz="1050" dirty="0" smtClean="0"/>
              <a:t>, </a:t>
            </a:r>
            <a:r>
              <a:rPr lang="cs-CZ" sz="1050" dirty="0" smtClean="0">
                <a:hlinkClick r:id="rId31"/>
              </a:rPr>
              <a:t>http://upload.wikimedia.org/wikipedia/commons/3/38/Huggis.jpg?uselang=cs</a:t>
            </a:r>
            <a:r>
              <a:rPr lang="cs-CZ" sz="1050" dirty="0" smtClean="0"/>
              <a:t> </a:t>
            </a:r>
            <a:endParaRPr lang="cs-CZ" sz="1050" dirty="0" smtClean="0">
              <a:solidFill>
                <a:schemeClr val="tx1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600" dirty="0">
              <a:solidFill>
                <a:schemeClr val="bg1"/>
              </a:solidFill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700" dirty="0">
              <a:solidFill>
                <a:schemeClr val="bg1"/>
              </a:solidFill>
              <a:latin typeface="Calibri"/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730874"/>
            <a:ext cx="63404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0969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-180528" y="1988840"/>
            <a:ext cx="69847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chemeClr val="bg2">
                    <a:lumMod val="10000"/>
                  </a:schemeClr>
                </a:solidFill>
                <a:latin typeface="Arial Narrow" pitchFamily="34" charset="0"/>
              </a:rPr>
              <a:t>Společenstva lesů živočichové</a:t>
            </a:r>
          </a:p>
        </p:txBody>
      </p:sp>
    </p:spTree>
    <p:extLst>
      <p:ext uri="{BB962C8B-B14F-4D97-AF65-F5344CB8AC3E}">
        <p14:creationId xmlns:p14="http://schemas.microsoft.com/office/powerpoint/2010/main" val="363073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868144" y="18864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3">
                    <a:lumMod val="75000"/>
                  </a:schemeClr>
                </a:solidFill>
                <a:latin typeface="Arial Narrow" pitchFamily="34" charset="0"/>
              </a:rPr>
              <a:t>hmyz</a:t>
            </a:r>
            <a:endParaRPr lang="cs-CZ" sz="7200" b="1" dirty="0">
              <a:solidFill>
                <a:schemeClr val="accent3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3">
                    <a:lumMod val="50000"/>
                  </a:schemeClr>
                </a:solidFill>
              </a:rPr>
              <a:t>b</a:t>
            </a:r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ekyně mniška</a:t>
            </a:r>
            <a:endParaRPr lang="cs-CZ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2" y="144463"/>
            <a:ext cx="6079945" cy="5228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3226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868144" y="18864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3">
                    <a:lumMod val="75000"/>
                  </a:schemeClr>
                </a:solidFill>
                <a:latin typeface="Arial Narrow" pitchFamily="34" charset="0"/>
              </a:rPr>
              <a:t>hmyz</a:t>
            </a:r>
            <a:endParaRPr lang="cs-CZ" sz="7200" b="1" dirty="0">
              <a:solidFill>
                <a:schemeClr val="accent3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3">
                    <a:lumMod val="50000"/>
                  </a:schemeClr>
                </a:solidFill>
              </a:rPr>
              <a:t>c</a:t>
            </a:r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hroust obecný</a:t>
            </a:r>
            <a:endParaRPr lang="cs-CZ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419" y="109827"/>
            <a:ext cx="4276725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1562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868144" y="18864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3">
                    <a:lumMod val="75000"/>
                  </a:schemeClr>
                </a:solidFill>
                <a:latin typeface="Arial Narrow" pitchFamily="34" charset="0"/>
              </a:rPr>
              <a:t>hmyz</a:t>
            </a:r>
            <a:endParaRPr lang="cs-CZ" sz="7200" b="1" dirty="0">
              <a:solidFill>
                <a:schemeClr val="accent3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3">
                    <a:lumMod val="50000"/>
                  </a:schemeClr>
                </a:solidFill>
              </a:rPr>
              <a:t>l</a:t>
            </a:r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ýkožrout smrkový</a:t>
            </a:r>
            <a:endParaRPr lang="cs-CZ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361" y="1388969"/>
            <a:ext cx="6096000" cy="405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1562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868144" y="18864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3">
                    <a:lumMod val="75000"/>
                  </a:schemeClr>
                </a:solidFill>
                <a:latin typeface="Arial Narrow" pitchFamily="34" charset="0"/>
              </a:rPr>
              <a:t>hmyz</a:t>
            </a:r>
            <a:endParaRPr lang="cs-CZ" sz="7200" b="1" dirty="0">
              <a:solidFill>
                <a:schemeClr val="accent3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3">
                    <a:lumMod val="50000"/>
                  </a:schemeClr>
                </a:solidFill>
              </a:rPr>
              <a:t>m</a:t>
            </a:r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ravenec lesní</a:t>
            </a:r>
            <a:endParaRPr lang="cs-CZ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620688"/>
            <a:ext cx="5937369" cy="4724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1562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868144" y="18864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3">
                    <a:lumMod val="75000"/>
                  </a:schemeClr>
                </a:solidFill>
                <a:latin typeface="Arial Narrow" pitchFamily="34" charset="0"/>
              </a:rPr>
              <a:t>hmyz</a:t>
            </a:r>
            <a:endParaRPr lang="cs-CZ" sz="7200" b="1" dirty="0">
              <a:solidFill>
                <a:schemeClr val="accent3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3">
                    <a:lumMod val="50000"/>
                  </a:schemeClr>
                </a:solidFill>
              </a:rPr>
              <a:t>r</a:t>
            </a:r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oháč obecný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2736"/>
            <a:ext cx="6048672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1562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94256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ptáci</a:t>
            </a:r>
            <a:endParaRPr lang="cs-CZ" sz="7200" b="1" dirty="0">
              <a:solidFill>
                <a:schemeClr val="accent1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1">
                    <a:lumMod val="50000"/>
                  </a:schemeClr>
                </a:solidFill>
              </a:rPr>
              <a:t>d</a:t>
            </a:r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</a:rPr>
              <a:t>atel černý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22" y="1556792"/>
            <a:ext cx="2457916" cy="3860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638" y="1340768"/>
            <a:ext cx="6084515" cy="407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377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94256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ptáci</a:t>
            </a:r>
            <a:endParaRPr lang="cs-CZ" sz="7200" b="1" dirty="0">
              <a:solidFill>
                <a:schemeClr val="accent1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</a:rPr>
              <a:t>áně lesní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3845422" cy="3788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333" y="548680"/>
            <a:ext cx="5245667" cy="3932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2968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94256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ptáci</a:t>
            </a:r>
            <a:endParaRPr lang="cs-CZ" sz="7200" b="1" dirty="0">
              <a:solidFill>
                <a:schemeClr val="accent1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</a:rPr>
              <a:t>ukačka obecná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40" y="1379631"/>
            <a:ext cx="4836888" cy="3345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652" y="225623"/>
            <a:ext cx="401955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2968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94256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ptáci</a:t>
            </a:r>
            <a:endParaRPr lang="cs-CZ" sz="7200" b="1" dirty="0">
              <a:solidFill>
                <a:schemeClr val="accent1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1">
                    <a:lumMod val="50000"/>
                  </a:schemeClr>
                </a:solidFill>
              </a:rPr>
              <a:t>s</a:t>
            </a:r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</a:rPr>
              <a:t>ojka obecná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24" y="1700808"/>
            <a:ext cx="3978127" cy="3356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14681"/>
            <a:ext cx="428625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2968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94256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ptáci</a:t>
            </a:r>
            <a:endParaRPr lang="cs-CZ" sz="7200" b="1" dirty="0">
              <a:solidFill>
                <a:schemeClr val="accent1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1">
                    <a:lumMod val="50000"/>
                  </a:schemeClr>
                </a:solidFill>
              </a:rPr>
              <a:t>v</a:t>
            </a:r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</a:rPr>
              <a:t>ýr velký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63218"/>
            <a:ext cx="288032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42828"/>
            <a:ext cx="4029075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2968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96136" y="17490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savci</a:t>
            </a:r>
            <a:endParaRPr lang="cs-CZ" sz="7200" b="1" dirty="0">
              <a:solidFill>
                <a:schemeClr val="accent6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89466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6">
                    <a:lumMod val="50000"/>
                  </a:schemeClr>
                </a:solidFill>
              </a:rPr>
              <a:t>j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elen evropský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0" y="174900"/>
            <a:ext cx="6190591" cy="4642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1244" y="2924944"/>
            <a:ext cx="3079117" cy="3785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5336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96136" y="17490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savci</a:t>
            </a:r>
            <a:endParaRPr lang="cs-CZ" sz="7200" b="1" dirty="0">
              <a:solidFill>
                <a:schemeClr val="accent6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6">
                    <a:lumMod val="50000"/>
                  </a:schemeClr>
                </a:solidFill>
              </a:rPr>
              <a:t>s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rnec obecný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27" y="1196752"/>
            <a:ext cx="7356662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674931"/>
            <a:ext cx="3784292" cy="2838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898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96136" y="17490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savci</a:t>
            </a:r>
            <a:endParaRPr lang="cs-CZ" sz="7200" b="1" dirty="0">
              <a:solidFill>
                <a:schemeClr val="accent6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6">
                    <a:lumMod val="50000"/>
                  </a:schemeClr>
                </a:solidFill>
              </a:rPr>
              <a:t>j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ezevec lesní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673" y="1556792"/>
            <a:ext cx="6547376" cy="3932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898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96136" y="17490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savci</a:t>
            </a:r>
            <a:endParaRPr lang="cs-CZ" sz="7200" b="1" dirty="0">
              <a:solidFill>
                <a:schemeClr val="accent6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6">
                    <a:lumMod val="50000"/>
                  </a:schemeClr>
                </a:solidFill>
              </a:rPr>
              <a:t>k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očka divoká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14994"/>
            <a:ext cx="6767239" cy="4508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898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96136" y="17490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savci</a:t>
            </a:r>
            <a:endParaRPr lang="cs-CZ" sz="7200" b="1" dirty="0">
              <a:solidFill>
                <a:schemeClr val="accent6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6">
                    <a:lumMod val="50000"/>
                  </a:schemeClr>
                </a:solidFill>
              </a:rPr>
              <a:t>k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una lesní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59" y="1360706"/>
            <a:ext cx="6647706" cy="4431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898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96136" y="17490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savci</a:t>
            </a:r>
            <a:endParaRPr lang="cs-CZ" sz="7200" b="1" dirty="0">
              <a:solidFill>
                <a:schemeClr val="accent6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6">
                    <a:lumMod val="50000"/>
                  </a:schemeClr>
                </a:solidFill>
              </a:rPr>
              <a:t>l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iška obecná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63380"/>
            <a:ext cx="5926618" cy="4148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898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96136" y="17490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savci</a:t>
            </a:r>
            <a:endParaRPr lang="cs-CZ" sz="7200" b="1" dirty="0">
              <a:solidFill>
                <a:schemeClr val="accent6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6">
                    <a:lumMod val="50000"/>
                  </a:schemeClr>
                </a:solidFill>
              </a:rPr>
              <a:t>m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edvěd hnědý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61" y="1375229"/>
            <a:ext cx="6638382" cy="4132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898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96136" y="17490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savci</a:t>
            </a:r>
            <a:endParaRPr lang="cs-CZ" sz="7200" b="1" dirty="0">
              <a:solidFill>
                <a:schemeClr val="accent6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6">
                    <a:lumMod val="50000"/>
                  </a:schemeClr>
                </a:solidFill>
              </a:rPr>
              <a:t>p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rase divoké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363" y="1481561"/>
            <a:ext cx="5791933" cy="434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898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96136" y="17490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6">
                    <a:lumMod val="50000"/>
                  </a:schemeClr>
                </a:solidFill>
                <a:latin typeface="Arial Narrow" pitchFamily="34" charset="0"/>
              </a:rPr>
              <a:t>savci</a:t>
            </a:r>
            <a:endParaRPr lang="cs-CZ" sz="7200" b="1" dirty="0">
              <a:solidFill>
                <a:schemeClr val="accent6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3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6">
                    <a:lumMod val="50000"/>
                  </a:schemeClr>
                </a:solidFill>
              </a:rPr>
              <a:t>v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everka obecná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" y="1052736"/>
            <a:ext cx="6139298" cy="4364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9810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74899"/>
            <a:ext cx="5616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obojživelníci</a:t>
            </a:r>
            <a:endParaRPr lang="cs-CZ" sz="72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2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2">
                    <a:lumMod val="75000"/>
                  </a:schemeClr>
                </a:solidFill>
              </a:rPr>
              <a:t>m</a:t>
            </a:r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lok skvrnitý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284378"/>
            <a:ext cx="4991100" cy="451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09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74899"/>
            <a:ext cx="5616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obojživelníci</a:t>
            </a:r>
            <a:endParaRPr lang="cs-CZ" sz="7200" b="1" dirty="0">
              <a:solidFill>
                <a:schemeClr val="accent2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2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2">
                    <a:lumMod val="75000"/>
                  </a:schemeClr>
                </a:solidFill>
              </a:rPr>
              <a:t>r</a:t>
            </a:r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osnička zelená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362" y="1353733"/>
            <a:ext cx="5871389" cy="4170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3023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74899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rgbClr val="FFC000"/>
                </a:solidFill>
                <a:latin typeface="Arial Narrow" pitchFamily="34" charset="0"/>
              </a:rPr>
              <a:t>plazi</a:t>
            </a:r>
            <a:endParaRPr lang="cs-CZ" sz="7200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2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rgbClr val="FFC000"/>
                </a:solidFill>
              </a:rPr>
              <a:t>s</a:t>
            </a:r>
            <a:r>
              <a:rPr lang="cs-CZ" sz="4000" b="1" dirty="0" smtClean="0">
                <a:solidFill>
                  <a:srgbClr val="FFC000"/>
                </a:solidFill>
              </a:rPr>
              <a:t>lepýš křehký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750" y="1296591"/>
            <a:ext cx="5915553" cy="4436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3023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74899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rgbClr val="FFC000"/>
                </a:solidFill>
                <a:latin typeface="Arial Narrow" pitchFamily="34" charset="0"/>
              </a:rPr>
              <a:t>plazi</a:t>
            </a:r>
            <a:endParaRPr lang="cs-CZ" sz="7200" b="1" dirty="0">
              <a:solidFill>
                <a:srgbClr val="FFC000"/>
              </a:solidFill>
              <a:latin typeface="Arial Narrow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flipH="1">
            <a:off x="1444362" y="5805264"/>
            <a:ext cx="6367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rgbClr val="FFC000"/>
                </a:solidFill>
              </a:rPr>
              <a:t>z</a:t>
            </a:r>
            <a:r>
              <a:rPr lang="cs-CZ" sz="4000" b="1" dirty="0" smtClean="0">
                <a:solidFill>
                  <a:srgbClr val="FFC000"/>
                </a:solidFill>
              </a:rPr>
              <a:t>mije obecná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360" y="167794"/>
            <a:ext cx="3952875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887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335</Words>
  <Application>Microsoft Office PowerPoint</Application>
  <PresentationFormat>Předvádění na obrazovce (4:3)</PresentationFormat>
  <Paragraphs>67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26</vt:i4>
      </vt:variant>
    </vt:vector>
  </HeadingPairs>
  <TitlesOfParts>
    <vt:vector size="28" baseType="lpstr">
      <vt:lpstr>Motiv systému Office</vt:lpstr>
      <vt:lpstr>Motiv sady Office</vt:lpstr>
      <vt:lpstr>Společenstva lesů Živočichové</vt:lpstr>
      <vt:lpstr>Společenstva lesů Živočichové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PC-0C4S</dc:creator>
  <cp:lastModifiedBy>PC-0C4S</cp:lastModifiedBy>
  <cp:revision>22</cp:revision>
  <dcterms:created xsi:type="dcterms:W3CDTF">2012-05-08T04:24:54Z</dcterms:created>
  <dcterms:modified xsi:type="dcterms:W3CDTF">2012-07-16T08:46:11Z</dcterms:modified>
</cp:coreProperties>
</file>