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56" r:id="rId3"/>
    <p:sldId id="258" r:id="rId4"/>
    <p:sldId id="265" r:id="rId5"/>
    <p:sldId id="259" r:id="rId6"/>
    <p:sldId id="262" r:id="rId7"/>
    <p:sldId id="261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53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4AEBE-1B3B-4C7F-9D7E-0BBB9DD3A69D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4DAF42F-402B-46B8-81AC-FAC21D0A0B4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4AEBE-1B3B-4C7F-9D7E-0BBB9DD3A69D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AF42F-402B-46B8-81AC-FAC21D0A0B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4AEBE-1B3B-4C7F-9D7E-0BBB9DD3A69D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AF42F-402B-46B8-81AC-FAC21D0A0B4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4AEBE-1B3B-4C7F-9D7E-0BBB9DD3A69D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AF42F-402B-46B8-81AC-FAC21D0A0B4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4AEBE-1B3B-4C7F-9D7E-0BBB9DD3A69D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AF42F-402B-46B8-81AC-FAC21D0A0B4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4AEBE-1B3B-4C7F-9D7E-0BBB9DD3A69D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AF42F-402B-46B8-81AC-FAC21D0A0B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4AEBE-1B3B-4C7F-9D7E-0BBB9DD3A69D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AF42F-402B-46B8-81AC-FAC21D0A0B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4AEBE-1B3B-4C7F-9D7E-0BBB9DD3A69D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AF42F-402B-46B8-81AC-FAC21D0A0B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4AEBE-1B3B-4C7F-9D7E-0BBB9DD3A69D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AF42F-402B-46B8-81AC-FAC21D0A0B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4AEBE-1B3B-4C7F-9D7E-0BBB9DD3A69D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AF42F-402B-46B8-81AC-FAC21D0A0B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14AEBE-1B3B-4C7F-9D7E-0BBB9DD3A69D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DAF42F-402B-46B8-81AC-FAC21D0A0B4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D814AEBE-1B3B-4C7F-9D7E-0BBB9DD3A69D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A4DAF42F-402B-46B8-81AC-FAC21D0A0B47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hyperlink" Target="http://www.microsoft.office.cz/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5433" y="116632"/>
            <a:ext cx="8136904" cy="924475"/>
          </a:xfrm>
          <a:solidFill>
            <a:srgbClr val="92D050"/>
          </a:solidFill>
        </p:spPr>
        <p:txBody>
          <a:bodyPr>
            <a:normAutofit/>
          </a:bodyPr>
          <a:lstStyle/>
          <a:p>
            <a:pPr marL="0" lvl="0" indent="0" algn="ctr">
              <a:spcBef>
                <a:spcPts val="0"/>
              </a:spcBef>
              <a:buNone/>
            </a:pPr>
            <a:r>
              <a:rPr lang="cs-CZ" sz="3600" dirty="0" smtClean="0">
                <a:solidFill>
                  <a:prstClr val="black"/>
                </a:solidFill>
                <a:ea typeface="+mn-ea"/>
                <a:cs typeface="+mn-cs"/>
              </a:rPr>
              <a:t>Kvetoucí rostliny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181397" y="980728"/>
            <a:ext cx="8784976" cy="4878071"/>
          </a:xfrm>
          <a:prstGeom prst="rect">
            <a:avLst/>
          </a:prstGeom>
        </p:spPr>
        <p:txBody>
          <a:bodyPr>
            <a:normAutofit/>
          </a:bodyPr>
          <a:lstStyle/>
          <a:p>
            <a:pPr marL="0" lvl="0" indent="0" algn="ctr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Člověk a </a:t>
            </a:r>
            <a:r>
              <a:rPr lang="cs-CZ" sz="1600" b="1" dirty="0" smtClean="0">
                <a:solidFill>
                  <a:prstClr val="black"/>
                </a:solidFill>
                <a:latin typeface="Calibri"/>
              </a:rPr>
              <a:t>jeho svět  (Přírodověda </a:t>
            </a:r>
            <a:r>
              <a:rPr lang="cs-CZ" sz="1600" b="1" dirty="0">
                <a:solidFill>
                  <a:prstClr val="black"/>
                </a:solidFill>
                <a:latin typeface="Calibri"/>
              </a:rPr>
              <a:t>pro 4. ročník)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Číslo projektu: 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CZ.1.07/1.4.00/21.0866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Šablona: 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III/2 Inovace a zkvalitnění výuky prostřednictvím ICT</a:t>
            </a:r>
            <a:endParaRPr lang="cs-CZ" sz="1600" b="1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Název: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VY_32_INOVACE_18_KVETOUCÍ ROSTLINY</a:t>
            </a:r>
            <a:endParaRPr lang="cs-CZ" sz="1600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Sada: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3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Druh materiálu: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DUM</a:t>
            </a:r>
            <a:r>
              <a:rPr lang="cs-CZ" sz="1600" b="1" dirty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PŘ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č.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18 </a:t>
            </a:r>
            <a:endParaRPr lang="cs-CZ" sz="1600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Jméno autora: 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Jana Weberová</a:t>
            </a:r>
            <a:endParaRPr lang="cs-CZ" sz="1600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Škola: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ZŠ A MŠ Cholina, okres Olomouc, příspěvková organizace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dirty="0">
                <a:solidFill>
                  <a:prstClr val="black"/>
                </a:solidFill>
                <a:latin typeface="Calibri"/>
              </a:rPr>
              <a:t>          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Cholina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35, 783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22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 smtClean="0">
                <a:solidFill>
                  <a:prstClr val="black"/>
                </a:solidFill>
                <a:latin typeface="Calibri"/>
              </a:rPr>
              <a:t>Datum vytvoření: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13.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3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. 2011</a:t>
            </a:r>
            <a:endParaRPr lang="cs-CZ" sz="1600" b="1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Předmět: 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Přírodověda</a:t>
            </a:r>
            <a:endParaRPr lang="cs-CZ" sz="1600" dirty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Ročník: 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čtvrtý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Anotace: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Materiál 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(DUM) slouží k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opakování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částí rostlinného těla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.</a:t>
            </a:r>
            <a:endParaRPr lang="cs-CZ" sz="1600" dirty="0" smtClean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dirty="0">
                <a:solidFill>
                  <a:prstClr val="black"/>
                </a:solidFill>
                <a:latin typeface="Calibri"/>
              </a:rPr>
              <a:t>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                Je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určen ke společné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práci, která 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proběhne na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interaktivní tabuli</a:t>
            </a:r>
            <a:r>
              <a:rPr lang="cs-CZ" sz="1600" dirty="0">
                <a:solidFill>
                  <a:prstClr val="black"/>
                </a:solidFill>
                <a:latin typeface="Calibri"/>
              </a:rPr>
              <a:t>. 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>
                <a:solidFill>
                  <a:prstClr val="black"/>
                </a:solidFill>
                <a:latin typeface="Calibri"/>
              </a:rPr>
              <a:t>Klíčová slova:  </a:t>
            </a:r>
            <a:r>
              <a:rPr lang="cs-CZ" sz="1600" dirty="0" smtClean="0">
                <a:solidFill>
                  <a:prstClr val="black"/>
                </a:solidFill>
                <a:latin typeface="Calibri"/>
              </a:rPr>
              <a:t>kořen, stonek, list, květ, plod</a:t>
            </a:r>
            <a:endParaRPr lang="cs-CZ" sz="1600" dirty="0" smtClean="0">
              <a:solidFill>
                <a:prstClr val="black"/>
              </a:solidFill>
              <a:latin typeface="Calibri"/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r>
              <a:rPr lang="cs-CZ" sz="1600" b="1" dirty="0" smtClean="0">
                <a:solidFill>
                  <a:prstClr val="black"/>
                </a:solidFill>
                <a:latin typeface="Calibri"/>
              </a:rPr>
              <a:t>Zdroje: </a:t>
            </a:r>
            <a:r>
              <a:rPr lang="cs-CZ" sz="1600" b="1" dirty="0" smtClean="0">
                <a:solidFill>
                  <a:schemeClr val="tx1"/>
                </a:solidFill>
                <a:latin typeface="Calibri"/>
                <a:hlinkClick r:id="rId2"/>
              </a:rPr>
              <a:t>www.microsoft.office.cz</a:t>
            </a:r>
            <a:r>
              <a:rPr lang="cs-CZ" sz="1600" b="1" dirty="0" smtClean="0">
                <a:solidFill>
                  <a:schemeClr val="tx1"/>
                </a:solidFill>
                <a:latin typeface="Calibri"/>
              </a:rPr>
              <a:t> </a:t>
            </a:r>
          </a:p>
          <a:p>
            <a:pPr marL="0" lvl="0" indent="0" defTabSz="914400">
              <a:spcAft>
                <a:spcPts val="0"/>
              </a:spcAft>
              <a:buClrTx/>
              <a:buNone/>
            </a:pPr>
            <a:endParaRPr lang="cs-CZ" sz="1600" dirty="0">
              <a:solidFill>
                <a:schemeClr val="bg1"/>
              </a:solidFill>
            </a:endParaRPr>
          </a:p>
          <a:p>
            <a:pPr marL="0" lvl="0" indent="0" defTabSz="914400">
              <a:spcAft>
                <a:spcPts val="0"/>
              </a:spcAft>
              <a:buClrTx/>
              <a:buNone/>
            </a:pPr>
            <a:endParaRPr lang="cs-CZ" sz="1700" dirty="0">
              <a:solidFill>
                <a:schemeClr val="bg1"/>
              </a:solidFill>
              <a:latin typeface="Calibri"/>
            </a:endParaRP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730874"/>
            <a:ext cx="6340475" cy="1127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165390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3899519"/>
          </a:xfrm>
        </p:spPr>
        <p:txBody>
          <a:bodyPr>
            <a:normAutofit/>
          </a:bodyPr>
          <a:lstStyle/>
          <a:p>
            <a:r>
              <a:rPr lang="cs-CZ" sz="7200" dirty="0" smtClean="0"/>
              <a:t>KVETOUCÍ ROSTLINY</a:t>
            </a:r>
            <a:endParaRPr lang="cs-CZ" sz="7200" dirty="0"/>
          </a:p>
        </p:txBody>
      </p:sp>
    </p:spTree>
    <p:extLst>
      <p:ext uri="{BB962C8B-B14F-4D97-AF65-F5344CB8AC3E}">
        <p14:creationId xmlns:p14="http://schemas.microsoft.com/office/powerpoint/2010/main" val="30784188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2776"/>
          </a:xfrm>
        </p:spPr>
        <p:txBody>
          <a:bodyPr>
            <a:normAutofit/>
          </a:bodyPr>
          <a:lstStyle/>
          <a:p>
            <a:pPr algn="l"/>
            <a:r>
              <a:rPr lang="cs-CZ" sz="3200" dirty="0" smtClean="0">
                <a:solidFill>
                  <a:schemeClr val="tx1"/>
                </a:solidFill>
              </a:rPr>
              <a:t>Jednotlivé části kvetoucích rostlin:</a:t>
            </a:r>
            <a:endParaRPr lang="cs-CZ" sz="32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824536"/>
          </a:xfrm>
        </p:spPr>
        <p:txBody>
          <a:bodyPr>
            <a:normAutofit fontScale="70000" lnSpcReduction="20000"/>
          </a:bodyPr>
          <a:lstStyle/>
          <a:p>
            <a:pPr>
              <a:buClr>
                <a:srgbClr val="006600"/>
              </a:buClr>
              <a:buSzPct val="170000"/>
            </a:pPr>
            <a:r>
              <a:rPr lang="cs-CZ" sz="4600" b="1" dirty="0" smtClean="0"/>
              <a:t> </a:t>
            </a:r>
            <a:r>
              <a:rPr lang="cs-CZ" sz="4600" b="1" dirty="0" smtClean="0">
                <a:solidFill>
                  <a:schemeClr val="tx1"/>
                </a:solidFill>
              </a:rPr>
              <a:t>kořen</a:t>
            </a:r>
          </a:p>
          <a:p>
            <a:pPr marL="0" indent="0">
              <a:buClr>
                <a:srgbClr val="006600"/>
              </a:buClr>
              <a:buSzPct val="170000"/>
              <a:buNone/>
            </a:pPr>
            <a:endParaRPr lang="cs-CZ" sz="4600" b="1" dirty="0" smtClean="0">
              <a:solidFill>
                <a:schemeClr val="tx1"/>
              </a:solidFill>
            </a:endParaRPr>
          </a:p>
          <a:p>
            <a:pPr>
              <a:buClr>
                <a:srgbClr val="006600"/>
              </a:buClr>
              <a:buSzPct val="170000"/>
            </a:pPr>
            <a:r>
              <a:rPr lang="cs-CZ" sz="4600" b="1" dirty="0">
                <a:solidFill>
                  <a:schemeClr val="tx1"/>
                </a:solidFill>
              </a:rPr>
              <a:t> </a:t>
            </a:r>
            <a:r>
              <a:rPr lang="cs-CZ" sz="4600" b="1" dirty="0" smtClean="0">
                <a:solidFill>
                  <a:schemeClr val="tx1"/>
                </a:solidFill>
              </a:rPr>
              <a:t>stonek</a:t>
            </a:r>
          </a:p>
          <a:p>
            <a:pPr marL="0" indent="0">
              <a:buClr>
                <a:srgbClr val="006600"/>
              </a:buClr>
              <a:buSzPct val="170000"/>
              <a:buNone/>
            </a:pPr>
            <a:endParaRPr lang="cs-CZ" sz="4600" b="1" dirty="0" smtClean="0">
              <a:solidFill>
                <a:schemeClr val="tx1"/>
              </a:solidFill>
            </a:endParaRPr>
          </a:p>
          <a:p>
            <a:pPr>
              <a:buClr>
                <a:srgbClr val="006600"/>
              </a:buClr>
              <a:buSzPct val="170000"/>
            </a:pPr>
            <a:r>
              <a:rPr lang="cs-CZ" sz="4600" b="1" dirty="0" smtClean="0">
                <a:solidFill>
                  <a:schemeClr val="tx1"/>
                </a:solidFill>
              </a:rPr>
              <a:t> list</a:t>
            </a:r>
          </a:p>
          <a:p>
            <a:pPr marL="0" indent="0">
              <a:buClr>
                <a:srgbClr val="006600"/>
              </a:buClr>
              <a:buSzPct val="170000"/>
              <a:buNone/>
            </a:pPr>
            <a:endParaRPr lang="cs-CZ" sz="4600" b="1" dirty="0" smtClean="0">
              <a:solidFill>
                <a:schemeClr val="tx1"/>
              </a:solidFill>
            </a:endParaRPr>
          </a:p>
          <a:p>
            <a:pPr>
              <a:buClr>
                <a:srgbClr val="006600"/>
              </a:buClr>
              <a:buSzPct val="170000"/>
            </a:pPr>
            <a:r>
              <a:rPr lang="cs-CZ" sz="4600" b="1" dirty="0">
                <a:solidFill>
                  <a:schemeClr val="tx1"/>
                </a:solidFill>
              </a:rPr>
              <a:t> </a:t>
            </a:r>
            <a:r>
              <a:rPr lang="cs-CZ" sz="4600" b="1" dirty="0" smtClean="0">
                <a:solidFill>
                  <a:schemeClr val="tx1"/>
                </a:solidFill>
              </a:rPr>
              <a:t>květ</a:t>
            </a:r>
          </a:p>
          <a:p>
            <a:pPr marL="0" indent="0">
              <a:buClr>
                <a:srgbClr val="006600"/>
              </a:buClr>
              <a:buSzPct val="170000"/>
              <a:buNone/>
            </a:pPr>
            <a:endParaRPr lang="cs-CZ" sz="4600" b="1" dirty="0" smtClean="0"/>
          </a:p>
          <a:p>
            <a:pPr>
              <a:buClr>
                <a:srgbClr val="006600"/>
              </a:buClr>
              <a:buSzPct val="170000"/>
            </a:pPr>
            <a:r>
              <a:rPr lang="cs-CZ" sz="4600" b="1" dirty="0"/>
              <a:t> </a:t>
            </a:r>
            <a:r>
              <a:rPr lang="cs-CZ" sz="4600" b="1" dirty="0" smtClean="0">
                <a:solidFill>
                  <a:schemeClr val="tx1"/>
                </a:solidFill>
              </a:rPr>
              <a:t>plod</a:t>
            </a:r>
          </a:p>
          <a:p>
            <a:pPr marL="0" indent="0">
              <a:buClr>
                <a:srgbClr val="006600"/>
              </a:buClr>
              <a:buSzPct val="170000"/>
              <a:buNone/>
            </a:pPr>
            <a:endParaRPr lang="cs-CZ" dirty="0"/>
          </a:p>
        </p:txBody>
      </p:sp>
      <p:pic>
        <p:nvPicPr>
          <p:cNvPr id="3074" name="Picture 2" descr="D:\MH90043052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628800"/>
            <a:ext cx="4860180" cy="4860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679163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>
              <a:buClr>
                <a:srgbClr val="006600"/>
              </a:buClr>
              <a:buSzPct val="170000"/>
              <a:buNone/>
            </a:pPr>
            <a:r>
              <a:rPr lang="cs-CZ" sz="3600" u="sng" dirty="0" smtClean="0">
                <a:solidFill>
                  <a:schemeClr val="tx1"/>
                </a:solidFill>
              </a:rPr>
              <a:t>Nadzemní části</a:t>
            </a:r>
          </a:p>
          <a:p>
            <a:pPr>
              <a:buClr>
                <a:srgbClr val="006600"/>
              </a:buClr>
              <a:buSzPct val="100000"/>
              <a:buFont typeface="Wingdings" pitchFamily="2" charset="2"/>
              <a:buChar char="q"/>
            </a:pPr>
            <a:r>
              <a:rPr lang="cs-CZ" sz="3600" dirty="0" smtClean="0">
                <a:solidFill>
                  <a:schemeClr val="tx1"/>
                </a:solidFill>
              </a:rPr>
              <a:t> stonek</a:t>
            </a:r>
          </a:p>
          <a:p>
            <a:pPr>
              <a:buClr>
                <a:srgbClr val="006600"/>
              </a:buClr>
              <a:buSzPct val="100000"/>
              <a:buFont typeface="Wingdings" pitchFamily="2" charset="2"/>
              <a:buChar char="q"/>
            </a:pPr>
            <a:r>
              <a:rPr lang="cs-CZ" sz="3600" dirty="0" smtClean="0">
                <a:solidFill>
                  <a:schemeClr val="tx1"/>
                </a:solidFill>
              </a:rPr>
              <a:t> list</a:t>
            </a:r>
          </a:p>
          <a:p>
            <a:pPr>
              <a:buClr>
                <a:srgbClr val="006600"/>
              </a:buClr>
              <a:buSzPct val="100000"/>
              <a:buFont typeface="Wingdings" pitchFamily="2" charset="2"/>
              <a:buChar char="q"/>
            </a:pPr>
            <a:r>
              <a:rPr lang="cs-CZ" sz="3600" dirty="0">
                <a:solidFill>
                  <a:schemeClr val="tx1"/>
                </a:solidFill>
              </a:rPr>
              <a:t> </a:t>
            </a:r>
            <a:r>
              <a:rPr lang="cs-CZ" sz="3600" dirty="0" smtClean="0">
                <a:solidFill>
                  <a:schemeClr val="tx1"/>
                </a:solidFill>
              </a:rPr>
              <a:t>květ</a:t>
            </a:r>
          </a:p>
          <a:p>
            <a:pPr>
              <a:buClr>
                <a:srgbClr val="006600"/>
              </a:buClr>
              <a:buSzPct val="100000"/>
              <a:buFont typeface="Wingdings" pitchFamily="2" charset="2"/>
              <a:buChar char="q"/>
            </a:pPr>
            <a:r>
              <a:rPr lang="cs-CZ" sz="3600" dirty="0">
                <a:solidFill>
                  <a:schemeClr val="tx1"/>
                </a:solidFill>
              </a:rPr>
              <a:t> </a:t>
            </a:r>
            <a:r>
              <a:rPr lang="cs-CZ" sz="3600" dirty="0" smtClean="0">
                <a:solidFill>
                  <a:schemeClr val="tx1"/>
                </a:solidFill>
              </a:rPr>
              <a:t>plod</a:t>
            </a:r>
          </a:p>
          <a:p>
            <a:pPr marL="0" indent="0">
              <a:buClr>
                <a:srgbClr val="006600"/>
              </a:buClr>
              <a:buSzPct val="100000"/>
              <a:buNone/>
            </a:pPr>
            <a:endParaRPr lang="cs-CZ" sz="3600" dirty="0">
              <a:solidFill>
                <a:schemeClr val="tx1"/>
              </a:solidFill>
            </a:endParaRPr>
          </a:p>
          <a:p>
            <a:pPr marL="0" indent="0">
              <a:buClr>
                <a:srgbClr val="006600"/>
              </a:buClr>
              <a:buSzPct val="100000"/>
              <a:buNone/>
            </a:pPr>
            <a:r>
              <a:rPr lang="cs-CZ" sz="3600" u="sng" dirty="0" smtClean="0">
                <a:solidFill>
                  <a:schemeClr val="tx1"/>
                </a:solidFill>
              </a:rPr>
              <a:t>Podzemní části</a:t>
            </a:r>
          </a:p>
          <a:p>
            <a:pPr>
              <a:buClr>
                <a:srgbClr val="006600"/>
              </a:buClr>
              <a:buSzPct val="100000"/>
              <a:buFont typeface="Wingdings" pitchFamily="2" charset="2"/>
              <a:buChar char="q"/>
            </a:pPr>
            <a:r>
              <a:rPr lang="cs-CZ" sz="3600" dirty="0">
                <a:solidFill>
                  <a:schemeClr val="tx1"/>
                </a:solidFill>
              </a:rPr>
              <a:t> </a:t>
            </a:r>
            <a:r>
              <a:rPr lang="cs-CZ" sz="3600" dirty="0" smtClean="0">
                <a:solidFill>
                  <a:schemeClr val="tx1"/>
                </a:solidFill>
              </a:rPr>
              <a:t>kořeny</a:t>
            </a:r>
          </a:p>
          <a:p>
            <a:pPr marL="0" indent="0">
              <a:buClr>
                <a:srgbClr val="006600"/>
              </a:buClr>
              <a:buSzPct val="100000"/>
              <a:buNone/>
            </a:pPr>
            <a:endParaRPr lang="cs-CZ" sz="3600" dirty="0" smtClean="0">
              <a:solidFill>
                <a:schemeClr val="tx1"/>
              </a:solidFill>
            </a:endParaRPr>
          </a:p>
          <a:p>
            <a:pPr>
              <a:buClr>
                <a:srgbClr val="006600"/>
              </a:buClr>
              <a:buSzPct val="100000"/>
              <a:buFont typeface="Wingdings" pitchFamily="2" charset="2"/>
              <a:buChar char="q"/>
            </a:pPr>
            <a:endParaRPr lang="cs-CZ" sz="3600" dirty="0">
              <a:solidFill>
                <a:schemeClr val="tx1"/>
              </a:solidFill>
            </a:endParaRPr>
          </a:p>
          <a:p>
            <a:pPr>
              <a:buClr>
                <a:srgbClr val="006600"/>
              </a:buClr>
              <a:buSzPct val="100000"/>
              <a:buFont typeface="Wingdings" pitchFamily="2" charset="2"/>
              <a:buChar char="q"/>
            </a:pPr>
            <a:endParaRPr lang="cs-CZ" sz="3600" dirty="0" smtClean="0">
              <a:solidFill>
                <a:schemeClr val="tx1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8761" y="260648"/>
            <a:ext cx="4896544" cy="6165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Minus 6"/>
          <p:cNvSpPr/>
          <p:nvPr/>
        </p:nvSpPr>
        <p:spPr>
          <a:xfrm>
            <a:off x="-900608" y="4036095"/>
            <a:ext cx="10945216" cy="228600"/>
          </a:xfrm>
          <a:prstGeom prst="mathMinus">
            <a:avLst/>
          </a:prstGeom>
          <a:solidFill>
            <a:srgbClr val="92D050"/>
          </a:solidFill>
          <a:ln>
            <a:solidFill>
              <a:srgbClr val="0066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199662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2776"/>
          </a:xfrm>
        </p:spPr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tx1"/>
                </a:solidFill>
              </a:rPr>
              <a:t>KOŘEN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/>
          <a:lstStyle/>
          <a:p>
            <a:pPr>
              <a:buClr>
                <a:srgbClr val="006600"/>
              </a:buClr>
              <a:buSzPct val="170000"/>
            </a:pPr>
            <a:r>
              <a:rPr lang="cs-CZ" sz="3200" b="1" dirty="0" smtClean="0"/>
              <a:t> </a:t>
            </a:r>
            <a:r>
              <a:rPr lang="cs-CZ" sz="3200" b="1" dirty="0" smtClean="0">
                <a:solidFill>
                  <a:schemeClr val="tx1"/>
                </a:solidFill>
              </a:rPr>
              <a:t>upevňuje rostlinu v půdě</a:t>
            </a:r>
          </a:p>
          <a:p>
            <a:pPr marL="0" indent="0">
              <a:buClr>
                <a:srgbClr val="006600"/>
              </a:buClr>
              <a:buSzPct val="170000"/>
              <a:buNone/>
            </a:pPr>
            <a:endParaRPr lang="cs-CZ" sz="3200" b="1" dirty="0" smtClean="0">
              <a:solidFill>
                <a:schemeClr val="tx1"/>
              </a:solidFill>
            </a:endParaRPr>
          </a:p>
          <a:p>
            <a:pPr>
              <a:buClr>
                <a:srgbClr val="006600"/>
              </a:buClr>
              <a:buSzPct val="170000"/>
            </a:pPr>
            <a:r>
              <a:rPr lang="cs-CZ" sz="3200" b="1" dirty="0">
                <a:solidFill>
                  <a:schemeClr val="tx1"/>
                </a:solidFill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</a:rPr>
              <a:t>z půdy nimi rostlina přijímá vodu s rozpuštěnými živinami</a:t>
            </a:r>
          </a:p>
          <a:p>
            <a:pPr marL="0" indent="0">
              <a:buClr>
                <a:srgbClr val="006600"/>
              </a:buClr>
              <a:buSzPct val="170000"/>
              <a:buNone/>
            </a:pPr>
            <a:endParaRPr lang="cs-CZ" sz="3200" b="1" dirty="0" smtClean="0">
              <a:solidFill>
                <a:schemeClr val="tx1"/>
              </a:solidFill>
            </a:endParaRPr>
          </a:p>
          <a:p>
            <a:pPr marL="0" indent="0">
              <a:buClr>
                <a:srgbClr val="006600"/>
              </a:buClr>
              <a:buSzPct val="170000"/>
              <a:buNone/>
            </a:pPr>
            <a:endParaRPr lang="cs-CZ" dirty="0"/>
          </a:p>
        </p:txBody>
      </p:sp>
      <p:pic>
        <p:nvPicPr>
          <p:cNvPr id="4098" name="Picture 2" descr="C:\Users\PC-0C4S\Desktop\kořen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6148" y="0"/>
            <a:ext cx="2371725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848773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2776"/>
          </a:xfrm>
        </p:spPr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tx1"/>
                </a:solidFill>
              </a:rPr>
              <a:t>LIST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/>
          <a:lstStyle/>
          <a:p>
            <a:pPr>
              <a:buClr>
                <a:srgbClr val="006600"/>
              </a:buClr>
              <a:buSzPct val="170000"/>
            </a:pPr>
            <a:r>
              <a:rPr lang="cs-CZ" sz="3200" b="1" dirty="0" smtClean="0"/>
              <a:t> </a:t>
            </a:r>
            <a:r>
              <a:rPr lang="cs-CZ" sz="3200" b="1" dirty="0" smtClean="0">
                <a:solidFill>
                  <a:schemeClr val="tx1"/>
                </a:solidFill>
              </a:rPr>
              <a:t>listy rostlina dýchá</a:t>
            </a:r>
          </a:p>
          <a:p>
            <a:pPr>
              <a:buClr>
                <a:srgbClr val="006600"/>
              </a:buClr>
              <a:buSzPct val="170000"/>
            </a:pPr>
            <a:endParaRPr lang="cs-CZ" sz="3200" b="1" dirty="0" smtClean="0">
              <a:solidFill>
                <a:schemeClr val="tx1"/>
              </a:solidFill>
            </a:endParaRPr>
          </a:p>
          <a:p>
            <a:pPr>
              <a:buClr>
                <a:srgbClr val="006600"/>
              </a:buClr>
              <a:buSzPct val="170000"/>
            </a:pPr>
            <a:r>
              <a:rPr lang="cs-CZ" sz="3200" b="1" dirty="0">
                <a:solidFill>
                  <a:schemeClr val="tx1"/>
                </a:solidFill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</a:rPr>
              <a:t>probíhá v nich také výživa rostlin, při které vznikají zásobní látky</a:t>
            </a:r>
          </a:p>
          <a:p>
            <a:pPr marL="0" indent="0">
              <a:buClr>
                <a:srgbClr val="006600"/>
              </a:buClr>
              <a:buSzPct val="170000"/>
              <a:buNone/>
            </a:pPr>
            <a:endParaRPr lang="cs-CZ" sz="3200" b="1" dirty="0" smtClean="0">
              <a:solidFill>
                <a:schemeClr val="tx1"/>
              </a:solidFill>
            </a:endParaRPr>
          </a:p>
          <a:p>
            <a:pPr marL="0" indent="0">
              <a:buClr>
                <a:srgbClr val="006600"/>
              </a:buClr>
              <a:buSzPct val="170000"/>
              <a:buNone/>
            </a:pPr>
            <a:endParaRPr lang="cs-CZ" dirty="0"/>
          </a:p>
        </p:txBody>
      </p:sp>
      <p:pic>
        <p:nvPicPr>
          <p:cNvPr id="6146" name="Picture 2" descr="C:\Users\PC-0C4S\Desktop\lis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66196" y="16044"/>
            <a:ext cx="2371725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0947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2776"/>
          </a:xfrm>
        </p:spPr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tx1"/>
                </a:solidFill>
              </a:rPr>
              <a:t>STONEK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/>
          <a:lstStyle/>
          <a:p>
            <a:pPr>
              <a:buClr>
                <a:srgbClr val="006600"/>
              </a:buClr>
              <a:buSzPct val="170000"/>
            </a:pPr>
            <a:r>
              <a:rPr lang="cs-CZ" sz="3200" b="1" dirty="0" smtClean="0">
                <a:solidFill>
                  <a:schemeClr val="tx1"/>
                </a:solidFill>
              </a:rPr>
              <a:t> nese květy a listy</a:t>
            </a:r>
          </a:p>
          <a:p>
            <a:pPr>
              <a:buClr>
                <a:srgbClr val="006600"/>
              </a:buClr>
              <a:buSzPct val="170000"/>
            </a:pPr>
            <a:endParaRPr lang="cs-CZ" sz="3200" b="1" dirty="0" smtClean="0">
              <a:solidFill>
                <a:schemeClr val="tx1"/>
              </a:solidFill>
            </a:endParaRPr>
          </a:p>
          <a:p>
            <a:pPr>
              <a:buClr>
                <a:srgbClr val="006600"/>
              </a:buClr>
              <a:buSzPct val="170000"/>
            </a:pPr>
            <a:r>
              <a:rPr lang="cs-CZ" sz="3200" b="1" dirty="0">
                <a:solidFill>
                  <a:schemeClr val="tx1"/>
                </a:solidFill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</a:rPr>
              <a:t>vede vodu s rozpuštěnými živinami ke květům a listům</a:t>
            </a:r>
          </a:p>
          <a:p>
            <a:pPr>
              <a:buClr>
                <a:srgbClr val="006600"/>
              </a:buClr>
              <a:buSzPct val="170000"/>
            </a:pPr>
            <a:endParaRPr lang="cs-CZ" sz="3200" b="1" dirty="0" smtClean="0">
              <a:solidFill>
                <a:schemeClr val="tx1"/>
              </a:solidFill>
            </a:endParaRPr>
          </a:p>
          <a:p>
            <a:pPr>
              <a:buClr>
                <a:srgbClr val="006600"/>
              </a:buClr>
              <a:buSzPct val="170000"/>
            </a:pPr>
            <a:r>
              <a:rPr lang="cs-CZ" sz="3200" b="1" dirty="0">
                <a:solidFill>
                  <a:schemeClr val="tx1"/>
                </a:solidFill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</a:rPr>
              <a:t>z listů ke kořenům jsou stonkem vedeny zásobní látky</a:t>
            </a:r>
          </a:p>
          <a:p>
            <a:pPr marL="0" indent="0">
              <a:buClr>
                <a:srgbClr val="006600"/>
              </a:buClr>
              <a:buSzPct val="170000"/>
              <a:buNone/>
            </a:pPr>
            <a:endParaRPr lang="cs-CZ" sz="3200" b="1" dirty="0" smtClean="0">
              <a:solidFill>
                <a:schemeClr val="tx1"/>
              </a:solidFill>
            </a:endParaRPr>
          </a:p>
          <a:p>
            <a:pPr marL="0" indent="0">
              <a:buClr>
                <a:srgbClr val="006600"/>
              </a:buClr>
              <a:buSzPct val="170000"/>
              <a:buNone/>
            </a:pPr>
            <a:endParaRPr lang="cs-CZ" dirty="0"/>
          </a:p>
        </p:txBody>
      </p:sp>
      <p:pic>
        <p:nvPicPr>
          <p:cNvPr id="5122" name="Picture 2" descr="C:\Users\PC-0C4S\Desktop\stone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2275" y="0"/>
            <a:ext cx="2371725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0947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2776"/>
          </a:xfrm>
        </p:spPr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tx1"/>
                </a:solidFill>
              </a:rPr>
              <a:t>KVĚT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/>
          <a:lstStyle/>
          <a:p>
            <a:pPr>
              <a:buClr>
                <a:srgbClr val="006600"/>
              </a:buClr>
              <a:buSzPct val="170000"/>
            </a:pPr>
            <a:r>
              <a:rPr lang="cs-CZ" sz="3200" b="1" dirty="0" smtClean="0">
                <a:solidFill>
                  <a:schemeClr val="tx1"/>
                </a:solidFill>
              </a:rPr>
              <a:t> slouží k rozmnožování rostlin</a:t>
            </a:r>
          </a:p>
          <a:p>
            <a:pPr>
              <a:buClr>
                <a:srgbClr val="006600"/>
              </a:buClr>
              <a:buSzPct val="170000"/>
            </a:pPr>
            <a:endParaRPr lang="cs-CZ" sz="3200" b="1" dirty="0" smtClean="0">
              <a:solidFill>
                <a:schemeClr val="tx1"/>
              </a:solidFill>
            </a:endParaRPr>
          </a:p>
          <a:p>
            <a:pPr>
              <a:buClr>
                <a:srgbClr val="006600"/>
              </a:buClr>
              <a:buSzPct val="170000"/>
            </a:pPr>
            <a:r>
              <a:rPr lang="cs-CZ" sz="3200" b="1" dirty="0">
                <a:solidFill>
                  <a:schemeClr val="tx1"/>
                </a:solidFill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</a:rPr>
              <a:t>má část samčí (tyčinky) a samičí (pestík)</a:t>
            </a:r>
            <a:endParaRPr lang="cs-CZ" sz="1200" b="1" dirty="0" smtClean="0">
              <a:solidFill>
                <a:schemeClr val="tx1"/>
              </a:solidFill>
            </a:endParaRPr>
          </a:p>
          <a:p>
            <a:pPr marL="0" indent="0">
              <a:buClr>
                <a:srgbClr val="006600"/>
              </a:buClr>
              <a:buSzPct val="170000"/>
              <a:buNone/>
            </a:pPr>
            <a:endParaRPr lang="cs-CZ" dirty="0"/>
          </a:p>
        </p:txBody>
      </p:sp>
      <p:pic>
        <p:nvPicPr>
          <p:cNvPr id="7170" name="Picture 2" descr="C:\Users\PC-0C4S\Desktop\kvě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2275" y="0"/>
            <a:ext cx="2371725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0947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2776"/>
          </a:xfrm>
        </p:spPr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tx1"/>
                </a:solidFill>
              </a:rPr>
              <a:t>PLOD</a:t>
            </a:r>
            <a:endParaRPr lang="cs-CZ" sz="48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/>
          <a:lstStyle/>
          <a:p>
            <a:pPr>
              <a:buClr>
                <a:srgbClr val="006600"/>
              </a:buClr>
              <a:buSzPct val="170000"/>
            </a:pPr>
            <a:r>
              <a:rPr lang="cs-CZ" sz="3200" b="1" dirty="0" smtClean="0">
                <a:solidFill>
                  <a:schemeClr val="tx1"/>
                </a:solidFill>
              </a:rPr>
              <a:t> vzniká z květu po jeho opylení </a:t>
            </a:r>
          </a:p>
          <a:p>
            <a:pPr>
              <a:buClr>
                <a:srgbClr val="006600"/>
              </a:buClr>
              <a:buSzPct val="170000"/>
            </a:pPr>
            <a:endParaRPr lang="cs-CZ" sz="3200" b="1" dirty="0" smtClean="0">
              <a:solidFill>
                <a:schemeClr val="tx1"/>
              </a:solidFill>
            </a:endParaRPr>
          </a:p>
          <a:p>
            <a:pPr>
              <a:buClr>
                <a:srgbClr val="006600"/>
              </a:buClr>
              <a:buSzPct val="170000"/>
            </a:pPr>
            <a:r>
              <a:rPr lang="cs-CZ" sz="3200" b="1" dirty="0">
                <a:solidFill>
                  <a:schemeClr val="tx1"/>
                </a:solidFill>
              </a:rPr>
              <a:t> </a:t>
            </a:r>
            <a:r>
              <a:rPr lang="cs-CZ" sz="3200" b="1" dirty="0" smtClean="0">
                <a:solidFill>
                  <a:schemeClr val="tx1"/>
                </a:solidFill>
              </a:rPr>
              <a:t>obsahuje semena</a:t>
            </a:r>
          </a:p>
          <a:p>
            <a:pPr marL="0" indent="0">
              <a:buClr>
                <a:srgbClr val="006600"/>
              </a:buClr>
              <a:buSzPct val="170000"/>
              <a:buNone/>
            </a:pPr>
            <a:endParaRPr lang="cs-CZ" sz="1200" b="1" dirty="0" smtClean="0">
              <a:solidFill>
                <a:schemeClr val="tx1"/>
              </a:solidFill>
            </a:endParaRPr>
          </a:p>
          <a:p>
            <a:pPr marL="0" indent="0">
              <a:buClr>
                <a:srgbClr val="006600"/>
              </a:buClr>
              <a:buSzPct val="170000"/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60947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83</TotalTime>
  <Words>239</Words>
  <Application>Microsoft Office PowerPoint</Application>
  <PresentationFormat>Předvádění na obrazovce (4:3)</PresentationFormat>
  <Paragraphs>60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Exekutivní</vt:lpstr>
      <vt:lpstr>Kvetoucí rostliny</vt:lpstr>
      <vt:lpstr>KVETOUCÍ ROSTLINY</vt:lpstr>
      <vt:lpstr>Jednotlivé části kvetoucích rostlin:</vt:lpstr>
      <vt:lpstr>Prezentace aplikace PowerPoint</vt:lpstr>
      <vt:lpstr>KOŘEN</vt:lpstr>
      <vt:lpstr>LIST</vt:lpstr>
      <vt:lpstr>STONEK</vt:lpstr>
      <vt:lpstr>KVĚT</vt:lpstr>
      <vt:lpstr>PLOD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KVETOUCÍ ROSTLINY</dc:title>
  <dc:creator>PC-0C4S</dc:creator>
  <cp:lastModifiedBy>PC-0C4S</cp:lastModifiedBy>
  <cp:revision>10</cp:revision>
  <dcterms:created xsi:type="dcterms:W3CDTF">2012-05-12T08:51:45Z</dcterms:created>
  <dcterms:modified xsi:type="dcterms:W3CDTF">2012-05-12T17:10:10Z</dcterms:modified>
</cp:coreProperties>
</file>