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  <p:sldMasterId id="2147483746" r:id="rId2"/>
  </p:sldMasterIdLst>
  <p:notesMasterIdLst>
    <p:notesMasterId r:id="rId15"/>
  </p:notesMasterIdLst>
  <p:sldIdLst>
    <p:sldId id="270" r:id="rId3"/>
    <p:sldId id="269" r:id="rId4"/>
    <p:sldId id="265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7668A5-A76D-4944-B588-0BACC9037702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7185B1-0727-49B5-A9D5-067B0B1928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6264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A9803-C932-425F-9571-4EC7DEF640B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06AB4-25B5-40E6-8617-75AD554D19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A9803-C932-425F-9571-4EC7DEF640B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06AB4-25B5-40E6-8617-75AD554D19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A9803-C932-425F-9571-4EC7DEF640B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06AB4-25B5-40E6-8617-75AD554D19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A9803-C932-425F-9571-4EC7DEF640B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06AB4-25B5-40E6-8617-75AD554D19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A9803-C932-425F-9571-4EC7DEF640B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06AB4-25B5-40E6-8617-75AD554D19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A9803-C932-425F-9571-4EC7DEF640B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06AB4-25B5-40E6-8617-75AD554D19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A9803-C932-425F-9571-4EC7DEF640B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06AB4-25B5-40E6-8617-75AD554D19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A9803-C932-425F-9571-4EC7DEF640B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06AB4-25B5-40E6-8617-75AD554D19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A9803-C932-425F-9571-4EC7DEF640B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06AB4-25B5-40E6-8617-75AD554D19E8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A9803-C932-425F-9571-4EC7DEF640B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06AB4-25B5-40E6-8617-75AD554D19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A9803-C932-425F-9571-4EC7DEF640B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06AB4-25B5-40E6-8617-75AD554D19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A9803-C932-425F-9571-4EC7DEF640B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06AB4-25B5-40E6-8617-75AD554D19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2445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A9803-C932-425F-9571-4EC7DEF640B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06AB4-25B5-40E6-8617-75AD554D19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7041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A9803-C932-425F-9571-4EC7DEF640B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06AB4-25B5-40E6-8617-75AD554D19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9488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A9803-C932-425F-9571-4EC7DEF640B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06AB4-25B5-40E6-8617-75AD554D19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7209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A9803-C932-425F-9571-4EC7DEF640B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06AB4-25B5-40E6-8617-75AD554D19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001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A9803-C932-425F-9571-4EC7DEF640B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06AB4-25B5-40E6-8617-75AD554D19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3592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A9803-C932-425F-9571-4EC7DEF640B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06AB4-25B5-40E6-8617-75AD554D19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1645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A9803-C932-425F-9571-4EC7DEF640B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06AB4-25B5-40E6-8617-75AD554D19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072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A9803-C932-425F-9571-4EC7DEF640B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06AB4-25B5-40E6-8617-75AD554D19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0918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A9803-C932-425F-9571-4EC7DEF640B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06AB4-25B5-40E6-8617-75AD554D19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9551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A9803-C932-425F-9571-4EC7DEF640B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06AB4-25B5-40E6-8617-75AD554D19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7474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D57A9803-C932-425F-9571-4EC7DEF640B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7006AB4-25B5-40E6-8617-75AD554D19E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</p:sldLayoutIdLst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A9803-C932-425F-9571-4EC7DEF640BD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006AB4-25B5-40E6-8617-75AD554D19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759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1" r:id="rId5"/>
    <p:sldLayoutId id="2147483752" r:id="rId6"/>
    <p:sldLayoutId id="2147483753" r:id="rId7"/>
    <p:sldLayoutId id="2147483754" r:id="rId8"/>
    <p:sldLayoutId id="2147483755" r:id="rId9"/>
    <p:sldLayoutId id="2147483756" r:id="rId10"/>
    <p:sldLayoutId id="2147483757" r:id="rId11"/>
  </p:sldLayoutIdLst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VY_32_INOVACE_II_1_05_Násobilka 7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II</a:t>
            </a:r>
            <a:r>
              <a:rPr lang="cs-CZ" b="1" dirty="0" smtClean="0"/>
              <a:t>            Sada číslo:    </a:t>
            </a:r>
            <a:r>
              <a:rPr lang="cs-CZ" dirty="0"/>
              <a:t>1</a:t>
            </a:r>
            <a:r>
              <a:rPr lang="cs-CZ" b="1" dirty="0" smtClean="0"/>
              <a:t>       Pořadové číslo DUM:  </a:t>
            </a:r>
            <a:r>
              <a:rPr lang="cs-CZ" dirty="0" smtClean="0"/>
              <a:t>05</a:t>
            </a:r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 Mgr. Jitka Valentová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3817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425470"/>
            <a:ext cx="7704855" cy="76544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 </a:t>
            </a:r>
            <a:r>
              <a:rPr lang="cs-CZ" dirty="0" smtClean="0"/>
              <a:t>Vyvození a procvičování násobilky 7.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Očekávaný výstup</a:t>
            </a:r>
            <a:r>
              <a:rPr lang="cs-CZ" sz="1600" b="1" dirty="0"/>
              <a:t>: </a:t>
            </a:r>
            <a:r>
              <a:rPr lang="cs-CZ" sz="1600" b="1" dirty="0" smtClean="0"/>
              <a:t> </a:t>
            </a:r>
            <a:r>
              <a:rPr lang="cs-CZ" dirty="0" smtClean="0"/>
              <a:t>Žáci umí násobilku 7.</a:t>
            </a:r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  <a:p>
            <a:r>
              <a:rPr lang="cs-CZ" b="1" dirty="0" smtClean="0"/>
              <a:t>Druh </a:t>
            </a:r>
            <a:r>
              <a:rPr lang="cs-CZ" b="1" dirty="0"/>
              <a:t>učebního materiálu: </a:t>
            </a:r>
            <a:r>
              <a:rPr lang="cs-CZ" dirty="0"/>
              <a:t>prezentace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Typická věková skupina: </a:t>
            </a:r>
            <a:r>
              <a:rPr lang="cs-CZ" dirty="0"/>
              <a:t>7-8 let, </a:t>
            </a:r>
            <a:r>
              <a:rPr lang="cs-CZ" dirty="0" smtClean="0"/>
              <a:t>2. </a:t>
            </a:r>
            <a:r>
              <a:rPr lang="cs-CZ" dirty="0"/>
              <a:t>třída </a:t>
            </a:r>
          </a:p>
          <a:p>
            <a:pPr>
              <a:lnSpc>
                <a:spcPct val="115000"/>
              </a:lnSpc>
            </a:pP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Klíčová slova</a:t>
            </a:r>
            <a:r>
              <a:rPr lang="cs-CZ" b="1" dirty="0" smtClean="0"/>
              <a:t>: </a:t>
            </a:r>
            <a:r>
              <a:rPr lang="cs-CZ" dirty="0" smtClean="0">
                <a:cs typeface="Times New Roman"/>
              </a:rPr>
              <a:t>násobky</a:t>
            </a:r>
            <a:r>
              <a:rPr lang="cs-CZ" dirty="0">
                <a:cs typeface="Times New Roman"/>
              </a:rPr>
              <a:t>, násobení, činitel, součin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Pomůcky a materiál: </a:t>
            </a:r>
            <a:r>
              <a:rPr lang="cs-CZ" dirty="0"/>
              <a:t>interaktivní </a:t>
            </a:r>
            <a:r>
              <a:rPr lang="cs-CZ" dirty="0" smtClean="0"/>
              <a:t>tabule, pero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Potřebný čas pro výuku DUM:</a:t>
            </a:r>
            <a:r>
              <a:rPr lang="cs-CZ" dirty="0"/>
              <a:t> </a:t>
            </a:r>
            <a:r>
              <a:rPr lang="cs-CZ" dirty="0" smtClean="0"/>
              <a:t>35 </a:t>
            </a:r>
            <a:r>
              <a:rPr lang="cs-CZ" dirty="0"/>
              <a:t>min</a:t>
            </a:r>
            <a:endParaRPr lang="cs-CZ" b="1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Metodické zhodnocení a popis práce s digitálním učebním materiálem</a:t>
            </a:r>
            <a:r>
              <a:rPr lang="cs-CZ" b="1" dirty="0" smtClean="0"/>
              <a:t>:</a:t>
            </a:r>
          </a:p>
          <a:p>
            <a:r>
              <a:rPr lang="cs-CZ" dirty="0" smtClean="0"/>
              <a:t>Žáci se seznamují s násobilkou 7 a procvičují jednotlivé příklady hravou formou na interaktivní tabuli.</a:t>
            </a:r>
          </a:p>
          <a:p>
            <a:r>
              <a:rPr lang="cs-CZ" dirty="0"/>
              <a:t>Nejdříve pětiminutovka, děti píší do sešitu, výsledky kontrolují na interaktivní tabuli.</a:t>
            </a:r>
          </a:p>
          <a:p>
            <a:r>
              <a:rPr lang="cs-CZ" dirty="0"/>
              <a:t>Další úkoly jsou provázeny prezentací.</a:t>
            </a:r>
          </a:p>
          <a:p>
            <a:r>
              <a:rPr lang="cs-CZ" dirty="0"/>
              <a:t>Motivace: oslík</a:t>
            </a:r>
          </a:p>
          <a:p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/>
          </a:p>
          <a:p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4886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0"/>
            <a:ext cx="1819747" cy="1468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3707904" y="420171"/>
            <a:ext cx="4824536" cy="720080"/>
          </a:xfrm>
          <a:prstGeom prst="wedgeEllipseCallout">
            <a:avLst>
              <a:gd name="adj1" fmla="val -86707"/>
              <a:gd name="adj2" fmla="val 5699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Pětiminutovka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861252" y="1115734"/>
            <a:ext cx="939681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5.4=</a:t>
            </a:r>
          </a:p>
          <a:p>
            <a:r>
              <a:rPr lang="cs-CZ" sz="2400" dirty="0" smtClean="0"/>
              <a:t>4.4=</a:t>
            </a:r>
          </a:p>
          <a:p>
            <a:r>
              <a:rPr lang="cs-CZ" sz="2400" dirty="0" smtClean="0"/>
              <a:t>8.6=</a:t>
            </a:r>
          </a:p>
          <a:p>
            <a:r>
              <a:rPr lang="cs-CZ" sz="2400" dirty="0" smtClean="0"/>
              <a:t>9.5=</a:t>
            </a:r>
          </a:p>
          <a:p>
            <a:r>
              <a:rPr lang="cs-CZ" sz="2400" dirty="0" smtClean="0"/>
              <a:t>7.6=</a:t>
            </a:r>
          </a:p>
          <a:p>
            <a:r>
              <a:rPr lang="cs-CZ" sz="2400" dirty="0" smtClean="0"/>
              <a:t>8.3=</a:t>
            </a:r>
          </a:p>
          <a:p>
            <a:r>
              <a:rPr lang="cs-CZ" sz="2400" dirty="0" smtClean="0"/>
              <a:t>6.2=</a:t>
            </a:r>
          </a:p>
          <a:p>
            <a:r>
              <a:rPr lang="cs-CZ" sz="2400" dirty="0" smtClean="0"/>
              <a:t>7.3=</a:t>
            </a:r>
          </a:p>
          <a:p>
            <a:r>
              <a:rPr lang="cs-CZ" sz="2400" dirty="0"/>
              <a:t>3</a:t>
            </a:r>
            <a:r>
              <a:rPr lang="cs-CZ" sz="2400" dirty="0" smtClean="0"/>
              <a:t>.6=</a:t>
            </a:r>
          </a:p>
          <a:p>
            <a:r>
              <a:rPr lang="cs-CZ" sz="2400" dirty="0" smtClean="0"/>
              <a:t>5.5=</a:t>
            </a:r>
          </a:p>
          <a:p>
            <a:r>
              <a:rPr lang="cs-CZ" sz="2400" dirty="0" smtClean="0"/>
              <a:t>3.2=</a:t>
            </a:r>
          </a:p>
          <a:p>
            <a:r>
              <a:rPr lang="cs-CZ" sz="2400" dirty="0" smtClean="0"/>
              <a:t>4.6=</a:t>
            </a:r>
          </a:p>
          <a:p>
            <a:r>
              <a:rPr lang="cs-CZ" sz="2400" dirty="0" smtClean="0"/>
              <a:t>9.3=</a:t>
            </a:r>
          </a:p>
          <a:p>
            <a:r>
              <a:rPr lang="cs-CZ" sz="2400" dirty="0" smtClean="0"/>
              <a:t>6.6=</a:t>
            </a:r>
          </a:p>
          <a:p>
            <a:r>
              <a:rPr lang="cs-CZ" sz="2400" dirty="0" smtClean="0"/>
              <a:t>0.3=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27984" y="1140250"/>
            <a:ext cx="1584176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5.4=20</a:t>
            </a:r>
          </a:p>
          <a:p>
            <a:r>
              <a:rPr lang="cs-CZ" sz="2400" dirty="0" smtClean="0"/>
              <a:t>4.4=16</a:t>
            </a:r>
          </a:p>
          <a:p>
            <a:r>
              <a:rPr lang="cs-CZ" sz="2400" dirty="0" smtClean="0"/>
              <a:t>8.6=48</a:t>
            </a:r>
          </a:p>
          <a:p>
            <a:r>
              <a:rPr lang="cs-CZ" sz="2400" dirty="0" smtClean="0"/>
              <a:t>9.5=45</a:t>
            </a:r>
          </a:p>
          <a:p>
            <a:r>
              <a:rPr lang="cs-CZ" sz="2400" dirty="0" smtClean="0"/>
              <a:t>7.6=42</a:t>
            </a:r>
          </a:p>
          <a:p>
            <a:r>
              <a:rPr lang="cs-CZ" sz="2400" dirty="0" smtClean="0"/>
              <a:t>8.3=24</a:t>
            </a:r>
          </a:p>
          <a:p>
            <a:r>
              <a:rPr lang="cs-CZ" sz="2400" dirty="0" smtClean="0"/>
              <a:t>6.2=12</a:t>
            </a:r>
          </a:p>
          <a:p>
            <a:r>
              <a:rPr lang="cs-CZ" sz="2400" dirty="0" smtClean="0"/>
              <a:t>7.3=21</a:t>
            </a:r>
          </a:p>
          <a:p>
            <a:r>
              <a:rPr lang="cs-CZ" sz="2400" dirty="0" smtClean="0"/>
              <a:t>3.6=18</a:t>
            </a:r>
          </a:p>
          <a:p>
            <a:r>
              <a:rPr lang="cs-CZ" sz="2400" dirty="0" smtClean="0"/>
              <a:t>5.5=25</a:t>
            </a:r>
          </a:p>
          <a:p>
            <a:r>
              <a:rPr lang="cs-CZ" sz="2400" dirty="0" smtClean="0"/>
              <a:t>3.2=6</a:t>
            </a:r>
          </a:p>
          <a:p>
            <a:r>
              <a:rPr lang="cs-CZ" sz="2400" dirty="0" smtClean="0"/>
              <a:t>4.6=24</a:t>
            </a:r>
          </a:p>
          <a:p>
            <a:r>
              <a:rPr lang="cs-CZ" sz="2400" dirty="0" smtClean="0"/>
              <a:t>9.3=27</a:t>
            </a:r>
          </a:p>
          <a:p>
            <a:r>
              <a:rPr lang="cs-CZ" sz="2400" dirty="0" smtClean="0"/>
              <a:t>6.6=36</a:t>
            </a:r>
          </a:p>
          <a:p>
            <a:r>
              <a:rPr lang="cs-CZ" sz="2400" dirty="0" smtClean="0"/>
              <a:t>0.3=0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27984" y="1115734"/>
            <a:ext cx="1584176" cy="59093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5.4=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4.4=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8.6=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9.5=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7.6=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8.3=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6.2=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7.3=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2.6=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5.5=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3.2=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4.6=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9.3=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6.6=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0.3=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3312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371" y="0"/>
            <a:ext cx="7632848" cy="61581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2" name="Oválný popisek 1"/>
          <p:cNvSpPr/>
          <p:nvPr/>
        </p:nvSpPr>
        <p:spPr>
          <a:xfrm>
            <a:off x="5868144" y="5430670"/>
            <a:ext cx="2401416" cy="1166681"/>
          </a:xfrm>
          <a:prstGeom prst="wedgeEllipseCallout">
            <a:avLst>
              <a:gd name="adj1" fmla="val 2443"/>
              <a:gd name="adj2" fmla="val -8521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Ahoj děti, násobky sedmi už umíte?</a:t>
            </a:r>
            <a:endParaRPr lang="cs-CZ" dirty="0"/>
          </a:p>
        </p:txBody>
      </p:sp>
      <p:sp>
        <p:nvSpPr>
          <p:cNvPr id="3" name="Oválný popisek 2"/>
          <p:cNvSpPr/>
          <p:nvPr/>
        </p:nvSpPr>
        <p:spPr>
          <a:xfrm>
            <a:off x="755576" y="692696"/>
            <a:ext cx="3816424" cy="2210216"/>
          </a:xfrm>
          <a:prstGeom prst="wedgeEllipseCallout">
            <a:avLst>
              <a:gd name="adj1" fmla="val 115867"/>
              <a:gd name="adj2" fmla="val 14320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Násobilka sedmi: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632904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0184" y="2405803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7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81063" y="2276872"/>
            <a:ext cx="12347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14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470322" y="269237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21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4005065"/>
            <a:ext cx="10981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28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19873" y="2633019"/>
            <a:ext cx="10104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35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63888" y="4005064"/>
            <a:ext cx="10801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42</a:t>
            </a:r>
            <a:endParaRPr lang="cs-CZ" sz="4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74788" y="2522895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49</a:t>
            </a:r>
            <a:endParaRPr lang="cs-CZ" sz="4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87624" y="4077072"/>
            <a:ext cx="9868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56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 flipH="1">
            <a:off x="2190828" y="4924618"/>
            <a:ext cx="101301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63</a:t>
            </a:r>
            <a:endParaRPr lang="cs-CZ" sz="4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52120" y="522920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70</a:t>
            </a:r>
            <a:endParaRPr lang="cs-CZ" sz="4800" dirty="0"/>
          </a:p>
        </p:txBody>
      </p:sp>
      <p:pic>
        <p:nvPicPr>
          <p:cNvPr id="2050" name="Picture 2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969" y="260648"/>
            <a:ext cx="2159394" cy="1742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válný popisek 12"/>
          <p:cNvSpPr/>
          <p:nvPr/>
        </p:nvSpPr>
        <p:spPr>
          <a:xfrm>
            <a:off x="2488400" y="0"/>
            <a:ext cx="3883800" cy="908720"/>
          </a:xfrm>
          <a:prstGeom prst="wedgeEllipseCallout">
            <a:avLst>
              <a:gd name="adj1" fmla="val -43454"/>
              <a:gd name="adj2" fmla="val 1380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Zkuste číslice seřadit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2052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1" grpId="0"/>
      <p:bldP spid="12" grpId="0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574951" y="-13855"/>
            <a:ext cx="3213052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-13257" y="116632"/>
            <a:ext cx="9144000" cy="6309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 1.7=7</a:t>
            </a:r>
          </a:p>
          <a:p>
            <a:r>
              <a:rPr lang="cs-CZ" sz="4000" dirty="0" smtClean="0"/>
              <a:t>  2.7=7+7=14</a:t>
            </a:r>
          </a:p>
          <a:p>
            <a:r>
              <a:rPr lang="cs-CZ" sz="4000" dirty="0" smtClean="0"/>
              <a:t>  3.7=7+7+7=21</a:t>
            </a:r>
          </a:p>
          <a:p>
            <a:r>
              <a:rPr lang="cs-CZ" sz="4000" dirty="0" smtClean="0"/>
              <a:t>  4.7=7+7+7+7=28</a:t>
            </a:r>
          </a:p>
          <a:p>
            <a:r>
              <a:rPr lang="cs-CZ" sz="4000" dirty="0" smtClean="0"/>
              <a:t>  5.7=7+7+7+7+7=35</a:t>
            </a:r>
          </a:p>
          <a:p>
            <a:r>
              <a:rPr lang="cs-CZ" sz="4000" dirty="0" smtClean="0"/>
              <a:t>  6.7=7+7+7+7+7+7=42</a:t>
            </a:r>
          </a:p>
          <a:p>
            <a:r>
              <a:rPr lang="cs-CZ" sz="4000" dirty="0" smtClean="0"/>
              <a:t>  7.7=7+7+7+7+7+7+7=49</a:t>
            </a:r>
          </a:p>
          <a:p>
            <a:r>
              <a:rPr lang="cs-CZ" sz="4000" dirty="0" smtClean="0"/>
              <a:t>  8.7=7+7+7+7+7+7+7+7=56</a:t>
            </a:r>
          </a:p>
          <a:p>
            <a:r>
              <a:rPr lang="cs-CZ" sz="4000" dirty="0" smtClean="0"/>
              <a:t>  9.7=7+7+7+7+7+7+7+7+7=63</a:t>
            </a:r>
          </a:p>
          <a:p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079025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5656" y="0"/>
            <a:ext cx="8929613" cy="1754326"/>
          </a:xfrm>
          <a:prstGeom prst="rect">
            <a:avLst/>
          </a:prstGeom>
          <a:ln>
            <a:solidFill>
              <a:schemeClr val="accent2"/>
            </a:solidFill>
          </a:ln>
        </p:spPr>
        <p:txBody>
          <a:bodyPr wrap="square">
            <a:spAutoFit/>
          </a:bodyPr>
          <a:lstStyle/>
          <a:p>
            <a:r>
              <a:rPr lang="cs-CZ" sz="3600" dirty="0" smtClean="0"/>
              <a:t>10.7=7+7+7+7+7+7+7+7+7+7=70</a:t>
            </a:r>
          </a:p>
          <a:p>
            <a:endParaRPr lang="cs-CZ" sz="3600" dirty="0" smtClean="0"/>
          </a:p>
          <a:p>
            <a:r>
              <a:rPr lang="cs-CZ" sz="3600" dirty="0" smtClean="0"/>
              <a:t>				</a:t>
            </a:r>
          </a:p>
        </p:txBody>
      </p:sp>
      <p:pic>
        <p:nvPicPr>
          <p:cNvPr id="341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3081" y="4729334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2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3741" y="6097486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3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4774" y="2249566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4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3741" y="5665438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5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1008" y="2569094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6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1109" y="3069201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7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3081" y="3424725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8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6528" y="3793230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9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3081" y="4297286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0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3081" y="5161382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1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09" y="4693016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2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6269" y="6061168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3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6794" y="2213248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4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6269" y="5629120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5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3536" y="2532776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6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3637" y="3032883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7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09" y="3388407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8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9056" y="3756912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9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09" y="4260968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0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09" y="5125064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1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5314414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3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9877" y="2834646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4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8844" y="6250518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5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6111" y="3154174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6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6212" y="3654281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7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009805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8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374182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9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882366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0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5746462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1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6212" y="2440554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2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36518">
            <a:off x="5436096" y="4689148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3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756" y="6057300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4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7789" y="2209380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5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756" y="5625252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6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36518">
            <a:off x="5424023" y="2528908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7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4124" y="3029015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8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36518">
            <a:off x="5436096" y="3384539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9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68048">
            <a:off x="5502989" y="3851061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0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36518">
            <a:off x="5436096" y="4257100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1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36518">
            <a:off x="5436096" y="5121196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2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2989" y="6290187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3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2577" y="4644039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4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3237" y="6012191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5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2577" y="2334998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6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3237" y="5580143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8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2577" y="2817230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9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2577" y="3339430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0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6024" y="3707935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1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2577" y="4211991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2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2577" y="5076087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3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9470" y="6245078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4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903" y="4657669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5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2563" y="6025821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6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3596" y="2177901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7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2563" y="5593773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8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9830" y="2497429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9931" y="2997536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903" y="3353060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5350" y="3721565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903" y="4225621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3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903" y="5089717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4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96" y="6258708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6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26" y="4604175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7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86" y="5972327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8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86" y="5540279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9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85145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0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54" y="2944042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1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26" y="3299566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2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73" y="3668071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3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26" y="4172127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4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26" y="5036223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5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319" y="6205214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6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912" y="4634187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7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572" y="6002339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8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572" y="5570291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9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839" y="2473947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0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0940" y="2974054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1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912" y="3329578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2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359" y="3698083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3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912" y="4202139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4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912" y="5066235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5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9805" y="6235226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6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5660" y="4616787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7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6320" y="5984939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8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6320" y="5552891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9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3587" y="2456547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0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688" y="2956654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1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5660" y="3312178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2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9107" y="3680683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3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5660" y="4184739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4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5660" y="5048835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5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2553" y="6217826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6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1854" y="4652584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7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2514" y="6020736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8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2514" y="5588688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9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9781" y="2492344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0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9882" y="2992451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1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1854" y="3347975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2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5301" y="3716480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3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1854" y="4220536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4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1854" y="5084632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5" name="Picture 3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8747" y="6253623"/>
            <a:ext cx="792088" cy="63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9907" y="548680"/>
            <a:ext cx="1819747" cy="1468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3859640" y="1124744"/>
            <a:ext cx="396044" cy="158021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4" name="Oválný popisek 253"/>
          <p:cNvSpPr/>
          <p:nvPr/>
        </p:nvSpPr>
        <p:spPr>
          <a:xfrm>
            <a:off x="4028415" y="760417"/>
            <a:ext cx="2209877" cy="1044696"/>
          </a:xfrm>
          <a:prstGeom prst="wedgeEllipseCallout">
            <a:avLst>
              <a:gd name="adj1" fmla="val -78205"/>
              <a:gd name="adj2" fmla="val 5119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Kolik nás je?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5279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3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3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3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3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3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3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3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3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3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4" dur="2000"/>
                                        <p:tgtEl>
                                          <p:spTgt spid="3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3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0" dur="2000"/>
                                        <p:tgtEl>
                                          <p:spTgt spid="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3" dur="2000"/>
                                        <p:tgtEl>
                                          <p:spTgt spid="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6" dur="2000"/>
                                        <p:tgtEl>
                                          <p:spTgt spid="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9" dur="2000"/>
                                        <p:tgtEl>
                                          <p:spTgt spid="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2" dur="2000"/>
                                        <p:tgtEl>
                                          <p:spTgt spid="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5" dur="2000"/>
                                        <p:tgtEl>
                                          <p:spTgt spid="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8" dur="2000"/>
                                        <p:tgtEl>
                                          <p:spTgt spid="3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1" dur="2000"/>
                                        <p:tgtEl>
                                          <p:spTgt spid="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4" dur="2000"/>
                                        <p:tgtEl>
                                          <p:spTgt spid="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7" dur="2000"/>
                                        <p:tgtEl>
                                          <p:spTgt spid="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0" dur="2000"/>
                                        <p:tgtEl>
                                          <p:spTgt spid="3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3" dur="2000"/>
                                        <p:tgtEl>
                                          <p:spTgt spid="3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6" dur="2000"/>
                                        <p:tgtEl>
                                          <p:spTgt spid="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9" dur="2000"/>
                                        <p:tgtEl>
                                          <p:spTgt spid="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5" dur="2000"/>
                                        <p:tgtEl>
                                          <p:spTgt spid="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8" dur="2000"/>
                                        <p:tgtEl>
                                          <p:spTgt spid="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1" dur="2000"/>
                                        <p:tgtEl>
                                          <p:spTgt spid="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4" dur="2000"/>
                                        <p:tgtEl>
                                          <p:spTgt spid="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7" dur="2000"/>
                                        <p:tgtEl>
                                          <p:spTgt spid="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0" dur="2000"/>
                                        <p:tgtEl>
                                          <p:spTgt spid="3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3" dur="2000"/>
                                        <p:tgtEl>
                                          <p:spTgt spid="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6" dur="2000"/>
                                        <p:tgtEl>
                                          <p:spTgt spid="3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9" dur="2000"/>
                                        <p:tgtEl>
                                          <p:spTgt spid="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2" dur="2000"/>
                                        <p:tgtEl>
                                          <p:spTgt spid="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5" dur="2000"/>
                                        <p:tgtEl>
                                          <p:spTgt spid="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8" dur="2000"/>
                                        <p:tgtEl>
                                          <p:spTgt spid="4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1" dur="2000"/>
                                        <p:tgtEl>
                                          <p:spTgt spid="4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4" dur="2000"/>
                                        <p:tgtEl>
                                          <p:spTgt spid="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7" dur="2000"/>
                                        <p:tgtEl>
                                          <p:spTgt spid="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0" dur="2000"/>
                                        <p:tgtEl>
                                          <p:spTgt spid="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3" dur="2000"/>
                                        <p:tgtEl>
                                          <p:spTgt spid="4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6" dur="2000"/>
                                        <p:tgtEl>
                                          <p:spTgt spid="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9" dur="2000"/>
                                        <p:tgtEl>
                                          <p:spTgt spid="4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2" dur="2000"/>
                                        <p:tgtEl>
                                          <p:spTgt spid="4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5" dur="2000"/>
                                        <p:tgtEl>
                                          <p:spTgt spid="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8" dur="2000"/>
                                        <p:tgtEl>
                                          <p:spTgt spid="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1" dur="2000"/>
                                        <p:tgtEl>
                                          <p:spTgt spid="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4" dur="2000"/>
                                        <p:tgtEl>
                                          <p:spTgt spid="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7" dur="2000"/>
                                        <p:tgtEl>
                                          <p:spTgt spid="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0" dur="2000"/>
                                        <p:tgtEl>
                                          <p:spTgt spid="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3" dur="2000"/>
                                        <p:tgtEl>
                                          <p:spTgt spid="4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6" dur="2000"/>
                                        <p:tgtEl>
                                          <p:spTgt spid="4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9" dur="2000"/>
                                        <p:tgtEl>
                                          <p:spTgt spid="4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2" dur="2000"/>
                                        <p:tgtEl>
                                          <p:spTgt spid="4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5" dur="2000"/>
                                        <p:tgtEl>
                                          <p:spTgt spid="4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8" dur="2000"/>
                                        <p:tgtEl>
                                          <p:spTgt spid="4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1" dur="2000"/>
                                        <p:tgtEl>
                                          <p:spTgt spid="4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4" dur="2000"/>
                                        <p:tgtEl>
                                          <p:spTgt spid="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7" dur="2000"/>
                                        <p:tgtEl>
                                          <p:spTgt spid="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0" dur="2000"/>
                                        <p:tgtEl>
                                          <p:spTgt spid="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3" dur="2000"/>
                                        <p:tgtEl>
                                          <p:spTgt spid="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6" dur="2000"/>
                                        <p:tgtEl>
                                          <p:spTgt spid="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9" dur="2000"/>
                                        <p:tgtEl>
                                          <p:spTgt spid="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2" dur="2000"/>
                                        <p:tgtEl>
                                          <p:spTgt spid="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5" dur="2000"/>
                                        <p:tgtEl>
                                          <p:spTgt spid="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8" dur="2000"/>
                                        <p:tgtEl>
                                          <p:spTgt spid="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1" dur="2000"/>
                                        <p:tgtEl>
                                          <p:spTgt spid="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4" dur="2000"/>
                                        <p:tgtEl>
                                          <p:spTgt spid="4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7" dur="2000"/>
                                        <p:tgtEl>
                                          <p:spTgt spid="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0" dur="2000"/>
                                        <p:tgtEl>
                                          <p:spTgt spid="4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3" dur="2000"/>
                                        <p:tgtEl>
                                          <p:spTgt spid="4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6" dur="2000"/>
                                        <p:tgtEl>
                                          <p:spTgt spid="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9" dur="2000"/>
                                        <p:tgtEl>
                                          <p:spTgt spid="4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2" dur="2000"/>
                                        <p:tgtEl>
                                          <p:spTgt spid="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5" dur="2000"/>
                                        <p:tgtEl>
                                          <p:spTgt spid="4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8" dur="2000"/>
                                        <p:tgtEl>
                                          <p:spTgt spid="4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1" dur="2000"/>
                                        <p:tgtEl>
                                          <p:spTgt spid="4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4" dur="2000"/>
                                        <p:tgtEl>
                                          <p:spTgt spid="4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7" dur="2000"/>
                                        <p:tgtEl>
                                          <p:spTgt spid="4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0" dur="2000"/>
                                        <p:tgtEl>
                                          <p:spTgt spid="4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3" dur="2000"/>
                                        <p:tgtEl>
                                          <p:spTgt spid="4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6" dur="2000"/>
                                        <p:tgtEl>
                                          <p:spTgt spid="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9" dur="2000"/>
                                        <p:tgtEl>
                                          <p:spTgt spid="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2" dur="2000"/>
                                        <p:tgtEl>
                                          <p:spTgt spid="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5" dur="2000"/>
                                        <p:tgtEl>
                                          <p:spTgt spid="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8" dur="2000"/>
                                        <p:tgtEl>
                                          <p:spTgt spid="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1" dur="2000"/>
                                        <p:tgtEl>
                                          <p:spTgt spid="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4" dur="2000"/>
                                        <p:tgtEl>
                                          <p:spTgt spid="4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7" dur="2000"/>
                                        <p:tgtEl>
                                          <p:spTgt spid="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0" dur="2000"/>
                                        <p:tgtEl>
                                          <p:spTgt spid="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108520" y="117693"/>
            <a:ext cx="3424874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  4.7=28</a:t>
            </a:r>
          </a:p>
          <a:p>
            <a:endParaRPr lang="cs-CZ" sz="4800" dirty="0" smtClean="0"/>
          </a:p>
          <a:p>
            <a:r>
              <a:rPr lang="cs-CZ" sz="4800" dirty="0" smtClean="0"/>
              <a:t>  6.7=42</a:t>
            </a:r>
          </a:p>
          <a:p>
            <a:endParaRPr lang="cs-CZ" sz="4800" dirty="0" smtClean="0"/>
          </a:p>
          <a:p>
            <a:r>
              <a:rPr lang="cs-CZ" sz="4800" dirty="0" smtClean="0"/>
              <a:t>  8.7=56</a:t>
            </a:r>
          </a:p>
          <a:p>
            <a:endParaRPr lang="cs-CZ" sz="4800" dirty="0" smtClean="0"/>
          </a:p>
          <a:p>
            <a:r>
              <a:rPr lang="cs-CZ" sz="4800" dirty="0" smtClean="0"/>
              <a:t>10.7=70</a:t>
            </a:r>
          </a:p>
          <a:p>
            <a:endParaRPr lang="cs-CZ" sz="4800" dirty="0" smtClean="0"/>
          </a:p>
          <a:p>
            <a:r>
              <a:rPr lang="cs-CZ" sz="4800" dirty="0" smtClean="0"/>
              <a:t>  3.7=21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932040" y="22842"/>
            <a:ext cx="3146872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  5.7=35</a:t>
            </a:r>
          </a:p>
          <a:p>
            <a:endParaRPr lang="cs-CZ" sz="4800" dirty="0" smtClean="0"/>
          </a:p>
          <a:p>
            <a:r>
              <a:rPr lang="cs-CZ" sz="4800" dirty="0" smtClean="0"/>
              <a:t>  1.7=7</a:t>
            </a:r>
          </a:p>
          <a:p>
            <a:endParaRPr lang="cs-CZ" sz="4800" dirty="0" smtClean="0"/>
          </a:p>
          <a:p>
            <a:r>
              <a:rPr lang="cs-CZ" sz="4800" dirty="0" smtClean="0"/>
              <a:t>  7.7=49</a:t>
            </a:r>
          </a:p>
          <a:p>
            <a:endParaRPr lang="cs-CZ" sz="4800" dirty="0" smtClean="0"/>
          </a:p>
          <a:p>
            <a:r>
              <a:rPr lang="cs-CZ" sz="4800" dirty="0" smtClean="0"/>
              <a:t>  9.7=63</a:t>
            </a:r>
          </a:p>
          <a:p>
            <a:endParaRPr lang="cs-CZ" sz="4800" dirty="0" smtClean="0"/>
          </a:p>
          <a:p>
            <a:r>
              <a:rPr lang="cs-CZ" sz="4800" dirty="0" smtClean="0"/>
              <a:t>  2.7=14</a:t>
            </a:r>
            <a:endParaRPr lang="cs-CZ" sz="4800" dirty="0"/>
          </a:p>
        </p:txBody>
      </p:sp>
      <p:pic>
        <p:nvPicPr>
          <p:cNvPr id="5122" name="Picture 2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8426" y="-243408"/>
            <a:ext cx="1606527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517232"/>
            <a:ext cx="1606527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1236" y="4149080"/>
            <a:ext cx="1606527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2052" y="2636912"/>
            <a:ext cx="1606527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9976" y="1124744"/>
            <a:ext cx="1606527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5476" y="5345832"/>
            <a:ext cx="1606527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1658" y="4005064"/>
            <a:ext cx="1606527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9360" y="2549330"/>
            <a:ext cx="1606527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2385" y="1021356"/>
            <a:ext cx="1606527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1659" y="-371044"/>
            <a:ext cx="1606527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7863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6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3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4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5976664" cy="5625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5724128" y="4149080"/>
            <a:ext cx="3419872" cy="3109145"/>
          </a:xfrm>
          <a:prstGeom prst="wedgeEllipseCallout">
            <a:avLst>
              <a:gd name="adj1" fmla="val -52587"/>
              <a:gd name="adj2" fmla="val -2087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Spočítej příklady a napiš do sešitu!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8076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-180528" y="198305"/>
            <a:ext cx="3275856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  4.6=24</a:t>
            </a:r>
          </a:p>
          <a:p>
            <a:endParaRPr lang="cs-CZ" sz="4800" dirty="0" smtClean="0"/>
          </a:p>
          <a:p>
            <a:r>
              <a:rPr lang="cs-CZ" sz="4800" dirty="0" smtClean="0"/>
              <a:t>  6.7=42</a:t>
            </a:r>
          </a:p>
          <a:p>
            <a:endParaRPr lang="cs-CZ" sz="4800" dirty="0" smtClean="0"/>
          </a:p>
          <a:p>
            <a:r>
              <a:rPr lang="cs-CZ" sz="4800" dirty="0" smtClean="0"/>
              <a:t>  8.6=48</a:t>
            </a:r>
          </a:p>
          <a:p>
            <a:endParaRPr lang="cs-CZ" sz="4800" dirty="0" smtClean="0"/>
          </a:p>
          <a:p>
            <a:r>
              <a:rPr lang="cs-CZ" sz="4800" dirty="0" smtClean="0"/>
              <a:t>10.5=50</a:t>
            </a:r>
          </a:p>
          <a:p>
            <a:endParaRPr lang="cs-CZ" sz="4800" dirty="0" smtClean="0"/>
          </a:p>
          <a:p>
            <a:r>
              <a:rPr lang="cs-CZ" sz="4800" dirty="0" smtClean="0"/>
              <a:t>  3.7=21</a:t>
            </a:r>
            <a:endParaRPr lang="cs-CZ" sz="4800" dirty="0"/>
          </a:p>
        </p:txBody>
      </p:sp>
      <p:pic>
        <p:nvPicPr>
          <p:cNvPr id="4" name="Picture 2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8796" y="5500584"/>
            <a:ext cx="1606527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5214" y="4016691"/>
            <a:ext cx="1606527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8795" y="2577994"/>
            <a:ext cx="1606527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9827" y="1124744"/>
            <a:ext cx="1606527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8796" y="-404789"/>
            <a:ext cx="1606527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255243" y="117693"/>
            <a:ext cx="3275856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  4.7=28</a:t>
            </a:r>
          </a:p>
          <a:p>
            <a:endParaRPr lang="cs-CZ" sz="4800" dirty="0" smtClean="0"/>
          </a:p>
          <a:p>
            <a:r>
              <a:rPr lang="cs-CZ" sz="4800" dirty="0" smtClean="0"/>
              <a:t>  6.6=36</a:t>
            </a:r>
          </a:p>
          <a:p>
            <a:endParaRPr lang="cs-CZ" sz="4800" dirty="0" smtClean="0"/>
          </a:p>
          <a:p>
            <a:r>
              <a:rPr lang="cs-CZ" sz="4800" dirty="0" smtClean="0"/>
              <a:t>  8.7=56</a:t>
            </a:r>
          </a:p>
          <a:p>
            <a:endParaRPr lang="cs-CZ" sz="4800" dirty="0" smtClean="0"/>
          </a:p>
          <a:p>
            <a:r>
              <a:rPr lang="cs-CZ" sz="4800" dirty="0" smtClean="0"/>
              <a:t>  9.7=63</a:t>
            </a:r>
          </a:p>
          <a:p>
            <a:endParaRPr lang="cs-CZ" sz="4800" dirty="0" smtClean="0"/>
          </a:p>
          <a:p>
            <a:r>
              <a:rPr lang="cs-CZ" sz="4800" dirty="0" smtClean="0"/>
              <a:t>  3.6=18</a:t>
            </a:r>
            <a:endParaRPr lang="cs-CZ" sz="4800" dirty="0"/>
          </a:p>
        </p:txBody>
      </p:sp>
      <p:pic>
        <p:nvPicPr>
          <p:cNvPr id="10" name="Picture 2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8749" y="5458314"/>
            <a:ext cx="1606527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8749" y="3946146"/>
            <a:ext cx="1606527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0259" y="2577994"/>
            <a:ext cx="1606527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3171" y="1107379"/>
            <a:ext cx="1606527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5557" y="-370865"/>
            <a:ext cx="1606527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263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2 -0.018 0.033 -0.044 0.058 -0.044 C 0.095 -0.044 0.125 -0.017 0.125 0.017 C 0.125 0.028 0.122 0.038 0.116 0.047 C 0.117 0.047 0 0.182 0 0.183 C 0 0.182 -0.117 0.047 -0.116 0.047 C -0.122 0.038 -0.125 0.028 -0.125 0.017 C -0.125 -0.017 -0.095 -0.044 -0.057 -0.044 C -0.033 -0.044 -0.012 -0.018 0 0 Z" pathEditMode="relative" ptsTypes="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2 -0.018 0.033 -0.044 0.058 -0.044 C 0.095 -0.044 0.125 -0.017 0.125 0.017 C 0.125 0.028 0.122 0.038 0.116 0.047 C 0.117 0.047 0 0.182 0 0.183 C 0 0.182 -0.117 0.047 -0.116 0.047 C -0.122 0.038 -0.125 0.028 -0.125 0.017 C -0.125 -0.017 -0.095 -0.044 -0.057 -0.044 C -0.033 -0.044 -0.012 -0.018 0 0 Z" pathEditMode="relative" ptsTypes="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2 -0.018 0.033 -0.044 0.058 -0.044 C 0.095 -0.044 0.125 -0.017 0.125 0.017 C 0.125 0.028 0.122 0.038 0.116 0.047 C 0.117 0.047 0 0.182 0 0.183 C 0 0.182 -0.117 0.047 -0.116 0.047 C -0.122 0.038 -0.125 0.028 -0.125 0.017 C -0.125 -0.017 -0.095 -0.044 -0.057 -0.044 C -0.033 -0.044 -0.012 -0.018 0 0 Z" pathEditMode="relative" ptsTypes="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2 -0.018 0.033 -0.044 0.058 -0.044 C 0.095 -0.044 0.125 -0.017 0.125 0.017 C 0.125 0.028 0.122 0.038 0.116 0.047 C 0.117 0.047 0 0.182 0 0.183 C 0 0.182 -0.117 0.047 -0.116 0.047 C -0.122 0.038 -0.125 0.028 -0.125 0.017 C -0.125 -0.017 -0.095 -0.044 -0.057 -0.044 C -0.033 -0.044 -0.012 -0.018 0 0 Z" pathEditMode="relative" ptsTypes="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2 -0.018 0.033 -0.044 0.058 -0.044 C 0.095 -0.044 0.125 -0.017 0.125 0.017 C 0.125 0.028 0.122 0.038 0.116 0.047 C 0.117 0.047 0 0.182 0 0.183 C 0 0.182 -0.117 0.047 -0.116 0.047 C -0.122 0.038 -0.125 0.028 -0.125 0.017 C -0.125 -0.017 -0.095 -0.044 -0.057 -0.044 C -0.033 -0.044 -0.012 -0.018 0 0 Z" pathEditMode="relative" ptsTypes="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2 -0.018 0.033 -0.044 0.058 -0.044 C 0.095 -0.044 0.125 -0.017 0.125 0.017 C 0.125 0.028 0.122 0.038 0.116 0.047 C 0.117 0.047 0 0.182 0 0.183 C 0 0.182 -0.117 0.047 -0.116 0.047 C -0.122 0.038 -0.125 0.028 -0.125 0.017 C -0.125 -0.017 -0.095 -0.044 -0.057 -0.044 C -0.033 -0.044 -0.012 -0.018 0 0 Z" pathEditMode="relative" ptsTypes=""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2 -0.018 0.033 -0.044 0.058 -0.044 C 0.095 -0.044 0.125 -0.017 0.125 0.017 C 0.125 0.028 0.122 0.038 0.116 0.047 C 0.117 0.047 0 0.182 0 0.183 C 0 0.182 -0.117 0.047 -0.116 0.047 C -0.122 0.038 -0.125 0.028 -0.125 0.017 C -0.125 -0.017 -0.095 -0.044 -0.057 -0.044 C -0.033 -0.044 -0.012 -0.018 0 0 Z" pathEditMode="relative" ptsTypes="">
                                      <p:cBhvr>
                                        <p:cTn id="3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2 -0.018 0.033 -0.044 0.058 -0.044 C 0.095 -0.044 0.125 -0.017 0.125 0.017 C 0.125 0.028 0.122 0.038 0.116 0.047 C 0.117 0.047 0 0.182 0 0.183 C 0 0.182 -0.117 0.047 -0.116 0.047 C -0.122 0.038 -0.125 0.028 -0.125 0.017 C -0.125 -0.017 -0.095 -0.044 -0.057 -0.044 C -0.033 -0.044 -0.012 -0.018 0 0 Z" pathEditMode="relative" ptsTypes="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2 -0.018 0.033 -0.044 0.058 -0.044 C 0.095 -0.044 0.125 -0.017 0.125 0.017 C 0.125 0.028 0.122 0.038 0.116 0.047 C 0.117 0.047 0 0.182 0 0.183 C 0 0.182 -0.117 0.047 -0.116 0.047 C -0.122 0.038 -0.125 0.028 -0.125 0.017 C -0.125 -0.017 -0.095 -0.044 -0.057 -0.044 C -0.033 -0.044 -0.012 -0.018 0 0 Z" pathEditMode="relative" ptsTypes="">
                                      <p:cBhvr>
                                        <p:cTn id="3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2 -0.018 0.033 -0.044 0.058 -0.044 C 0.095 -0.044 0.125 -0.017 0.125 0.017 C 0.125 0.028 0.122 0.038 0.116 0.047 C 0.117 0.047 0 0.182 0 0.183 C 0 0.182 -0.117 0.047 -0.116 0.047 C -0.122 0.038 -0.125 0.028 -0.125 0.017 C -0.125 -0.017 -0.095 -0.044 -0.057 -0.044 C -0.033 -0.044 -0.012 -0.018 0 0 Z" pathEditMode="relative" ptsTypes="">
                                      <p:cBhvr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valentovaj\AppData\Local\Microsoft\Windows\Temporary Internet Files\Content.IE5\AH7681ZV\MC90032953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586" y="-675456"/>
            <a:ext cx="6120680" cy="5761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2483768" y="4437112"/>
            <a:ext cx="3024336" cy="2304256"/>
          </a:xfrm>
          <a:prstGeom prst="wedgeEllipseCallout">
            <a:avLst>
              <a:gd name="adj1" fmla="val 87729"/>
              <a:gd name="adj2" fmla="val -5786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Ahoj</a:t>
            </a:r>
          </a:p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jsi šikula!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1753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4149080"/>
            <a:ext cx="6192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Použité zdroje:</a:t>
            </a:r>
            <a:endParaRPr lang="cs-CZ" dirty="0" smtClean="0"/>
          </a:p>
          <a:p>
            <a:endParaRPr lang="cs-CZ" dirty="0"/>
          </a:p>
          <a:p>
            <a:r>
              <a:rPr lang="cs-CZ" smtClean="0"/>
              <a:t>Otevřená galerie </a:t>
            </a:r>
            <a:r>
              <a:rPr lang="cs-CZ" dirty="0" smtClean="0"/>
              <a:t>Microsoft Office</a:t>
            </a:r>
          </a:p>
          <a:p>
            <a:r>
              <a:rPr lang="cs-CZ" b="1" u="sng" dirty="0">
                <a:hlinkClick r:id="rId2"/>
              </a:rPr>
              <a:t>www.microsoft.office.com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9679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282</TotalTime>
  <Words>237</Words>
  <Application>Microsoft Office PowerPoint</Application>
  <PresentationFormat>Předvádění na obrazovce (4:3)</PresentationFormat>
  <Paragraphs>143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Spring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Valentová</dc:creator>
  <cp:lastModifiedBy>Jitka</cp:lastModifiedBy>
  <cp:revision>20</cp:revision>
  <dcterms:created xsi:type="dcterms:W3CDTF">2012-04-22T18:31:27Z</dcterms:created>
  <dcterms:modified xsi:type="dcterms:W3CDTF">2012-07-16T13:04:15Z</dcterms:modified>
</cp:coreProperties>
</file>