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977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318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113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786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6465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733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948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6396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9346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37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0237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B6373-DAC2-480F-A853-4682CCCD305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8B9FA-07AD-4F10-920E-0C647BE21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388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VY_32_INOVACE_II_1_06_Násobilka </a:t>
            </a:r>
            <a:r>
              <a:rPr lang="cs-CZ" dirty="0"/>
              <a:t>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06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158031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04855" cy="7377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Vyvození, seznámení a </a:t>
            </a:r>
            <a:r>
              <a:rPr lang="cs-CZ" dirty="0" smtClean="0"/>
              <a:t>procvičování násobilky </a:t>
            </a:r>
            <a:r>
              <a:rPr lang="cs-CZ" dirty="0" smtClean="0"/>
              <a:t>8.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</a:t>
            </a:r>
            <a:r>
              <a:rPr lang="cs-CZ" dirty="0" smtClean="0"/>
              <a:t>zvládají násobilku 8.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>
                <a:cs typeface="Times New Roman"/>
              </a:rPr>
              <a:t>násobky</a:t>
            </a:r>
            <a:r>
              <a:rPr lang="cs-CZ" dirty="0">
                <a:cs typeface="Times New Roman"/>
              </a:rPr>
              <a:t>, násobení, činitel, součin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</a:t>
            </a:r>
            <a:r>
              <a:rPr lang="cs-CZ" dirty="0" smtClean="0"/>
              <a:t>pero, pastelky, pracovní sešit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Žáci se seznamují s násobilkou </a:t>
            </a:r>
            <a:r>
              <a:rPr lang="cs-CZ" dirty="0" smtClean="0"/>
              <a:t>8 a </a:t>
            </a:r>
            <a:r>
              <a:rPr lang="cs-CZ" dirty="0"/>
              <a:t>procvičují jednotlivé příklady hravou formou na interaktivní tabuli</a:t>
            </a:r>
            <a:r>
              <a:rPr lang="cs-CZ" dirty="0" smtClean="0"/>
              <a:t>.</a:t>
            </a:r>
          </a:p>
          <a:p>
            <a:r>
              <a:rPr lang="cs-CZ" dirty="0"/>
              <a:t>Úkoly  jsou provázeny prezentací.</a:t>
            </a:r>
          </a:p>
          <a:p>
            <a:r>
              <a:rPr lang="cs-CZ" dirty="0"/>
              <a:t>Motivace: Ryba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84811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836712"/>
            <a:ext cx="5360130" cy="547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flipH="1">
            <a:off x="107504" y="836712"/>
            <a:ext cx="2520462" cy="1584176"/>
          </a:xfrm>
          <a:prstGeom prst="wedgeEllipseCallout">
            <a:avLst>
              <a:gd name="adj1" fmla="val -70040"/>
              <a:gd name="adj2" fmla="val 1124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děti, dneska se vrhneme na násobení osmi!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1090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1349" y="260648"/>
            <a:ext cx="2529939" cy="258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067944" y="260648"/>
            <a:ext cx="2535056" cy="1512167"/>
          </a:xfrm>
          <a:prstGeom prst="wedgeEllipseCallout">
            <a:avLst>
              <a:gd name="adj1" fmla="val -91531"/>
              <a:gd name="adj2" fmla="val 312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Spojte násobky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350100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8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3068960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80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992581" y="4297789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006048" y="4437112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24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0155" y="4941168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97192" y="5697999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48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4639121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32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70874" y="3085509"/>
            <a:ext cx="101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64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3201" y="4902171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56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3024772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660195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10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999" y="260649"/>
            <a:ext cx="176095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547664" y="476672"/>
            <a:ext cx="1941058" cy="972688"/>
          </a:xfrm>
          <a:prstGeom prst="wedgeEllipseCallout">
            <a:avLst>
              <a:gd name="adj1" fmla="val 80631"/>
              <a:gd name="adj2" fmla="val 167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Takhle to je, když se sčítá!</a:t>
            </a:r>
            <a:endParaRPr lang="cs-CZ" dirty="0"/>
          </a:p>
        </p:txBody>
      </p:sp>
      <p:sp>
        <p:nvSpPr>
          <p:cNvPr id="3" name="Oválný popisek 2"/>
          <p:cNvSpPr/>
          <p:nvPr/>
        </p:nvSpPr>
        <p:spPr>
          <a:xfrm>
            <a:off x="7740352" y="5643536"/>
            <a:ext cx="1227584" cy="1025824"/>
          </a:xfrm>
          <a:prstGeom prst="wedgeEllipseCallout">
            <a:avLst>
              <a:gd name="adj1" fmla="val -41255"/>
              <a:gd name="adj2" fmla="val -5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je nuda, co?</a:t>
            </a:r>
            <a:endParaRPr lang="cs-CZ" dirty="0"/>
          </a:p>
        </p:txBody>
      </p:sp>
      <p:pic>
        <p:nvPicPr>
          <p:cNvPr id="3075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62097" y="4724037"/>
            <a:ext cx="176095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1449360"/>
            <a:ext cx="561057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1.8=8</a:t>
            </a:r>
          </a:p>
          <a:p>
            <a:r>
              <a:rPr lang="cs-CZ" sz="3200" dirty="0" smtClean="0"/>
              <a:t>2.8=8+8=16</a:t>
            </a:r>
          </a:p>
          <a:p>
            <a:r>
              <a:rPr lang="cs-CZ" sz="3200" dirty="0" smtClean="0"/>
              <a:t>3.8=8+8+8=24</a:t>
            </a:r>
          </a:p>
          <a:p>
            <a:r>
              <a:rPr lang="cs-CZ" sz="3200" dirty="0" smtClean="0"/>
              <a:t>4.8=8+8+8+8=32</a:t>
            </a:r>
          </a:p>
          <a:p>
            <a:r>
              <a:rPr lang="cs-CZ" sz="3200" dirty="0" smtClean="0"/>
              <a:t>5.8=8+8+8+8+8=40</a:t>
            </a:r>
          </a:p>
          <a:p>
            <a:r>
              <a:rPr lang="cs-CZ" sz="3200" dirty="0" smtClean="0"/>
              <a:t>6.8=8+8+8+8+8+8=48</a:t>
            </a:r>
          </a:p>
          <a:p>
            <a:r>
              <a:rPr lang="cs-CZ" sz="3200" dirty="0" smtClean="0"/>
              <a:t>7.8=8+8+8+8+8+8+8=56</a:t>
            </a:r>
          </a:p>
          <a:p>
            <a:r>
              <a:rPr lang="cs-CZ" sz="3200" dirty="0" smtClean="0"/>
              <a:t>8.8=8+8+8+8+8+8+8+8=64</a:t>
            </a:r>
          </a:p>
          <a:p>
            <a:r>
              <a:rPr lang="cs-CZ" sz="3200" dirty="0" smtClean="0"/>
              <a:t>9.8=8+8+8+8+8+8+8+8+8=72</a:t>
            </a:r>
          </a:p>
          <a:p>
            <a:r>
              <a:rPr lang="cs-CZ" sz="3200" dirty="0" smtClean="0"/>
              <a:t>10.8+8+8+8+8+8+8+8+8+8=80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869941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827584" y="1196752"/>
            <a:ext cx="3240360" cy="1800200"/>
          </a:xfrm>
          <a:prstGeom prst="wedgeEllipseCallout">
            <a:avLst>
              <a:gd name="adj1" fmla="val 60568"/>
              <a:gd name="adj2" fmla="val 131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Umíte si představit  80 ryb?</a:t>
            </a:r>
            <a:endParaRPr lang="cs-CZ" dirty="0"/>
          </a:p>
        </p:txBody>
      </p:sp>
      <p:sp>
        <p:nvSpPr>
          <p:cNvPr id="40" name="Oválný popisek 39"/>
          <p:cNvSpPr/>
          <p:nvPr/>
        </p:nvSpPr>
        <p:spPr>
          <a:xfrm>
            <a:off x="4897819" y="3831780"/>
            <a:ext cx="2736304" cy="1584176"/>
          </a:xfrm>
          <a:prstGeom prst="wedgeEllipseCallout">
            <a:avLst>
              <a:gd name="adj1" fmla="val -69245"/>
              <a:gd name="adj2" fmla="val -1321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Nakreslete je!</a:t>
            </a:r>
            <a:endParaRPr lang="cs-CZ" dirty="0"/>
          </a:p>
        </p:txBody>
      </p:sp>
      <p:pic>
        <p:nvPicPr>
          <p:cNvPr id="4100" name="Picture 4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010" y="651841"/>
            <a:ext cx="3110613" cy="317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9447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628800"/>
            <a:ext cx="22322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4.8=32</a:t>
            </a:r>
          </a:p>
          <a:p>
            <a:r>
              <a:rPr lang="cs-CZ" sz="4800" dirty="0" smtClean="0"/>
              <a:t>5.8=40</a:t>
            </a:r>
          </a:p>
          <a:p>
            <a:r>
              <a:rPr lang="cs-CZ" sz="4800" dirty="0" smtClean="0"/>
              <a:t>7.8=56</a:t>
            </a:r>
          </a:p>
          <a:p>
            <a:r>
              <a:rPr lang="cs-CZ" sz="4800" dirty="0" smtClean="0"/>
              <a:t>3.8=24</a:t>
            </a:r>
          </a:p>
          <a:p>
            <a:r>
              <a:rPr lang="cs-CZ" sz="4800" dirty="0" smtClean="0"/>
              <a:t>0.8=  0</a:t>
            </a:r>
            <a:endParaRPr lang="cs-CZ" sz="4800" dirty="0"/>
          </a:p>
          <a:p>
            <a:r>
              <a:rPr lang="cs-CZ" sz="4800" dirty="0" smtClean="0"/>
              <a:t>2.8=16</a:t>
            </a:r>
          </a:p>
          <a:p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605555"/>
            <a:ext cx="2592288" cy="4616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1.8=8</a:t>
            </a:r>
          </a:p>
          <a:p>
            <a:r>
              <a:rPr lang="cs-CZ" sz="4800" dirty="0" smtClean="0"/>
              <a:t> 6.8=48</a:t>
            </a:r>
          </a:p>
          <a:p>
            <a:r>
              <a:rPr lang="cs-CZ" sz="4800" dirty="0" smtClean="0"/>
              <a:t> 9.8=72</a:t>
            </a:r>
          </a:p>
          <a:p>
            <a:r>
              <a:rPr lang="cs-CZ" sz="4800" dirty="0" smtClean="0"/>
              <a:t> 10.8=80</a:t>
            </a:r>
          </a:p>
          <a:p>
            <a:r>
              <a:rPr lang="cs-CZ" sz="4800" dirty="0" smtClean="0"/>
              <a:t> 8.8=64</a:t>
            </a:r>
          </a:p>
          <a:p>
            <a:r>
              <a:rPr lang="cs-CZ" sz="4800" dirty="0" smtClean="0"/>
              <a:t> 8.0=0</a:t>
            </a:r>
            <a:endParaRPr lang="cs-CZ" sz="4800" dirty="0"/>
          </a:p>
        </p:txBody>
      </p:sp>
      <p:pic>
        <p:nvPicPr>
          <p:cNvPr id="5123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11760" y="188640"/>
            <a:ext cx="973424" cy="995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ný popisek 17"/>
          <p:cNvSpPr/>
          <p:nvPr/>
        </p:nvSpPr>
        <p:spPr>
          <a:xfrm>
            <a:off x="3707904" y="686199"/>
            <a:ext cx="1800200" cy="497559"/>
          </a:xfrm>
          <a:prstGeom prst="wedgeEllipseCallout">
            <a:avLst>
              <a:gd name="adj1" fmla="val -72964"/>
              <a:gd name="adj2" fmla="val -656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Vypočítej!</a:t>
            </a:r>
            <a:endParaRPr lang="cs-CZ" dirty="0"/>
          </a:p>
        </p:txBody>
      </p:sp>
      <p:pic>
        <p:nvPicPr>
          <p:cNvPr id="22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617" y="1556495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552" y="2328813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617" y="3068960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617" y="3736676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798" y="4489286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328" y="5236309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6495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28813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072" y="2924447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65685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37112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696" y="5236309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772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96296E-6 L 0.06702 0.04005 C 0.08108 0.04908 0.10209 0.05394 0.12396 0.05394 C 0.14896 0.05394 0.16893 0.04908 0.18299 0.04005 L 0.25 -2.96296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3 0.08843 L 0.07014 0.12848 C 0.0842 0.1375 0.10521 0.14237 0.12708 0.14237 C 0.15208 0.14237 0.17205 0.1375 0.18611 0.12848 L 0.25313 0.08843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87 -0.12152 L 0.09288 -0.08148 C 0.10694 -0.07245 0.12795 -0.06759 0.14983 -0.06759 C 0.17483 -0.06759 0.19479 -0.07245 0.20885 -0.08148 L 0.27587 -0.12152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87746"/>
            <a:ext cx="1440160" cy="147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403648" y="548681"/>
            <a:ext cx="3816424" cy="1152128"/>
          </a:xfrm>
          <a:prstGeom prst="wedgeEllipseCallout">
            <a:avLst>
              <a:gd name="adj1" fmla="val 67325"/>
              <a:gd name="adj2" fmla="val -79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Napiš do sešitu, </a:t>
            </a:r>
          </a:p>
          <a:p>
            <a:pPr algn="ctr"/>
            <a:r>
              <a:rPr lang="cs-CZ" dirty="0" smtClean="0"/>
              <a:t>pak zkontrolujeme společně!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45553"/>
            <a:ext cx="20882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5.4=20</a:t>
            </a:r>
          </a:p>
          <a:p>
            <a:r>
              <a:rPr lang="cs-CZ" sz="4800" dirty="0" smtClean="0"/>
              <a:t>3.7=21</a:t>
            </a:r>
          </a:p>
          <a:p>
            <a:r>
              <a:rPr lang="cs-CZ" sz="4800" dirty="0" smtClean="0"/>
              <a:t>6.4=24</a:t>
            </a:r>
          </a:p>
          <a:p>
            <a:r>
              <a:rPr lang="cs-CZ" sz="4800" dirty="0" smtClean="0"/>
              <a:t>9.7=63</a:t>
            </a:r>
          </a:p>
          <a:p>
            <a:r>
              <a:rPr lang="cs-CZ" sz="4800" dirty="0" smtClean="0"/>
              <a:t>4.8=32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24028" y="2420510"/>
            <a:ext cx="20882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7.8=56</a:t>
            </a:r>
          </a:p>
          <a:p>
            <a:r>
              <a:rPr lang="cs-CZ" sz="4800" dirty="0" smtClean="0"/>
              <a:t>9.5=45</a:t>
            </a:r>
          </a:p>
          <a:p>
            <a:r>
              <a:rPr lang="cs-CZ" sz="4800" dirty="0" smtClean="0"/>
              <a:t>3.4=12</a:t>
            </a:r>
          </a:p>
          <a:p>
            <a:r>
              <a:rPr lang="cs-CZ" sz="4800" dirty="0" smtClean="0"/>
              <a:t>4.7=28</a:t>
            </a:r>
          </a:p>
          <a:p>
            <a:r>
              <a:rPr lang="cs-CZ" sz="4800" dirty="0" smtClean="0"/>
              <a:t>8.8=64</a:t>
            </a:r>
            <a:endParaRPr lang="cs-CZ" sz="4800" dirty="0"/>
          </a:p>
        </p:txBody>
      </p:sp>
      <p:pic>
        <p:nvPicPr>
          <p:cNvPr id="6147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843" y="2524115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660" y="3249171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930" y="3768746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344" y="4509120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216954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95393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75652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618" y="3818732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618" y="4509120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166" y="5301208"/>
            <a:ext cx="967642" cy="98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98537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48 0.29097 L 0.0875 0.33101 C 0.10156 0.34004 0.12257 0.3449 0.14444 0.3449 C 0.16944 0.3449 0.18941 0.34004 0.20347 0.33101 L 0.27048 0.29097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85185E-6 L 0.06702 0.04004 C 0.08108 0.04907 0.10209 0.05393 0.12396 0.05393 C 0.14896 0.05393 0.16893 0.04907 0.18299 0.04004 L 0.25 1.85185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97 -0.29259 L 0.08299 -0.25255 C 0.09705 -0.24352 0.11806 -0.23866 0.13993 -0.23866 C 0.16493 -0.23866 0.1849 -0.24352 0.19896 -0.25255 L 0.26597 -0.29259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valentovaj\AppData\Local\Microsoft\Windows\Temporary Internet Files\Content.IE5\QATA4GKL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484486"/>
            <a:ext cx="5216114" cy="533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67544" y="1412776"/>
            <a:ext cx="1656184" cy="1737892"/>
          </a:xfrm>
          <a:prstGeom prst="wedgeEllipseCallout">
            <a:avLst>
              <a:gd name="adj1" fmla="val 58445"/>
              <a:gd name="adj2" fmla="val 375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Super!!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4359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50359" y="2036640"/>
            <a:ext cx="4534272" cy="1470025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dirty="0" smtClean="0"/>
              <a:t>Otevřená galerie Microsoft </a:t>
            </a:r>
            <a:r>
              <a:rPr lang="cs-CZ" dirty="0" smtClean="0"/>
              <a:t>Office</a:t>
            </a:r>
          </a:p>
          <a:p>
            <a:pPr marL="45720" indent="0">
              <a:buNone/>
            </a:pPr>
            <a:r>
              <a:rPr lang="cs-CZ" b="1" u="sng">
                <a:hlinkClick r:id="rId2"/>
              </a:rPr>
              <a:t>www.microsoft.office.com</a:t>
            </a:r>
            <a:endParaRPr lang="cs-CZ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57516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275</TotalTime>
  <Words>163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Valentová</dc:creator>
  <cp:lastModifiedBy>Jitka</cp:lastModifiedBy>
  <cp:revision>16</cp:revision>
  <dcterms:created xsi:type="dcterms:W3CDTF">2012-05-03T03:09:09Z</dcterms:created>
  <dcterms:modified xsi:type="dcterms:W3CDTF">2012-07-16T13:12:29Z</dcterms:modified>
</cp:coreProperties>
</file>