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5"/>
  </p:notesMasterIdLst>
  <p:sldIdLst>
    <p:sldId id="294" r:id="rId3"/>
    <p:sldId id="295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1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1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298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581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2874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6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81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16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3095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1115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1751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2528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649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605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VY_32_INOVACE_II_1_07_Násobilka </a:t>
            </a:r>
            <a:r>
              <a:rPr lang="cs-CZ" dirty="0"/>
              <a:t>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393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7377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Vyvození, seznámení a procvičování násobilky </a:t>
            </a:r>
            <a:r>
              <a:rPr lang="cs-CZ" dirty="0" smtClean="0"/>
              <a:t>9.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zvládají násobilku </a:t>
            </a:r>
            <a:r>
              <a:rPr lang="cs-CZ" dirty="0" smtClean="0"/>
              <a:t>9.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</a:t>
            </a:r>
            <a:r>
              <a:rPr lang="cs-CZ" dirty="0" smtClean="0"/>
              <a:t>pracovní </a:t>
            </a:r>
            <a:r>
              <a:rPr lang="cs-CZ" dirty="0" smtClean="0"/>
              <a:t>sešit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40</a:t>
            </a:r>
            <a:r>
              <a:rPr lang="cs-CZ" dirty="0" smtClean="0"/>
              <a:t>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se učí násobky a násobilku devíti.</a:t>
            </a:r>
          </a:p>
          <a:p>
            <a:r>
              <a:rPr lang="cs-CZ" dirty="0"/>
              <a:t>Píší na tabuli, počítají příklady, ověřují správnost příkladů a své znalosti. </a:t>
            </a:r>
          </a:p>
          <a:p>
            <a:r>
              <a:rPr lang="cs-CZ" dirty="0" smtClean="0"/>
              <a:t>Motivace: Žáci pomáhají </a:t>
            </a:r>
            <a:r>
              <a:rPr lang="cs-CZ" dirty="0"/>
              <a:t>uzdravit kočku své  kamarádce.</a:t>
            </a:r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135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914" y="692696"/>
            <a:ext cx="3456384" cy="434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07504" y="1052736"/>
            <a:ext cx="3096344" cy="2664296"/>
          </a:xfrm>
          <a:prstGeom prst="cloudCallout">
            <a:avLst>
              <a:gd name="adj1" fmla="val 91028"/>
              <a:gd name="adj2" fmla="val 388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Paní doktorko,  když mi vyléčíte Micinku, budu se pilně učit.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323528" y="4221088"/>
            <a:ext cx="2354560" cy="2323038"/>
          </a:xfrm>
          <a:prstGeom prst="wedgeEllipseCallout">
            <a:avLst>
              <a:gd name="adj1" fmla="val 128051"/>
              <a:gd name="adj2" fmla="val -832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</a:t>
            </a:r>
          </a:p>
          <a:p>
            <a:pPr algn="ctr"/>
            <a:r>
              <a:rPr lang="cs-CZ" dirty="0" smtClean="0"/>
              <a:t>mám velké starosti. </a:t>
            </a:r>
          </a:p>
          <a:p>
            <a:pPr algn="ctr"/>
            <a:r>
              <a:rPr lang="cs-CZ" dirty="0" smtClean="0"/>
              <a:t>Moje Micka se přejedla  a teď jí je špatně.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6012160" y="3645024"/>
            <a:ext cx="2880320" cy="2232248"/>
          </a:xfrm>
          <a:prstGeom prst="cloudCallout">
            <a:avLst>
              <a:gd name="adj1" fmla="val -90838"/>
              <a:gd name="adj2" fmla="val -530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Nemám čas se učit! </a:t>
            </a:r>
          </a:p>
          <a:p>
            <a:pPr algn="ctr"/>
            <a:r>
              <a:rPr lang="cs-CZ" smtClean="0"/>
              <a:t>Hlavně mně </a:t>
            </a:r>
            <a:r>
              <a:rPr lang="cs-CZ" dirty="0" smtClean="0"/>
              <a:t>to nejde.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995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340768"/>
            <a:ext cx="2238753" cy="281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2051720" y="1340768"/>
            <a:ext cx="3240360" cy="2088232"/>
          </a:xfrm>
          <a:prstGeom prst="cloudCallout">
            <a:avLst>
              <a:gd name="adj1" fmla="val 70698"/>
              <a:gd name="adj2" fmla="val 450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Teď  se máme učit násobilku devíti! 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2411760" y="4152922"/>
            <a:ext cx="2880320" cy="1800200"/>
          </a:xfrm>
          <a:prstGeom prst="cloudCallout">
            <a:avLst>
              <a:gd name="adj1" fmla="val 79116"/>
              <a:gd name="adj2" fmla="val -1175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Pomůžete mi?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67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214797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9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2276872"/>
            <a:ext cx="1122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18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3107870"/>
            <a:ext cx="1188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36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13820" y="4077072"/>
            <a:ext cx="1146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90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443711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54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908069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81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9104" y="2002888"/>
            <a:ext cx="1225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27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8044" y="5157192"/>
            <a:ext cx="11161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63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5103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72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3" y="2563475"/>
            <a:ext cx="10646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45</a:t>
            </a:r>
            <a:endParaRPr lang="cs-CZ" sz="4800" dirty="0"/>
          </a:p>
        </p:txBody>
      </p:sp>
      <p:pic>
        <p:nvPicPr>
          <p:cNvPr id="4098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356" y="502771"/>
            <a:ext cx="1193171" cy="150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5652120" y="332655"/>
            <a:ext cx="2124236" cy="920173"/>
          </a:xfrm>
          <a:prstGeom prst="wedgeEllipseCallout">
            <a:avLst>
              <a:gd name="adj1" fmla="val 61396"/>
              <a:gd name="adj2" fmla="val 564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Spojte násobky provázkem.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395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930770" y="413773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buch 1 2"/>
          <p:cNvSpPr/>
          <p:nvPr/>
        </p:nvSpPr>
        <p:spPr>
          <a:xfrm>
            <a:off x="878689" y="155935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1 3"/>
          <p:cNvSpPr/>
          <p:nvPr/>
        </p:nvSpPr>
        <p:spPr>
          <a:xfrm>
            <a:off x="893168" y="322333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893168" y="247375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893168" y="494205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4751439" y="243807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4677726" y="155935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4751439" y="322333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897488" y="585645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4677726" y="4137738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4801055" y="504709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4816878" y="5860083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23538" y="1654133"/>
            <a:ext cx="8362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27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6024895"/>
            <a:ext cx="794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49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7038" y="5114691"/>
            <a:ext cx="822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36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02306" y="5961491"/>
            <a:ext cx="8575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21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37039" y="3501008"/>
            <a:ext cx="822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54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3538" y="4302550"/>
            <a:ext cx="8362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56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89875" y="5211903"/>
            <a:ext cx="851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45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4175661"/>
            <a:ext cx="9066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81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2764" y="2669071"/>
            <a:ext cx="899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28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66319" y="3352474"/>
            <a:ext cx="875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72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35724" y="1801594"/>
            <a:ext cx="659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9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202306" y="2693293"/>
            <a:ext cx="8575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42</a:t>
            </a:r>
            <a:endParaRPr lang="cs-CZ" sz="3200" dirty="0"/>
          </a:p>
        </p:txBody>
      </p:sp>
      <p:pic>
        <p:nvPicPr>
          <p:cNvPr id="5122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231" y="-22448"/>
            <a:ext cx="1181163" cy="148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láček 26"/>
          <p:cNvSpPr/>
          <p:nvPr/>
        </p:nvSpPr>
        <p:spPr>
          <a:xfrm>
            <a:off x="2201599" y="147462"/>
            <a:ext cx="2932620" cy="1654132"/>
          </a:xfrm>
          <a:prstGeom prst="cloudCallout">
            <a:avLst>
              <a:gd name="adj1" fmla="val 78830"/>
              <a:gd name="adj2" fmla="val -17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Zakroužkuj číslice, které nejsou násobky devíti.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85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6 0.02407 L -0.01562 0.12315 L -0.00052 0.02407 L 0.01545 0.12315 L 0.03142 0.02407 L 0.04635 0.12315 L 0.06233 0.02407 L 0.07743 0.12315 L 0.0934 0.02407 L 0.10938 0.12315 L 0.12448 0.02407 L 0.14045 0.12315 L 0.15538 0.02407 L 0.17135 0.12315 L 0.18733 0.02407 L 0.20243 0.12315 L 0.2184 0.02407 " pathEditMode="relative" rAng="0" ptsTypes="FFFFFFFFFFFFFFFFF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0.01597 0.09908 L 0.03108 -1.48148E-6 L 0.04705 0.09908 L 0.06302 -1.48148E-6 L 0.07795 0.09908 L 0.09392 -1.48148E-6 L 0.10903 0.09908 L 0.125 -1.48148E-6 L 0.14097 0.09908 L 0.15608 -1.48148E-6 L 0.17205 0.09908 L 0.18698 -1.48148E-6 L 0.20295 0.09908 L 0.21892 -1.48148E-6 L 0.23403 0.09908 L 0.25 -1.48148E-6 " pathEditMode="relative" rAng="0" ptsTypes="FFFFFFFFFFFFFFFFF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1505 L 0.01458 0.08403 L 0.02969 -0.01505 L 0.04566 0.08403 L 0.06163 -0.01505 L 0.07656 0.08403 L 0.09254 -0.01505 L 0.10764 0.08403 L 0.12361 -0.01505 L 0.13958 0.08403 L 0.15469 -0.01505 L 0.17066 0.08403 L 0.18559 -0.01505 L 0.20156 0.08403 L 0.21754 -0.01505 L 0.23264 0.08403 L 0.24861 -0.01505 " pathEditMode="relative" rAng="0" ptsTypes="FFFFFFFFFFFFFFFFF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42 0.00509 L 0.02639 0.10417 L 0.0415 0.00509 L 0.05747 0.10417 L 0.07344 0.00509 L 0.08837 0.10417 L 0.10435 0.00509 L 0.11945 0.10417 L 0.13542 0.00509 L 0.15139 0.10417 L 0.1665 0.00509 L 0.18247 0.10417 L 0.1974 0.00509 L 0.21337 0.10417 L 0.22935 0.00509 L 0.24445 0.10417 L 0.26042 0.00509 " pathEditMode="relative" rAng="0" ptsTypes="FFFFFFFFFFFFFFFFF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8" grpId="0" animBg="1"/>
      <p:bldP spid="9" grpId="0" animBg="1"/>
      <p:bldP spid="11" grpId="0" animBg="1"/>
      <p:bldP spid="12" grpId="0" animBg="1"/>
      <p:bldP spid="15" grpId="0"/>
      <p:bldP spid="17" grpId="0"/>
      <p:bldP spid="19" grpId="0"/>
      <p:bldP spid="21" grpId="0"/>
      <p:bldP spid="22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6489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1.9=9</a:t>
            </a:r>
          </a:p>
          <a:p>
            <a:r>
              <a:rPr lang="cs-CZ" sz="4000" dirty="0" smtClean="0"/>
              <a:t>2.9=9+9=18</a:t>
            </a:r>
          </a:p>
          <a:p>
            <a:r>
              <a:rPr lang="cs-CZ" sz="4000" dirty="0" smtClean="0"/>
              <a:t>3.9=9+9+9=27</a:t>
            </a:r>
          </a:p>
          <a:p>
            <a:r>
              <a:rPr lang="cs-CZ" sz="4000" dirty="0" smtClean="0"/>
              <a:t>4.9=9+9+9+9=36</a:t>
            </a:r>
          </a:p>
          <a:p>
            <a:r>
              <a:rPr lang="cs-CZ" sz="4000" dirty="0" smtClean="0"/>
              <a:t>5.9=9+9+9+9+9=45</a:t>
            </a:r>
          </a:p>
          <a:p>
            <a:r>
              <a:rPr lang="cs-CZ" sz="4000" dirty="0" smtClean="0"/>
              <a:t>6.9=9+9+9+9+9+9=54</a:t>
            </a:r>
          </a:p>
          <a:p>
            <a:r>
              <a:rPr lang="cs-CZ" sz="4000" dirty="0" smtClean="0"/>
              <a:t>7.9=9+9+9+9+9+9+9=63</a:t>
            </a:r>
          </a:p>
          <a:p>
            <a:r>
              <a:rPr lang="cs-CZ" sz="4000" dirty="0" smtClean="0"/>
              <a:t>8.9=9+9+9+9+9+9+9+9=72</a:t>
            </a:r>
          </a:p>
          <a:p>
            <a:r>
              <a:rPr lang="cs-CZ" sz="4000" dirty="0" smtClean="0"/>
              <a:t>9.9=9+9+9+9+9+9+9+9+9=81</a:t>
            </a:r>
          </a:p>
          <a:p>
            <a:r>
              <a:rPr lang="cs-CZ" sz="4000" dirty="0" smtClean="0"/>
              <a:t>10.9=9+9+9+9+9+9+9+9+9+9=90</a:t>
            </a:r>
            <a:endParaRPr lang="cs-CZ" sz="4000" dirty="0"/>
          </a:p>
        </p:txBody>
      </p:sp>
      <p:pic>
        <p:nvPicPr>
          <p:cNvPr id="6146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664"/>
            <a:ext cx="2381091" cy="299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42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132856"/>
            <a:ext cx="21602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1.9=9</a:t>
            </a:r>
          </a:p>
          <a:p>
            <a:r>
              <a:rPr lang="cs-CZ" sz="4800" dirty="0"/>
              <a:t>3.9=27</a:t>
            </a:r>
          </a:p>
          <a:p>
            <a:r>
              <a:rPr lang="cs-CZ" sz="4800" dirty="0"/>
              <a:t>5.9=45</a:t>
            </a:r>
          </a:p>
          <a:p>
            <a:r>
              <a:rPr lang="cs-CZ" sz="4800" dirty="0"/>
              <a:t>8.9=72</a:t>
            </a:r>
          </a:p>
          <a:p>
            <a:r>
              <a:rPr lang="cs-CZ" sz="4800" dirty="0"/>
              <a:t>4.9=36</a:t>
            </a:r>
          </a:p>
          <a:p>
            <a:r>
              <a:rPr lang="cs-CZ" sz="4800" dirty="0"/>
              <a:t>0.9=0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15416" y="2060847"/>
            <a:ext cx="250485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2. 9=18</a:t>
            </a:r>
            <a:endParaRPr lang="cs-CZ" sz="4800" dirty="0"/>
          </a:p>
          <a:p>
            <a:r>
              <a:rPr lang="cs-CZ" sz="4800" dirty="0" smtClean="0"/>
              <a:t>6. 9=54</a:t>
            </a:r>
            <a:endParaRPr lang="cs-CZ" sz="4800" dirty="0"/>
          </a:p>
          <a:p>
            <a:r>
              <a:rPr lang="cs-CZ" sz="4800" dirty="0" smtClean="0"/>
              <a:t>7. 9=63</a:t>
            </a:r>
            <a:endParaRPr lang="cs-CZ" sz="4800" dirty="0"/>
          </a:p>
          <a:p>
            <a:r>
              <a:rPr lang="cs-CZ" sz="4800" dirty="0" smtClean="0"/>
              <a:t>9. 9=81</a:t>
            </a:r>
            <a:endParaRPr lang="cs-CZ" sz="4800" dirty="0"/>
          </a:p>
          <a:p>
            <a:r>
              <a:rPr lang="cs-CZ" sz="4800" dirty="0"/>
              <a:t>9</a:t>
            </a:r>
            <a:r>
              <a:rPr lang="cs-CZ" sz="4800" dirty="0" smtClean="0"/>
              <a:t>. 0=0</a:t>
            </a:r>
            <a:endParaRPr lang="cs-CZ" sz="4800" dirty="0"/>
          </a:p>
          <a:p>
            <a:r>
              <a:rPr lang="cs-CZ" sz="4800" dirty="0" smtClean="0"/>
              <a:t>10.9=90</a:t>
            </a:r>
            <a:endParaRPr lang="cs-CZ" sz="4800" dirty="0"/>
          </a:p>
        </p:txBody>
      </p:sp>
      <p:sp>
        <p:nvSpPr>
          <p:cNvPr id="5" name="Výbuch 1 4"/>
          <p:cNvSpPr/>
          <p:nvPr/>
        </p:nvSpPr>
        <p:spPr>
          <a:xfrm>
            <a:off x="1486508" y="213285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1384594" y="285293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1340024" y="357301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1296725" y="429309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1259632" y="501317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1332112" y="574277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5796136" y="2132856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5702533" y="2776881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5667364" y="337973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buch 1 13"/>
          <p:cNvSpPr/>
          <p:nvPr/>
        </p:nvSpPr>
        <p:spPr>
          <a:xfrm>
            <a:off x="5706126" y="409981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ýbuch 1 14"/>
          <p:cNvSpPr/>
          <p:nvPr/>
        </p:nvSpPr>
        <p:spPr>
          <a:xfrm>
            <a:off x="5812445" y="4836070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buch 1 15"/>
          <p:cNvSpPr/>
          <p:nvPr/>
        </p:nvSpPr>
        <p:spPr>
          <a:xfrm>
            <a:off x="6105871" y="5670762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229" y="0"/>
            <a:ext cx="1467218" cy="18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ný popisek 16"/>
          <p:cNvSpPr/>
          <p:nvPr/>
        </p:nvSpPr>
        <p:spPr>
          <a:xfrm>
            <a:off x="467544" y="332066"/>
            <a:ext cx="2952328" cy="1007950"/>
          </a:xfrm>
          <a:prstGeom prst="wedgeEllipseCallout">
            <a:avLst>
              <a:gd name="adj1" fmla="val 72084"/>
              <a:gd name="adj2" fmla="val 183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prima,</a:t>
            </a:r>
          </a:p>
          <a:p>
            <a:pPr algn="ctr"/>
            <a:r>
              <a:rPr lang="cs-CZ" dirty="0" smtClean="0"/>
              <a:t>už umím skoro počítat.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6253336" y="332066"/>
            <a:ext cx="2207096" cy="1152718"/>
          </a:xfrm>
          <a:prstGeom prst="wedgeEllipseCallout">
            <a:avLst>
              <a:gd name="adj1" fmla="val -119849"/>
              <a:gd name="adj2" fmla="val -361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Vidíš, Micinka se uzdravuje.</a:t>
            </a:r>
            <a:endParaRPr lang="cs-CZ" dirty="0"/>
          </a:p>
        </p:txBody>
      </p:sp>
      <p:sp>
        <p:nvSpPr>
          <p:cNvPr id="19" name="Oválný popisek 18"/>
          <p:cNvSpPr/>
          <p:nvPr/>
        </p:nvSpPr>
        <p:spPr>
          <a:xfrm>
            <a:off x="2211124" y="1369210"/>
            <a:ext cx="1208747" cy="969430"/>
          </a:xfrm>
          <a:prstGeom prst="wedgeEllipseCallout">
            <a:avLst>
              <a:gd name="adj1" fmla="val 92573"/>
              <a:gd name="adj2" fmla="val -79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Díky!</a:t>
            </a:r>
            <a:endParaRPr lang="cs-CZ" dirty="0"/>
          </a:p>
        </p:txBody>
      </p:sp>
      <p:pic>
        <p:nvPicPr>
          <p:cNvPr id="7171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497" y="2733696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74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0.08032 L 0.02899 0.1794 L 0.0441 0.08032 L 0.06007 0.1794 L 0.07604 0.08032 L 0.09097 0.1794 L 0.10695 0.08032 L 0.12205 0.1794 L 0.13802 0.08032 L 0.15399 0.1794 L 0.1691 0.08032 L 0.18507 0.1794 L 0.2 0.08032 L 0.21597 0.1794 L 0.23195 0.08032 L 0.24705 0.1794 L 0.26302 0.08032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14005 L 0.01528 -0.04097 L 0.03038 -0.14005 L 0.04635 -0.04097 L 0.06233 -0.14005 L 0.07726 -0.04097 L 0.09323 -0.14005 L 0.10833 -0.04097 L 0.1243 -0.14005 L 0.14028 -0.04097 L 0.15538 -0.14005 L 0.17135 -0.04097 L 0.18628 -0.14005 L 0.20226 -0.04097 L 0.21823 -0.14005 L 0.23333 -0.04097 L 0.2493 -0.14005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-0.03519 L 0.02118 0.06389 L 0.03629 -0.03519 L 0.05226 0.06389 L 0.06823 -0.03519 L 0.08316 0.06389 L 0.09914 -0.03519 L 0.11424 0.06389 L 0.13021 -0.03519 L 0.14618 0.06389 L 0.16129 -0.03519 L 0.17726 0.06389 L 0.19219 -0.03519 L 0.20816 0.06389 L 0.22414 -0.03519 L 0.23924 0.06389 L 0.25521 -0.03519 " pathEditMode="relative" rAng="0" ptsTypes="FFFFFFFFFFFFFFFFF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0.01597 0.09908 L 0.03107 -2.59259E-6 L 0.04704 0.09908 L 0.06302 -2.59259E-6 L 0.07795 0.09908 L 0.09392 -2.59259E-6 L 0.10902 0.09908 L 0.125 -2.59259E-6 L 0.14097 0.09908 L 0.15607 -2.59259E-6 L 0.17204 0.09908 L 0.18697 -2.59259E-6 L 0.20295 0.09908 L 0.21892 -2.59259E-6 L 0.23402 0.09908 L 0.25 -2.59259E-6 " pathEditMode="relative" rAng="0" ptsTypes="FFFFFFFFFFFFFFFFF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342" y="298680"/>
            <a:ext cx="338437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3.8=24</a:t>
            </a:r>
          </a:p>
          <a:p>
            <a:r>
              <a:rPr lang="cs-CZ" sz="4800" dirty="0" smtClean="0"/>
              <a:t>8.6=48</a:t>
            </a:r>
          </a:p>
          <a:p>
            <a:r>
              <a:rPr lang="cs-CZ" sz="4800" dirty="0" smtClean="0"/>
              <a:t>9.4=36</a:t>
            </a:r>
          </a:p>
          <a:p>
            <a:r>
              <a:rPr lang="cs-CZ" sz="4800" dirty="0" smtClean="0"/>
              <a:t>4.4=16</a:t>
            </a:r>
          </a:p>
          <a:p>
            <a:r>
              <a:rPr lang="cs-CZ" sz="4800" dirty="0" smtClean="0"/>
              <a:t>7.5=35</a:t>
            </a:r>
          </a:p>
          <a:p>
            <a:r>
              <a:rPr lang="cs-CZ" sz="4800" dirty="0" smtClean="0"/>
              <a:t>2.2=  4</a:t>
            </a:r>
          </a:p>
          <a:p>
            <a:r>
              <a:rPr lang="cs-CZ" sz="4800" dirty="0" smtClean="0"/>
              <a:t>3.5=15</a:t>
            </a:r>
          </a:p>
          <a:p>
            <a:r>
              <a:rPr lang="cs-CZ" sz="4800" dirty="0" smtClean="0"/>
              <a:t>8.4=32</a:t>
            </a:r>
          </a:p>
          <a:p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5184" y="226672"/>
            <a:ext cx="2520280" cy="6884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5.8=40</a:t>
            </a:r>
          </a:p>
          <a:p>
            <a:r>
              <a:rPr lang="cs-CZ" sz="4800" dirty="0" smtClean="0"/>
              <a:t>  6.6=36</a:t>
            </a:r>
          </a:p>
          <a:p>
            <a:r>
              <a:rPr lang="cs-CZ" sz="4800" dirty="0" smtClean="0"/>
              <a:t>  7.4=28</a:t>
            </a:r>
          </a:p>
          <a:p>
            <a:r>
              <a:rPr lang="cs-CZ" sz="4800" dirty="0" smtClean="0"/>
              <a:t>  8.7=56</a:t>
            </a:r>
          </a:p>
          <a:p>
            <a:r>
              <a:rPr lang="cs-CZ" sz="4800" dirty="0" smtClean="0"/>
              <a:t>  6.5=30</a:t>
            </a:r>
          </a:p>
          <a:p>
            <a:r>
              <a:rPr lang="cs-CZ" sz="4800" dirty="0" smtClean="0"/>
              <a:t>  9.2=18</a:t>
            </a:r>
          </a:p>
          <a:p>
            <a:r>
              <a:rPr lang="cs-CZ" sz="4800" dirty="0" smtClean="0"/>
              <a:t>10.5=50</a:t>
            </a:r>
          </a:p>
          <a:p>
            <a:r>
              <a:rPr lang="cs-CZ" sz="4800" dirty="0" smtClean="0"/>
              <a:t>  7.9=63</a:t>
            </a:r>
          </a:p>
          <a:p>
            <a:endParaRPr lang="cs-CZ" sz="4800" dirty="0"/>
          </a:p>
        </p:txBody>
      </p:sp>
      <p:pic>
        <p:nvPicPr>
          <p:cNvPr id="8195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77525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249125" y="3763790"/>
            <a:ext cx="3024336" cy="2192193"/>
          </a:xfrm>
          <a:prstGeom prst="wedgeEllipseCallout">
            <a:avLst>
              <a:gd name="adj1" fmla="val 21900"/>
              <a:gd name="adj2" fmla="val -502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Umíte to spočítat?</a:t>
            </a:r>
            <a:endParaRPr lang="cs-CZ" sz="3200" dirty="0"/>
          </a:p>
        </p:txBody>
      </p:sp>
      <p:pic>
        <p:nvPicPr>
          <p:cNvPr id="24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25" y="836712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25" y="1529816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30764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25" y="3034124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313" y="3851775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25" y="5415338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7599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743" y="982847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81082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6872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743" y="3034124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75806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743" y="4407226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57192"/>
            <a:ext cx="720080" cy="90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49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25 -2.59259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4 0.03287 L 0.25694 0.032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0.25 4.07407E-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80369"/>
            <a:ext cx="3672408" cy="461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39552" y="1340768"/>
            <a:ext cx="4320480" cy="4204115"/>
          </a:xfrm>
          <a:prstGeom prst="wedgeEllipseCallout">
            <a:avLst>
              <a:gd name="adj1" fmla="val 72855"/>
              <a:gd name="adj2" fmla="val -178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Děkuji,</a:t>
            </a:r>
          </a:p>
          <a:p>
            <a:pPr algn="ctr"/>
            <a:r>
              <a:rPr lang="cs-CZ" sz="4800" dirty="0" smtClean="0"/>
              <a:t> už  umím</a:t>
            </a:r>
          </a:p>
          <a:p>
            <a:pPr algn="ctr"/>
            <a:r>
              <a:rPr lang="cs-CZ" sz="4800" dirty="0" smtClean="0"/>
              <a:t>Násobilk</a:t>
            </a:r>
            <a:r>
              <a:rPr lang="cs-CZ" sz="4800" dirty="0"/>
              <a:t>u</a:t>
            </a:r>
            <a:r>
              <a:rPr lang="cs-CZ" sz="4800" dirty="0" smtClean="0"/>
              <a:t> devíti!</a:t>
            </a:r>
            <a:endParaRPr lang="cs-CZ" sz="4800" dirty="0"/>
          </a:p>
        </p:txBody>
      </p:sp>
      <p:sp>
        <p:nvSpPr>
          <p:cNvPr id="4" name="Oválný popisek 3"/>
          <p:cNvSpPr/>
          <p:nvPr/>
        </p:nvSpPr>
        <p:spPr>
          <a:xfrm>
            <a:off x="5364088" y="3442825"/>
            <a:ext cx="3394212" cy="3312368"/>
          </a:xfrm>
          <a:prstGeom prst="wedgeEllipseCallout">
            <a:avLst>
              <a:gd name="adj1" fmla="val -36860"/>
              <a:gd name="adj2" fmla="val -702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Už jsem zdravá mňau!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46041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1259632" y="1700808"/>
            <a:ext cx="6552728" cy="4032448"/>
          </a:xfrm>
          <a:prstGeom prst="wedgeEllipseCallout">
            <a:avLst>
              <a:gd name="adj1" fmla="val -44434"/>
              <a:gd name="adj2" fmla="val -639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Dík!</a:t>
            </a:r>
            <a:endParaRPr lang="cs-CZ" sz="4800" dirty="0"/>
          </a:p>
        </p:txBody>
      </p:sp>
      <p:pic>
        <p:nvPicPr>
          <p:cNvPr id="10242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747" y="2706624"/>
            <a:ext cx="1605502" cy="201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07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50359" y="2036640"/>
            <a:ext cx="4534272" cy="147002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dirty="0" smtClean="0"/>
              <a:t> 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b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Otevřená galerie Microsoft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Office</a:t>
            </a:r>
          </a:p>
          <a:p>
            <a:pPr marL="45720" indent="0">
              <a:buNone/>
            </a:pPr>
            <a:r>
              <a:rPr lang="cs-CZ" b="1" u="sng" dirty="0">
                <a:hlinkClick r:id="rId2"/>
              </a:rPr>
              <a:t>www.microsoft.office.com</a:t>
            </a:r>
            <a:endParaRPr lang="cs-CZ" dirty="0"/>
          </a:p>
          <a:p>
            <a:pPr marL="45720" indent="0">
              <a:buNone/>
            </a:pP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20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675</TotalTime>
  <Words>243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Austin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118</cp:revision>
  <dcterms:created xsi:type="dcterms:W3CDTF">2012-03-26T21:10:22Z</dcterms:created>
  <dcterms:modified xsi:type="dcterms:W3CDTF">2012-07-16T13:18:53Z</dcterms:modified>
</cp:coreProperties>
</file>