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  <p:sldMasterId id="2147483756" r:id="rId2"/>
  </p:sldMasterIdLst>
  <p:notesMasterIdLst>
    <p:notesMasterId r:id="rId21"/>
  </p:notesMasterIdLst>
  <p:sldIdLst>
    <p:sldId id="306" r:id="rId3"/>
    <p:sldId id="307" r:id="rId4"/>
    <p:sldId id="294" r:id="rId5"/>
    <p:sldId id="295" r:id="rId6"/>
    <p:sldId id="296" r:id="rId7"/>
    <p:sldId id="297" r:id="rId8"/>
    <p:sldId id="298" r:id="rId9"/>
    <p:sldId id="299" r:id="rId10"/>
    <p:sldId id="300" r:id="rId11"/>
    <p:sldId id="301" r:id="rId12"/>
    <p:sldId id="302" r:id="rId13"/>
    <p:sldId id="303" r:id="rId14"/>
    <p:sldId id="285" r:id="rId15"/>
    <p:sldId id="286" r:id="rId16"/>
    <p:sldId id="304" r:id="rId17"/>
    <p:sldId id="287" r:id="rId18"/>
    <p:sldId id="305" r:id="rId19"/>
    <p:sldId id="290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CEF50B"/>
    <a:srgbClr val="D1F2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10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18A3E9-25C1-498A-8E51-4FEF8159FF2C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6EBE8-6D38-4A62-BB11-0762BD97FC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7314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8380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8334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06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3181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3050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3786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0738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8221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9122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4997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51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1610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12.pn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4" Type="http://schemas.openxmlformats.org/officeDocument/2006/relationships/image" Target="../media/image7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187624" y="450912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VY_32_INOVACE_II_1_08_Opakování násobilky 1, 2, 3, 4, 5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Šablona číslo:   </a:t>
            </a:r>
            <a:r>
              <a:rPr lang="cs-CZ" dirty="0" smtClean="0"/>
              <a:t>II</a:t>
            </a:r>
            <a:r>
              <a:rPr lang="cs-CZ" b="1" dirty="0" smtClean="0"/>
              <a:t>            Sada číslo:    </a:t>
            </a:r>
            <a:r>
              <a:rPr lang="cs-CZ" dirty="0"/>
              <a:t>1</a:t>
            </a:r>
            <a:r>
              <a:rPr lang="cs-CZ" b="1" dirty="0" smtClean="0"/>
              <a:t>       Pořadové číslo DUM:  </a:t>
            </a:r>
            <a:r>
              <a:rPr lang="cs-CZ" dirty="0" smtClean="0"/>
              <a:t>08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 Mgr. Jitka Valentová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7883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425470"/>
            <a:ext cx="7704855" cy="76544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Anotace: </a:t>
            </a:r>
            <a:r>
              <a:rPr lang="cs-CZ" dirty="0" smtClean="0"/>
              <a:t>Žáci opakují a </a:t>
            </a:r>
            <a:r>
              <a:rPr lang="cs-CZ" dirty="0" smtClean="0"/>
              <a:t>procvičují násobení 1, 2, 3, 4, 5.</a:t>
            </a:r>
            <a:endParaRPr lang="cs-CZ" dirty="0"/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Očekávaný výstup</a:t>
            </a:r>
            <a:r>
              <a:rPr lang="cs-CZ" sz="1600" b="1" dirty="0"/>
              <a:t>: </a:t>
            </a:r>
            <a:r>
              <a:rPr lang="cs-CZ" sz="1600" b="1" dirty="0" smtClean="0"/>
              <a:t> </a:t>
            </a:r>
            <a:r>
              <a:rPr lang="cs-CZ" dirty="0" smtClean="0"/>
              <a:t>Žáci zvládají </a:t>
            </a:r>
            <a:r>
              <a:rPr lang="cs-CZ" dirty="0"/>
              <a:t>násobilku 1, 2, 3, 4, 5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dirty="0" smtClean="0"/>
              <a:t> </a:t>
            </a:r>
            <a:endParaRPr lang="cs-CZ" dirty="0"/>
          </a:p>
          <a:p>
            <a:r>
              <a:rPr lang="cs-CZ" b="1" dirty="0" smtClean="0"/>
              <a:t>Druh </a:t>
            </a:r>
            <a:r>
              <a:rPr lang="cs-CZ" b="1" dirty="0"/>
              <a:t>učebního materiálu: </a:t>
            </a:r>
            <a:r>
              <a:rPr lang="cs-CZ" dirty="0"/>
              <a:t>prezentace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Typická věková skupina: </a:t>
            </a:r>
            <a:r>
              <a:rPr lang="cs-CZ" dirty="0"/>
              <a:t>7-8 let, </a:t>
            </a:r>
            <a:r>
              <a:rPr lang="cs-CZ" dirty="0" smtClean="0"/>
              <a:t>2. </a:t>
            </a:r>
            <a:r>
              <a:rPr lang="cs-CZ" dirty="0"/>
              <a:t>třída </a:t>
            </a:r>
          </a:p>
          <a:p>
            <a:pPr>
              <a:lnSpc>
                <a:spcPct val="115000"/>
              </a:lnSpc>
            </a:pPr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Klíčová slova</a:t>
            </a:r>
            <a:r>
              <a:rPr lang="cs-CZ" b="1" dirty="0" smtClean="0"/>
              <a:t>: </a:t>
            </a:r>
            <a:r>
              <a:rPr lang="cs-CZ" dirty="0" smtClean="0">
                <a:cs typeface="Times New Roman"/>
              </a:rPr>
              <a:t>násobky</a:t>
            </a:r>
            <a:r>
              <a:rPr lang="cs-CZ" dirty="0">
                <a:cs typeface="Times New Roman"/>
              </a:rPr>
              <a:t>, násobení, činitel, součin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Pomůcky a materiál: </a:t>
            </a:r>
            <a:r>
              <a:rPr lang="cs-CZ" dirty="0"/>
              <a:t>interaktivní </a:t>
            </a:r>
            <a:r>
              <a:rPr lang="cs-CZ" dirty="0" smtClean="0"/>
              <a:t>tabule, pero, pracovní sešit</a:t>
            </a:r>
            <a:endParaRPr lang="cs-CZ" dirty="0"/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Potřebný čas pro výuku DUM:</a:t>
            </a:r>
            <a:r>
              <a:rPr lang="cs-CZ" dirty="0"/>
              <a:t> </a:t>
            </a:r>
            <a:r>
              <a:rPr lang="cs-CZ" dirty="0" smtClean="0"/>
              <a:t>40 </a:t>
            </a:r>
            <a:r>
              <a:rPr lang="cs-CZ" dirty="0"/>
              <a:t>min</a:t>
            </a:r>
            <a:endParaRPr lang="cs-CZ" b="1" dirty="0"/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Metodické zhodnocení a popis práce s digitálním učebním materiálem</a:t>
            </a:r>
            <a:r>
              <a:rPr lang="cs-CZ" b="1" dirty="0" smtClean="0"/>
              <a:t>:</a:t>
            </a:r>
          </a:p>
          <a:p>
            <a:r>
              <a:rPr lang="cs-CZ" dirty="0"/>
              <a:t>Žáci </a:t>
            </a:r>
            <a:r>
              <a:rPr lang="cs-CZ" dirty="0" smtClean="0"/>
              <a:t>si </a:t>
            </a:r>
            <a:r>
              <a:rPr lang="cs-CZ" dirty="0"/>
              <a:t>opakují násobky a </a:t>
            </a:r>
            <a:r>
              <a:rPr lang="cs-CZ" dirty="0" smtClean="0"/>
              <a:t>násobilku 1</a:t>
            </a:r>
            <a:r>
              <a:rPr lang="cs-CZ" dirty="0"/>
              <a:t>, 2, 3, 4, 5.</a:t>
            </a:r>
          </a:p>
          <a:p>
            <a:r>
              <a:rPr lang="cs-CZ" dirty="0"/>
              <a:t>Píší na tabuli, počítají příklady, ověřují správnost příkladů a své znalosti. 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dirty="0"/>
          </a:p>
          <a:p>
            <a:endParaRPr lang="cs-CZ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4663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itka\AppData\Local\Microsoft\Windows\Temporary Internet Files\Content.IE5\2K826QV6\MC900436151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106" y="2060848"/>
            <a:ext cx="4236911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395536" y="705862"/>
            <a:ext cx="2448272" cy="1368152"/>
          </a:xfrm>
          <a:prstGeom prst="wedgeEllipseCallout">
            <a:avLst>
              <a:gd name="adj1" fmla="val 60835"/>
              <a:gd name="adj2" fmla="val 11337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Ahoj děti, pojďte s námi počítat!</a:t>
            </a:r>
            <a:endParaRPr lang="cs-CZ" dirty="0"/>
          </a:p>
        </p:txBody>
      </p:sp>
      <p:sp>
        <p:nvSpPr>
          <p:cNvPr id="4" name="Oválný popisek 3"/>
          <p:cNvSpPr/>
          <p:nvPr/>
        </p:nvSpPr>
        <p:spPr>
          <a:xfrm>
            <a:off x="5724128" y="404664"/>
            <a:ext cx="2448272" cy="1368152"/>
          </a:xfrm>
          <a:prstGeom prst="wedgeEllipseCallout">
            <a:avLst>
              <a:gd name="adj1" fmla="val -64590"/>
              <a:gd name="adj2" fmla="val 11736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Zopakujeme, co jste se </a:t>
            </a:r>
            <a:r>
              <a:rPr lang="cs-CZ" dirty="0" smtClean="0"/>
              <a:t>naučily </a:t>
            </a:r>
            <a:r>
              <a:rPr lang="cs-CZ" dirty="0" smtClean="0"/>
              <a:t>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35154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itka\AppData\Local\Microsoft\Windows\Temporary Internet Files\Content.IE5\FD39TVCH\MP90044403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1361" y="1052736"/>
            <a:ext cx="6490675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Jitka\AppData\Local\Microsoft\Windows\Temporary Internet Files\Content.IE5\2K826QV6\MC900436151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37" y="476672"/>
            <a:ext cx="3335935" cy="2948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398335" y="3789040"/>
            <a:ext cx="3885633" cy="2728654"/>
          </a:xfrm>
          <a:prstGeom prst="wedgeEllipseCallout">
            <a:avLst>
              <a:gd name="adj1" fmla="val -8030"/>
              <a:gd name="adj2" fmla="val -14216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Blíží se prázdniny a my potřebujeme umět všechno dobře spočítat 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449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itka\AppData\Local\Microsoft\Windows\Temporary Internet Files\Content.IE5\2K826QV6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634" y="3377611"/>
            <a:ext cx="1368152" cy="1365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572809" y="1114646"/>
            <a:ext cx="16561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1.1=1</a:t>
            </a:r>
            <a:endParaRPr lang="cs-CZ" sz="3200" dirty="0"/>
          </a:p>
        </p:txBody>
      </p:sp>
      <p:pic>
        <p:nvPicPr>
          <p:cNvPr id="4" name="Picture 2" descr="C:\Users\Jitka\AppData\Local\Microsoft\Windows\Temporary Internet Files\Content.IE5\2K826QV6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501" y="3297714"/>
            <a:ext cx="1368152" cy="1365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Jitka\AppData\Local\Microsoft\Windows\Temporary Internet Files\Content.IE5\2K826QV6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638" y="3324356"/>
            <a:ext cx="1368152" cy="1365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Jitka\AppData\Local\Microsoft\Windows\Temporary Internet Files\Content.IE5\2K826QV6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501" y="1978663"/>
            <a:ext cx="1368152" cy="1365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Jitka\AppData\Local\Microsoft\Windows\Temporary Internet Files\Content.IE5\2K826QV6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49" y="1978664"/>
            <a:ext cx="1368152" cy="1365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Jitka\AppData\Local\Microsoft\Windows\Temporary Internet Files\Content.IE5\2K826QV6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50" y="4724640"/>
            <a:ext cx="1368152" cy="1365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Jitka\AppData\Local\Microsoft\Windows\Temporary Internet Files\Content.IE5\2K826QV6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083" y="4689445"/>
            <a:ext cx="1368152" cy="1365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Jitka\AppData\Local\Microsoft\Windows\Temporary Internet Files\Content.IE5\2K826QV6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49" y="838919"/>
            <a:ext cx="1368152" cy="1365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Jitka\AppData\Local\Microsoft\Windows\Temporary Internet Files\Content.IE5\2K826QV6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4653" y="4750599"/>
            <a:ext cx="1368152" cy="1365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Jitka\AppData\Local\Microsoft\Windows\Temporary Internet Files\Content.IE5\2K826QV6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9885" y="4662803"/>
            <a:ext cx="1368152" cy="1365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6554212" y="2368820"/>
            <a:ext cx="19442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2.1=2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646898" y="3767767"/>
            <a:ext cx="18701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3.1=3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646898" y="5079601"/>
            <a:ext cx="19400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4.1=4</a:t>
            </a:r>
            <a:endParaRPr lang="cs-CZ" sz="3200" dirty="0"/>
          </a:p>
        </p:txBody>
      </p:sp>
      <p:pic>
        <p:nvPicPr>
          <p:cNvPr id="17" name="Picture 2" descr="C:\Users\Jitka\AppData\Local\Microsoft\Windows\Temporary Internet Files\Content.IE5\2K826QV6\MC90043615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300" y="164241"/>
            <a:ext cx="1075410" cy="950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ný popisek 2"/>
          <p:cNvSpPr/>
          <p:nvPr/>
        </p:nvSpPr>
        <p:spPr>
          <a:xfrm>
            <a:off x="4499992" y="639443"/>
            <a:ext cx="1656184" cy="1205381"/>
          </a:xfrm>
          <a:prstGeom prst="wedgeEllipseCallout">
            <a:avLst>
              <a:gd name="adj1" fmla="val -82746"/>
              <a:gd name="adj2" fmla="val -7046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To snad dá rozum!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778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/>
      <p:bldP spid="15" grpId="0"/>
      <p:bldP spid="16" grpId="0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Skupina 49"/>
          <p:cNvGrpSpPr/>
          <p:nvPr/>
        </p:nvGrpSpPr>
        <p:grpSpPr>
          <a:xfrm>
            <a:off x="567707" y="5028459"/>
            <a:ext cx="7172414" cy="684751"/>
            <a:chOff x="647377" y="5710742"/>
            <a:chExt cx="7172414" cy="684751"/>
          </a:xfrm>
        </p:grpSpPr>
        <p:pic>
          <p:nvPicPr>
            <p:cNvPr id="8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54910" y="5710742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92280" y="5733256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81286" y="5747421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8144" y="5747421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36881" y="5733256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0" y="5747421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87307" y="5747136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75856" y="5747136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0747" y="5747136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5866" y="5747136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3567" y="5747136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7377" y="5733256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4" name="Skupina 43"/>
          <p:cNvGrpSpPr/>
          <p:nvPr/>
        </p:nvGrpSpPr>
        <p:grpSpPr>
          <a:xfrm>
            <a:off x="613232" y="3844962"/>
            <a:ext cx="5932935" cy="687206"/>
            <a:chOff x="647376" y="4149080"/>
            <a:chExt cx="5932935" cy="687206"/>
          </a:xfrm>
        </p:grpSpPr>
        <p:pic>
          <p:nvPicPr>
            <p:cNvPr id="4098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23177" y="4187981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58296" y="4187981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07123" y="4149080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2242" y="4187981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2257" y="4149080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7376" y="4149080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15430" y="4188214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16405" y="4187981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36880" y="4187981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38588" y="4187981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3" name="Skupina 42"/>
          <p:cNvGrpSpPr/>
          <p:nvPr/>
        </p:nvGrpSpPr>
        <p:grpSpPr>
          <a:xfrm>
            <a:off x="638302" y="2636912"/>
            <a:ext cx="4647607" cy="679111"/>
            <a:chOff x="638302" y="2636912"/>
            <a:chExt cx="4647607" cy="679111"/>
          </a:xfrm>
        </p:grpSpPr>
        <p:pic>
          <p:nvPicPr>
            <p:cNvPr id="20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8212" y="2636912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92526" y="2636912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9474" y="2636912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8302" y="2636912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21028" y="2667951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0" y="2636912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23725" y="2636912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58295" y="2636912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9" name="Skupina 38"/>
          <p:cNvGrpSpPr/>
          <p:nvPr/>
        </p:nvGrpSpPr>
        <p:grpSpPr>
          <a:xfrm>
            <a:off x="620969" y="1565176"/>
            <a:ext cx="3542562" cy="723367"/>
            <a:chOff x="620969" y="1565176"/>
            <a:chExt cx="3542562" cy="723367"/>
          </a:xfrm>
        </p:grpSpPr>
        <p:pic>
          <p:nvPicPr>
            <p:cNvPr id="28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9968" y="1565176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98650" y="1565176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58296" y="1565176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3183" y="1640471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0969" y="1640471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0746" y="1565176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" name="Skupina 1"/>
          <p:cNvGrpSpPr/>
          <p:nvPr/>
        </p:nvGrpSpPr>
        <p:grpSpPr>
          <a:xfrm>
            <a:off x="478163" y="573832"/>
            <a:ext cx="2358026" cy="677875"/>
            <a:chOff x="478163" y="573832"/>
            <a:chExt cx="2358026" cy="677875"/>
          </a:xfrm>
        </p:grpSpPr>
        <p:pic>
          <p:nvPicPr>
            <p:cNvPr id="38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9952" y="603635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163" y="593068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24045" y="573832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2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1308" y="573832"/>
              <a:ext cx="36488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5" name="TextovéPole 44"/>
          <p:cNvSpPr txBox="1"/>
          <p:nvPr/>
        </p:nvSpPr>
        <p:spPr>
          <a:xfrm>
            <a:off x="3458296" y="721044"/>
            <a:ext cx="19729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2.2=4</a:t>
            </a:r>
            <a:endParaRPr lang="cs-CZ" sz="3200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4971025" y="1703768"/>
            <a:ext cx="16092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3.2=6</a:t>
            </a:r>
            <a:endParaRPr lang="cs-CZ" sz="32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5741525" y="2703633"/>
            <a:ext cx="19084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4.2=8</a:t>
            </a:r>
            <a:endParaRPr lang="cs-CZ" sz="32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6876044" y="3951782"/>
            <a:ext cx="1887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5.2=10</a:t>
            </a:r>
            <a:endParaRPr lang="cs-CZ" sz="3200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6888938" y="5730912"/>
            <a:ext cx="20357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6.2=12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581697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48" grpId="0"/>
      <p:bldP spid="4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Jitka\AppData\Local\Microsoft\Windows\Temporary Internet Files\Content.IE5\2K826QV6\MC900436151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70" y="1052736"/>
            <a:ext cx="2684102" cy="2372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3995936" y="2996952"/>
            <a:ext cx="4248472" cy="3096344"/>
          </a:xfrm>
          <a:prstGeom prst="wedgeEllipseCallout">
            <a:avLst>
              <a:gd name="adj1" fmla="val -62273"/>
              <a:gd name="adj2" fmla="val -5474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 tolika zmrzlin by nás parádně bolelo břicho 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3329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Jitka\AppData\Local\Microsoft\Windows\Temporary Internet Files\Content.IE5\2K826QV6\MC9004361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082" y="215845"/>
            <a:ext cx="2195228" cy="1940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ný popisek 2"/>
          <p:cNvSpPr/>
          <p:nvPr/>
        </p:nvSpPr>
        <p:spPr>
          <a:xfrm>
            <a:off x="3707904" y="980728"/>
            <a:ext cx="2088232" cy="1152128"/>
          </a:xfrm>
          <a:prstGeom prst="wedgeEllipseCallout">
            <a:avLst>
              <a:gd name="adj1" fmla="val -99572"/>
              <a:gd name="adj2" fmla="val -486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Co budeme počítat po třech?</a:t>
            </a:r>
            <a:endParaRPr lang="cs-CZ" dirty="0"/>
          </a:p>
        </p:txBody>
      </p:sp>
      <p:sp>
        <p:nvSpPr>
          <p:cNvPr id="6" name="Oválný popisek 5"/>
          <p:cNvSpPr/>
          <p:nvPr/>
        </p:nvSpPr>
        <p:spPr>
          <a:xfrm>
            <a:off x="395536" y="2276872"/>
            <a:ext cx="2880320" cy="1152128"/>
          </a:xfrm>
          <a:prstGeom prst="wedgeEllipseCallout">
            <a:avLst>
              <a:gd name="adj1" fmla="val 14138"/>
              <a:gd name="adj2" fmla="val -13287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Možná lépe ovoce!</a:t>
            </a:r>
            <a:endParaRPr lang="cs-CZ" dirty="0"/>
          </a:p>
        </p:txBody>
      </p:sp>
      <p:grpSp>
        <p:nvGrpSpPr>
          <p:cNvPr id="9" name="Skupina 8"/>
          <p:cNvGrpSpPr/>
          <p:nvPr/>
        </p:nvGrpSpPr>
        <p:grpSpPr>
          <a:xfrm>
            <a:off x="2750463" y="5949280"/>
            <a:ext cx="3045673" cy="707415"/>
            <a:chOff x="2750463" y="5949280"/>
            <a:chExt cx="3045673" cy="707415"/>
          </a:xfrm>
        </p:grpSpPr>
        <p:pic>
          <p:nvPicPr>
            <p:cNvPr id="5125" name="Picture 5" descr="C:\Users\Jitka\AppData\Local\Microsoft\Windows\Temporary Internet Files\Content.IE5\2K826QV6\MC900019433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089" y="5964517"/>
              <a:ext cx="432047" cy="6921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5" descr="C:\Users\Jitka\AppData\Local\Microsoft\Windows\Temporary Internet Files\Content.IE5\2K826QV6\MC900019433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2020" y="5949280"/>
              <a:ext cx="432047" cy="6921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5" descr="C:\Users\Jitka\AppData\Local\Microsoft\Windows\Temporary Internet Files\Content.IE5\2K826QV6\MC900019433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48454" y="5949280"/>
              <a:ext cx="432047" cy="6921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5" descr="C:\Users\Jitka\AppData\Local\Microsoft\Windows\Temporary Internet Files\Content.IE5\2K826QV6\MC900019433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2986" y="5964517"/>
              <a:ext cx="432047" cy="6921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5" descr="C:\Users\Jitka\AppData\Local\Microsoft\Windows\Temporary Internet Files\Content.IE5\2K826QV6\MC900019433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50463" y="5949280"/>
              <a:ext cx="432047" cy="6921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" name="Skupina 7"/>
          <p:cNvGrpSpPr/>
          <p:nvPr/>
        </p:nvGrpSpPr>
        <p:grpSpPr>
          <a:xfrm>
            <a:off x="2750464" y="5094453"/>
            <a:ext cx="2433603" cy="739782"/>
            <a:chOff x="2750464" y="5094453"/>
            <a:chExt cx="2433603" cy="739782"/>
          </a:xfrm>
        </p:grpSpPr>
        <p:pic>
          <p:nvPicPr>
            <p:cNvPr id="15" name="Picture 5" descr="C:\Users\Jitka\AppData\Local\Microsoft\Windows\Temporary Internet Files\Content.IE5\2K826QV6\MC900019433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2020" y="5096108"/>
              <a:ext cx="432047" cy="6921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5" descr="C:\Users\Jitka\AppData\Local\Microsoft\Windows\Temporary Internet Files\Content.IE5\2K826QV6\MC900019433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48454" y="5094453"/>
              <a:ext cx="432047" cy="6921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5" descr="C:\Users\Jitka\AppData\Local\Microsoft\Windows\Temporary Internet Files\Content.IE5\2K826QV6\MC900019433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86937" y="5142057"/>
              <a:ext cx="432047" cy="6921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5" descr="C:\Users\Jitka\AppData\Local\Microsoft\Windows\Temporary Internet Files\Content.IE5\2K826QV6\MC900019433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50464" y="5142057"/>
              <a:ext cx="432047" cy="6921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Skupina 4"/>
          <p:cNvGrpSpPr/>
          <p:nvPr/>
        </p:nvGrpSpPr>
        <p:grpSpPr>
          <a:xfrm>
            <a:off x="2791140" y="4316113"/>
            <a:ext cx="1789361" cy="692178"/>
            <a:chOff x="2791140" y="4316113"/>
            <a:chExt cx="1789361" cy="692178"/>
          </a:xfrm>
        </p:grpSpPr>
        <p:pic>
          <p:nvPicPr>
            <p:cNvPr id="19" name="Picture 5" descr="C:\Users\Jitka\AppData\Local\Microsoft\Windows\Temporary Internet Files\Content.IE5\2K826QV6\MC900019433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48454" y="4316113"/>
              <a:ext cx="432047" cy="6921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5" descr="C:\Users\Jitka\AppData\Local\Microsoft\Windows\Temporary Internet Files\Content.IE5\2K826QV6\MC900019433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3262" y="4316113"/>
              <a:ext cx="432047" cy="6921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5" descr="C:\Users\Jitka\AppData\Local\Microsoft\Windows\Temporary Internet Files\Content.IE5\2K826QV6\MC900019433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1140" y="4316113"/>
              <a:ext cx="432047" cy="6921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" name="Skupina 3"/>
          <p:cNvGrpSpPr/>
          <p:nvPr/>
        </p:nvGrpSpPr>
        <p:grpSpPr>
          <a:xfrm>
            <a:off x="2800399" y="3429000"/>
            <a:ext cx="1094911" cy="692178"/>
            <a:chOff x="2800399" y="3429000"/>
            <a:chExt cx="1094911" cy="692178"/>
          </a:xfrm>
        </p:grpSpPr>
        <p:pic>
          <p:nvPicPr>
            <p:cNvPr id="22" name="Picture 5" descr="C:\Users\Jitka\AppData\Local\Microsoft\Windows\Temporary Internet Files\Content.IE5\2K826QV6\MC900019433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3263" y="3429000"/>
              <a:ext cx="432047" cy="6921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5" descr="C:\Users\Jitka\AppData\Local\Microsoft\Windows\Temporary Internet Files\Content.IE5\2K826QV6\MC900019433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00399" y="3429000"/>
              <a:ext cx="432047" cy="6921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4" name="Picture 5" descr="C:\Users\Jitka\AppData\Local\Microsoft\Windows\Temporary Internet Files\Content.IE5\2K826QV6\MC90001943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506847"/>
            <a:ext cx="432047" cy="692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066826" y="2651720"/>
            <a:ext cx="14041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1.3=3</a:t>
            </a:r>
            <a:endParaRPr lang="cs-CZ" sz="24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058317" y="3572054"/>
            <a:ext cx="14041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2.3=6</a:t>
            </a:r>
            <a:endParaRPr lang="cs-CZ" sz="24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070629" y="4431369"/>
            <a:ext cx="14510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3.3=9</a:t>
            </a:r>
            <a:endParaRPr lang="cs-CZ" sz="24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5580112" y="5211364"/>
            <a:ext cx="14041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4.3=12</a:t>
            </a:r>
            <a:endParaRPr lang="cs-CZ" sz="2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6190945" y="6123436"/>
            <a:ext cx="14041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5.3=15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355878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/>
      <p:bldP spid="27" grpId="0"/>
      <p:bldP spid="28" grpId="0"/>
      <p:bldP spid="29" grpId="0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Jitka\AppData\Local\Microsoft\Windows\Temporary Internet Files\Content.IE5\2K826QV6\MC9004361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082" y="215845"/>
            <a:ext cx="2195228" cy="1940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ný popisek 2"/>
          <p:cNvSpPr/>
          <p:nvPr/>
        </p:nvSpPr>
        <p:spPr>
          <a:xfrm>
            <a:off x="3707904" y="980728"/>
            <a:ext cx="2088232" cy="1152128"/>
          </a:xfrm>
          <a:prstGeom prst="wedgeEllipseCallout">
            <a:avLst>
              <a:gd name="adj1" fmla="val -99572"/>
              <a:gd name="adj2" fmla="val -486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To jsme se moc </a:t>
            </a:r>
            <a:r>
              <a:rPr lang="cs-CZ" dirty="0" smtClean="0"/>
              <a:t>nenajedly.</a:t>
            </a:r>
            <a:endParaRPr lang="cs-CZ" dirty="0"/>
          </a:p>
        </p:txBody>
      </p:sp>
      <p:sp>
        <p:nvSpPr>
          <p:cNvPr id="4" name="Oválný popisek 3"/>
          <p:cNvSpPr/>
          <p:nvPr/>
        </p:nvSpPr>
        <p:spPr>
          <a:xfrm>
            <a:off x="395536" y="2276872"/>
            <a:ext cx="2880320" cy="1152128"/>
          </a:xfrm>
          <a:prstGeom prst="wedgeEllipseCallout">
            <a:avLst>
              <a:gd name="adj1" fmla="val 14138"/>
              <a:gd name="adj2" fmla="val -13287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Vymyslíme něco jiného.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729837" y="724208"/>
            <a:ext cx="14041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1.4=4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260216" y="2747759"/>
            <a:ext cx="14041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2.4=8</a:t>
            </a:r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430833" y="3736767"/>
            <a:ext cx="14510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3.4=12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909861" y="4703491"/>
            <a:ext cx="14041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4.4=16</a:t>
            </a:r>
            <a:endParaRPr lang="cs-CZ" sz="24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314019" y="5657439"/>
            <a:ext cx="1415818" cy="461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5.4=20</a:t>
            </a:r>
            <a:endParaRPr lang="cs-CZ" sz="2400" dirty="0"/>
          </a:p>
        </p:txBody>
      </p:sp>
      <p:grpSp>
        <p:nvGrpSpPr>
          <p:cNvPr id="8" name="Skupina 7"/>
          <p:cNvGrpSpPr/>
          <p:nvPr/>
        </p:nvGrpSpPr>
        <p:grpSpPr>
          <a:xfrm>
            <a:off x="810816" y="5591374"/>
            <a:ext cx="4158494" cy="937601"/>
            <a:chOff x="810816" y="5591374"/>
            <a:chExt cx="4158494" cy="937601"/>
          </a:xfrm>
        </p:grpSpPr>
        <p:pic>
          <p:nvPicPr>
            <p:cNvPr id="68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0816" y="5731288"/>
              <a:ext cx="761652" cy="7616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9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72468" y="5621404"/>
              <a:ext cx="871537" cy="8715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0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04319" y="5591375"/>
              <a:ext cx="871537" cy="8715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1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23183" y="5657438"/>
              <a:ext cx="871537" cy="8715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2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97773" y="5591374"/>
              <a:ext cx="871537" cy="8715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7" name="Skupina 6"/>
          <p:cNvGrpSpPr/>
          <p:nvPr/>
        </p:nvGrpSpPr>
        <p:grpSpPr>
          <a:xfrm>
            <a:off x="541099" y="4545383"/>
            <a:ext cx="3124449" cy="937680"/>
            <a:chOff x="541099" y="4545383"/>
            <a:chExt cx="3124449" cy="937680"/>
          </a:xfrm>
        </p:grpSpPr>
        <p:pic>
          <p:nvPicPr>
            <p:cNvPr id="38" name="Picture 2" descr="C:\Users\Jitka\AppData\Local\Microsoft\Windows\Temporary Internet Files\Content.IE5\BSSZD0TX\MC900441708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1099" y="4551091"/>
              <a:ext cx="451145" cy="4511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9" name="Picture 2" descr="C:\Users\Jitka\AppData\Local\Microsoft\Windows\Temporary Internet Files\Content.IE5\BSSZD0TX\MC900441708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499" y="4703491"/>
              <a:ext cx="451145" cy="4511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Picture 2" descr="C:\Users\Jitka\AppData\Local\Microsoft\Windows\Temporary Internet Files\Content.IE5\BSSZD0TX\MC900441708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5899" y="4855891"/>
              <a:ext cx="451145" cy="4511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" name="Picture 2" descr="C:\Users\Jitka\AppData\Local\Microsoft\Windows\Temporary Internet Files\Content.IE5\BSSZD0TX\MC900441708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8299" y="5008291"/>
              <a:ext cx="451145" cy="4511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48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7044" y="4545383"/>
              <a:ext cx="871537" cy="8715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149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14689" y="4646827"/>
              <a:ext cx="785300" cy="7853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3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4011" y="4611526"/>
              <a:ext cx="871537" cy="8715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Skupina 5"/>
          <p:cNvGrpSpPr/>
          <p:nvPr/>
        </p:nvGrpSpPr>
        <p:grpSpPr>
          <a:xfrm>
            <a:off x="658416" y="3531832"/>
            <a:ext cx="2534102" cy="892970"/>
            <a:chOff x="658416" y="3531832"/>
            <a:chExt cx="2534102" cy="892970"/>
          </a:xfrm>
        </p:grpSpPr>
        <p:pic>
          <p:nvPicPr>
            <p:cNvPr id="30" name="Picture 2" descr="C:\Users\Jitka\AppData\Local\Microsoft\Windows\Temporary Internet Files\Content.IE5\BSSZD0TX\MC900441708[1]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416" y="3554546"/>
              <a:ext cx="413056" cy="4130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2" descr="C:\Users\Jitka\AppData\Local\Microsoft\Windows\Temporary Internet Files\Content.IE5\BSSZD0TX\MC900441708[1]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0816" y="3706946"/>
              <a:ext cx="413056" cy="4130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2" descr="C:\Users\Jitka\AppData\Local\Microsoft\Windows\Temporary Internet Files\Content.IE5\BSSZD0TX\MC900441708[1]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3216" y="3859346"/>
              <a:ext cx="413056" cy="4130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2" descr="C:\Users\Jitka\AppData\Local\Microsoft\Windows\Temporary Internet Files\Content.IE5\BSSZD0TX\MC900441708[1]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5616" y="4011746"/>
              <a:ext cx="413056" cy="4130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4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20981" y="3531833"/>
              <a:ext cx="871537" cy="8715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5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2540" y="3531832"/>
              <a:ext cx="871537" cy="8715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5" name="Skupina 4"/>
          <p:cNvGrpSpPr/>
          <p:nvPr/>
        </p:nvGrpSpPr>
        <p:grpSpPr>
          <a:xfrm>
            <a:off x="4525138" y="2542824"/>
            <a:ext cx="1321283" cy="904586"/>
            <a:chOff x="4525138" y="2542824"/>
            <a:chExt cx="1321283" cy="904586"/>
          </a:xfrm>
        </p:grpSpPr>
        <p:pic>
          <p:nvPicPr>
            <p:cNvPr id="76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74884" y="2542824"/>
              <a:ext cx="871537" cy="8715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7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25138" y="2575873"/>
              <a:ext cx="871537" cy="8715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7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6421" y="544959"/>
            <a:ext cx="871537" cy="871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8788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20" grpId="0"/>
      <p:bldP spid="21" grpId="0"/>
      <p:bldP spid="22" grpId="0"/>
      <p:bldP spid="23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Jitka\AppData\Local\Microsoft\Windows\Temporary Internet Files\Content.IE5\2K826QV6\MC9004361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724" y="192800"/>
            <a:ext cx="2195228" cy="1940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ný popisek 2"/>
          <p:cNvSpPr/>
          <p:nvPr/>
        </p:nvSpPr>
        <p:spPr>
          <a:xfrm>
            <a:off x="3707904" y="980728"/>
            <a:ext cx="2088232" cy="1152128"/>
          </a:xfrm>
          <a:prstGeom prst="wedgeEllipseCallout">
            <a:avLst>
              <a:gd name="adj1" fmla="val -99572"/>
              <a:gd name="adj2" fmla="val -486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To stačilo.</a:t>
            </a:r>
            <a:endParaRPr lang="cs-CZ" dirty="0"/>
          </a:p>
        </p:txBody>
      </p:sp>
      <p:sp>
        <p:nvSpPr>
          <p:cNvPr id="4" name="Oválný popisek 3"/>
          <p:cNvSpPr/>
          <p:nvPr/>
        </p:nvSpPr>
        <p:spPr>
          <a:xfrm>
            <a:off x="563472" y="3068960"/>
            <a:ext cx="2352344" cy="1645791"/>
          </a:xfrm>
          <a:prstGeom prst="wedgeEllipseCallout">
            <a:avLst>
              <a:gd name="adj1" fmla="val 25582"/>
              <a:gd name="adj2" fmla="val -1683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Jablka už ne!</a:t>
            </a:r>
            <a:endParaRPr lang="cs-CZ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155901"/>
            <a:ext cx="3085909" cy="3085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válný popisek 6"/>
          <p:cNvSpPr/>
          <p:nvPr/>
        </p:nvSpPr>
        <p:spPr>
          <a:xfrm>
            <a:off x="2555776" y="4557734"/>
            <a:ext cx="2820396" cy="1368152"/>
          </a:xfrm>
          <a:prstGeom prst="wedgeEllipseCallout">
            <a:avLst>
              <a:gd name="adj1" fmla="val -34421"/>
              <a:gd name="adj2" fmla="val -2850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Raději vyjmenujeme násobky.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7535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Jitka\AppData\Local\Microsoft\Windows\Temporary Internet Files\Content.IE5\2K826QV6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360" y="1507906"/>
            <a:ext cx="684076" cy="682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Jitka\AppData\Local\Microsoft\Windows\Temporary Internet Files\Content.IE5\BSSZD0TX\MC90035206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1461" y="497646"/>
            <a:ext cx="364881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Jitka\AppData\Local\Microsoft\Windows\Temporary Internet Files\Content.IE5\BSSZD0TX\MC90035206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342" y="497646"/>
            <a:ext cx="364881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Jitka\AppData\Local\Microsoft\Windows\Temporary Internet Files\Content.IE5\2K826QV6\MC90001943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08" y="3356992"/>
            <a:ext cx="676690" cy="108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750" y="269006"/>
            <a:ext cx="1044209" cy="1044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1469167" y="1556793"/>
            <a:ext cx="48130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1 2 3 4 5 6 7 8 9 10</a:t>
            </a:r>
            <a:endParaRPr lang="cs-CZ" sz="3200" dirty="0"/>
          </a:p>
        </p:txBody>
      </p:sp>
      <p:grpSp>
        <p:nvGrpSpPr>
          <p:cNvPr id="5" name="Skupina 4"/>
          <p:cNvGrpSpPr/>
          <p:nvPr/>
        </p:nvGrpSpPr>
        <p:grpSpPr>
          <a:xfrm>
            <a:off x="636779" y="2420888"/>
            <a:ext cx="770304" cy="720080"/>
            <a:chOff x="636779" y="2420888"/>
            <a:chExt cx="770304" cy="720080"/>
          </a:xfrm>
        </p:grpSpPr>
        <p:pic>
          <p:nvPicPr>
            <p:cNvPr id="11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36779" y="2420888"/>
              <a:ext cx="405423" cy="7200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2" descr="C:\Users\Jitka\AppData\Local\Microsoft\Windows\Temporary Internet Files\Content.IE5\BSSZD0TX\MC900352069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001660" y="2420888"/>
              <a:ext cx="405423" cy="7200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3" name="Picture 2" descr="C:\Users\Jitka\AppData\Local\Microsoft\Windows\Temporary Internet Files\Content.IE5\2K826QV6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810" y="463173"/>
            <a:ext cx="684076" cy="682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1571195" y="2420888"/>
            <a:ext cx="5737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2 4 6 8 10 12 14 16 18 20</a:t>
            </a:r>
            <a:endParaRPr lang="cs-CZ" sz="3200" dirty="0"/>
          </a:p>
        </p:txBody>
      </p:sp>
      <p:pic>
        <p:nvPicPr>
          <p:cNvPr id="16" name="Picture 5" descr="C:\Users\Jitka\AppData\Local\Microsoft\Windows\Temporary Internet Files\Content.IE5\2K826QV6\MC90001943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27905"/>
            <a:ext cx="676690" cy="108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685" y="4653136"/>
            <a:ext cx="871537" cy="871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1571195" y="3575918"/>
            <a:ext cx="60971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3 6 9 12 15 18 21 24 27 30 </a:t>
            </a:r>
            <a:endParaRPr lang="cs-CZ" sz="3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607518" y="4939898"/>
            <a:ext cx="6708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4 8 12 16 20 24 28 32 36 40</a:t>
            </a:r>
            <a:endParaRPr lang="cs-CZ" sz="3200" dirty="0"/>
          </a:p>
        </p:txBody>
      </p:sp>
      <p:pic>
        <p:nvPicPr>
          <p:cNvPr id="7170" name="Picture 2" descr="C:\Users\Jitka\AppData\Local\Microsoft\Windows\Temporary Internet Files\Content.IE5\BSSZD0TX\MC900441804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63" y="5725799"/>
            <a:ext cx="649308" cy="64930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Jitka\AppData\Local\Microsoft\Windows\Temporary Internet Files\Content.IE5\BSSZD0TX\MC900441804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94481"/>
            <a:ext cx="1017542" cy="101754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ovéPole 21"/>
          <p:cNvSpPr txBox="1"/>
          <p:nvPr/>
        </p:nvSpPr>
        <p:spPr>
          <a:xfrm>
            <a:off x="1628370" y="5801309"/>
            <a:ext cx="6708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5 10 15 20 25 30 35 40 45 50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647230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5" grpId="0"/>
      <p:bldP spid="18" grpId="0"/>
      <p:bldP spid="19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91580" y="2147976"/>
            <a:ext cx="7920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5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059832" y="2276872"/>
            <a:ext cx="11220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45</a:t>
            </a:r>
            <a:endParaRPr lang="cs-CZ" sz="4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652120" y="3107870"/>
            <a:ext cx="11881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30</a:t>
            </a:r>
            <a:endParaRPr lang="cs-CZ" sz="4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713820" y="4077072"/>
            <a:ext cx="11462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10</a:t>
            </a:r>
            <a:endParaRPr lang="cs-CZ" sz="4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72200" y="4437112"/>
            <a:ext cx="10801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50</a:t>
            </a:r>
            <a:endParaRPr lang="cs-CZ" sz="4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87624" y="4908069"/>
            <a:ext cx="1224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35</a:t>
            </a:r>
            <a:endParaRPr lang="cs-CZ" sz="4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79104" y="2002888"/>
            <a:ext cx="12250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20</a:t>
            </a:r>
            <a:endParaRPr lang="cs-CZ" sz="4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968044" y="5157192"/>
            <a:ext cx="11161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40</a:t>
            </a:r>
            <a:endParaRPr lang="cs-CZ" sz="4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403648" y="3510360"/>
            <a:ext cx="10081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15</a:t>
            </a:r>
            <a:endParaRPr lang="cs-CZ" sz="4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308303" y="2563475"/>
            <a:ext cx="10646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2</a:t>
            </a:r>
            <a:r>
              <a:rPr lang="cs-CZ" sz="4800" dirty="0" smtClean="0"/>
              <a:t>5</a:t>
            </a:r>
            <a:endParaRPr lang="cs-CZ" sz="4800" dirty="0"/>
          </a:p>
        </p:txBody>
      </p:sp>
      <p:sp>
        <p:nvSpPr>
          <p:cNvPr id="13" name="Oválný popisek 12"/>
          <p:cNvSpPr/>
          <p:nvPr/>
        </p:nvSpPr>
        <p:spPr>
          <a:xfrm>
            <a:off x="971600" y="335876"/>
            <a:ext cx="2358717" cy="1598224"/>
          </a:xfrm>
          <a:prstGeom prst="wedgeEllipseCallout">
            <a:avLst>
              <a:gd name="adj1" fmla="val 78754"/>
              <a:gd name="adj2" fmla="val 916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Násobky </a:t>
            </a:r>
            <a:r>
              <a:rPr lang="cs-CZ" dirty="0"/>
              <a:t>5</a:t>
            </a:r>
            <a:r>
              <a:rPr lang="cs-CZ" dirty="0" smtClean="0"/>
              <a:t> </a:t>
            </a:r>
            <a:r>
              <a:rPr lang="cs-CZ" dirty="0" smtClean="0"/>
              <a:t>spojte  provázkem.</a:t>
            </a:r>
            <a:endParaRPr lang="cs-CZ" dirty="0"/>
          </a:p>
        </p:txBody>
      </p:sp>
      <p:pic>
        <p:nvPicPr>
          <p:cNvPr id="14" name="Picture 2" descr="C:\Users\Jitka\AppData\Local\Microsoft\Windows\Temporary Internet Files\Content.IE5\2K826QV6\MC9004361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3111" y="328819"/>
            <a:ext cx="2031057" cy="1794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2629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ýbuch 1 2"/>
          <p:cNvSpPr/>
          <p:nvPr/>
        </p:nvSpPr>
        <p:spPr>
          <a:xfrm>
            <a:off x="853754" y="1471969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ýbuch 1 4"/>
          <p:cNvSpPr/>
          <p:nvPr/>
        </p:nvSpPr>
        <p:spPr>
          <a:xfrm>
            <a:off x="930770" y="2396698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buch 1 5"/>
          <p:cNvSpPr/>
          <p:nvPr/>
        </p:nvSpPr>
        <p:spPr>
          <a:xfrm>
            <a:off x="893168" y="4942056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buch 1 6"/>
          <p:cNvSpPr/>
          <p:nvPr/>
        </p:nvSpPr>
        <p:spPr>
          <a:xfrm>
            <a:off x="4751439" y="2438073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buch 1 8"/>
          <p:cNvSpPr/>
          <p:nvPr/>
        </p:nvSpPr>
        <p:spPr>
          <a:xfrm>
            <a:off x="4751439" y="3223338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2201600" y="1801594"/>
            <a:ext cx="85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12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084168" y="6024895"/>
            <a:ext cx="7943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50</a:t>
            </a:r>
            <a:endParaRPr lang="cs-CZ" sz="3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237038" y="5114691"/>
            <a:ext cx="8227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36</a:t>
            </a:r>
            <a:endParaRPr lang="cs-CZ" sz="32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202306" y="5961491"/>
            <a:ext cx="857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21</a:t>
            </a:r>
            <a:endParaRPr lang="cs-CZ" sz="3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237039" y="3501008"/>
            <a:ext cx="8227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9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2223538" y="4302550"/>
            <a:ext cx="836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18</a:t>
            </a:r>
            <a:endParaRPr lang="cs-CZ" sz="32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989875" y="5211903"/>
            <a:ext cx="8519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45</a:t>
            </a:r>
            <a:endParaRPr lang="cs-CZ" sz="32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084168" y="4175661"/>
            <a:ext cx="906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6</a:t>
            </a:r>
            <a:endParaRPr lang="cs-CZ" sz="32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942764" y="2669071"/>
            <a:ext cx="8990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28</a:t>
            </a:r>
            <a:endParaRPr lang="cs-CZ" sz="32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966319" y="3352474"/>
            <a:ext cx="8754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3</a:t>
            </a:r>
            <a:r>
              <a:rPr lang="cs-CZ" sz="3200" dirty="0" smtClean="0"/>
              <a:t>2</a:t>
            </a:r>
            <a:endParaRPr lang="cs-CZ" sz="32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935724" y="1801594"/>
            <a:ext cx="659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9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2202306" y="2693293"/>
            <a:ext cx="857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20</a:t>
            </a:r>
            <a:endParaRPr lang="cs-CZ" sz="3200" dirty="0"/>
          </a:p>
        </p:txBody>
      </p:sp>
      <p:pic>
        <p:nvPicPr>
          <p:cNvPr id="28" name="Picture 2" descr="C:\Users\Jitka\AppData\Local\Microsoft\Windows\Temporary Internet Files\Content.IE5\2K826QV6\MC9004361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309" y="346717"/>
            <a:ext cx="1650200" cy="1458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Výbuch 1 3"/>
          <p:cNvSpPr/>
          <p:nvPr/>
        </p:nvSpPr>
        <p:spPr>
          <a:xfrm>
            <a:off x="930770" y="3352473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Výbuch 1 1"/>
          <p:cNvSpPr/>
          <p:nvPr/>
        </p:nvSpPr>
        <p:spPr>
          <a:xfrm>
            <a:off x="930770" y="4173028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buch 1 9"/>
          <p:cNvSpPr/>
          <p:nvPr/>
        </p:nvSpPr>
        <p:spPr>
          <a:xfrm>
            <a:off x="868162" y="5796678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buch 1 7"/>
          <p:cNvSpPr/>
          <p:nvPr/>
        </p:nvSpPr>
        <p:spPr>
          <a:xfrm>
            <a:off x="4707762" y="1523673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buch 1 10"/>
          <p:cNvSpPr/>
          <p:nvPr/>
        </p:nvSpPr>
        <p:spPr>
          <a:xfrm>
            <a:off x="4748581" y="4032746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buch 1 11"/>
          <p:cNvSpPr/>
          <p:nvPr/>
        </p:nvSpPr>
        <p:spPr>
          <a:xfrm>
            <a:off x="4748581" y="4789308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buch 1 12"/>
          <p:cNvSpPr/>
          <p:nvPr/>
        </p:nvSpPr>
        <p:spPr>
          <a:xfrm>
            <a:off x="4751439" y="5795047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800" dirty="0"/>
          </a:p>
        </p:txBody>
      </p:sp>
      <p:sp>
        <p:nvSpPr>
          <p:cNvPr id="29" name="Oválný popisek 28"/>
          <p:cNvSpPr/>
          <p:nvPr/>
        </p:nvSpPr>
        <p:spPr>
          <a:xfrm>
            <a:off x="1547664" y="346717"/>
            <a:ext cx="3200917" cy="1454877"/>
          </a:xfrm>
          <a:prstGeom prst="wedgeEllipseCallout">
            <a:avLst>
              <a:gd name="adj1" fmla="val 115207"/>
              <a:gd name="adj2" fmla="val -705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Čísla, která nejsou násobky 4 zakryj hvězdičkou.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56859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712794"/>
            <a:ext cx="828092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1.1=</a:t>
            </a:r>
            <a:endParaRPr lang="cs-CZ" sz="3200" dirty="0" smtClean="0"/>
          </a:p>
          <a:p>
            <a:endParaRPr lang="cs-CZ" sz="3200" dirty="0" smtClean="0"/>
          </a:p>
          <a:p>
            <a:r>
              <a:rPr lang="cs-CZ" sz="3200" dirty="0" smtClean="0"/>
              <a:t>2.2=2+2</a:t>
            </a:r>
            <a:r>
              <a:rPr lang="cs-CZ" sz="3200" dirty="0" smtClean="0"/>
              <a:t>=</a:t>
            </a:r>
            <a:endParaRPr lang="cs-CZ" sz="3200" dirty="0" smtClean="0"/>
          </a:p>
          <a:p>
            <a:endParaRPr lang="cs-CZ" sz="3200" dirty="0" smtClean="0"/>
          </a:p>
          <a:p>
            <a:r>
              <a:rPr lang="cs-CZ" sz="3200" dirty="0" smtClean="0"/>
              <a:t>3.3=3+3+3</a:t>
            </a:r>
            <a:r>
              <a:rPr lang="cs-CZ" sz="3200" dirty="0" smtClean="0"/>
              <a:t>=</a:t>
            </a:r>
            <a:endParaRPr lang="cs-CZ" sz="3200" dirty="0" smtClean="0"/>
          </a:p>
          <a:p>
            <a:endParaRPr lang="cs-CZ" sz="3200" dirty="0" smtClean="0"/>
          </a:p>
          <a:p>
            <a:r>
              <a:rPr lang="cs-CZ" sz="3200" dirty="0" smtClean="0"/>
              <a:t>4.4=4+4+4+4=</a:t>
            </a:r>
            <a:endParaRPr lang="cs-CZ" sz="3200" dirty="0" smtClean="0"/>
          </a:p>
          <a:p>
            <a:endParaRPr lang="cs-CZ" sz="3200" dirty="0" smtClean="0"/>
          </a:p>
          <a:p>
            <a:r>
              <a:rPr lang="cs-CZ" sz="3200" dirty="0" smtClean="0"/>
              <a:t>5.5=5+5+5+5+5=</a:t>
            </a:r>
            <a:endParaRPr lang="cs-CZ" sz="3200" dirty="0" smtClean="0"/>
          </a:p>
          <a:p>
            <a:endParaRPr lang="cs-CZ" sz="3200" dirty="0" smtClean="0"/>
          </a:p>
        </p:txBody>
      </p:sp>
      <p:pic>
        <p:nvPicPr>
          <p:cNvPr id="4" name="Picture 2" descr="C:\Users\Jitka\AppData\Local\Microsoft\Windows\Temporary Internet Files\Content.IE5\2K826QV6\MC9004361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692696"/>
            <a:ext cx="3543435" cy="3131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1422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66025" y="2348880"/>
            <a:ext cx="698477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/>
              <a:t>6.1=1+1+1+1+1+1</a:t>
            </a:r>
            <a:r>
              <a:rPr lang="cs-CZ" sz="2800" dirty="0" smtClean="0"/>
              <a:t>=</a:t>
            </a:r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7.2=2+2+2+2+2+2+2=</a:t>
            </a:r>
            <a:endParaRPr lang="cs-CZ" sz="2800" dirty="0" smtClean="0"/>
          </a:p>
          <a:p>
            <a:endParaRPr lang="cs-CZ" sz="3200" dirty="0"/>
          </a:p>
          <a:p>
            <a:r>
              <a:rPr lang="cs-CZ" sz="2800" dirty="0" smtClean="0"/>
              <a:t>8.3=3+3+3+3+3+3+3+3=</a:t>
            </a:r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9.4=4+4+4+4+4+4+4+4+4=</a:t>
            </a:r>
          </a:p>
          <a:p>
            <a:endParaRPr lang="cs-CZ" sz="2800" dirty="0"/>
          </a:p>
          <a:p>
            <a:r>
              <a:rPr lang="cs-CZ" sz="2800" dirty="0" smtClean="0"/>
              <a:t>10.5=5+5+5+5+5+5+5+5+5+5=</a:t>
            </a:r>
            <a:endParaRPr lang="cs-CZ" sz="2800" dirty="0"/>
          </a:p>
        </p:txBody>
      </p:sp>
      <p:pic>
        <p:nvPicPr>
          <p:cNvPr id="3" name="Picture 2" descr="C:\Users\Jitka\AppData\Local\Microsoft\Windows\Temporary Internet Files\Content.IE5\2K826QV6\MC9004361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1219" y="188640"/>
            <a:ext cx="3259164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040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105753"/>
            <a:ext cx="216024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1.4=4</a:t>
            </a:r>
            <a:endParaRPr lang="cs-CZ" sz="4000" dirty="0"/>
          </a:p>
          <a:p>
            <a:r>
              <a:rPr lang="cs-CZ" sz="4000" dirty="0" smtClean="0"/>
              <a:t>3.2=6</a:t>
            </a:r>
            <a:endParaRPr lang="cs-CZ" sz="4000" dirty="0"/>
          </a:p>
          <a:p>
            <a:r>
              <a:rPr lang="cs-CZ" sz="4000" dirty="0" smtClean="0"/>
              <a:t>5.3=15</a:t>
            </a:r>
            <a:endParaRPr lang="cs-CZ" sz="4000" dirty="0"/>
          </a:p>
          <a:p>
            <a:r>
              <a:rPr lang="cs-CZ" sz="4000" dirty="0" smtClean="0"/>
              <a:t>4.5=20</a:t>
            </a:r>
            <a:endParaRPr lang="cs-CZ" sz="4000" dirty="0"/>
          </a:p>
          <a:p>
            <a:r>
              <a:rPr lang="cs-CZ" sz="4000" dirty="0" smtClean="0"/>
              <a:t>4.3=12</a:t>
            </a:r>
            <a:endParaRPr lang="cs-CZ" sz="4000" dirty="0"/>
          </a:p>
          <a:p>
            <a:r>
              <a:rPr lang="cs-CZ" sz="4000" dirty="0" smtClean="0"/>
              <a:t>8.3=24</a:t>
            </a:r>
            <a:endParaRPr lang="cs-CZ" sz="4000" dirty="0"/>
          </a:p>
        </p:txBody>
      </p:sp>
      <p:sp>
        <p:nvSpPr>
          <p:cNvPr id="5" name="Výbuch 1 4"/>
          <p:cNvSpPr/>
          <p:nvPr/>
        </p:nvSpPr>
        <p:spPr>
          <a:xfrm>
            <a:off x="1445369" y="2008130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buch 1 5"/>
          <p:cNvSpPr/>
          <p:nvPr/>
        </p:nvSpPr>
        <p:spPr>
          <a:xfrm>
            <a:off x="1331640" y="2611239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buch 1 6"/>
          <p:cNvSpPr/>
          <p:nvPr/>
        </p:nvSpPr>
        <p:spPr>
          <a:xfrm>
            <a:off x="1401390" y="3271712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buch 1 7"/>
          <p:cNvSpPr/>
          <p:nvPr/>
        </p:nvSpPr>
        <p:spPr>
          <a:xfrm>
            <a:off x="1531841" y="3778855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buch 1 8"/>
          <p:cNvSpPr/>
          <p:nvPr/>
        </p:nvSpPr>
        <p:spPr>
          <a:xfrm>
            <a:off x="1497360" y="4326361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ný popisek 16"/>
          <p:cNvSpPr/>
          <p:nvPr/>
        </p:nvSpPr>
        <p:spPr>
          <a:xfrm>
            <a:off x="0" y="620179"/>
            <a:ext cx="2952328" cy="1007950"/>
          </a:xfrm>
          <a:prstGeom prst="wedgeEllipseCallout">
            <a:avLst>
              <a:gd name="adj1" fmla="val 71622"/>
              <a:gd name="adj2" fmla="val -2637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Tak </a:t>
            </a:r>
            <a:r>
              <a:rPr lang="cs-CZ" dirty="0" smtClean="0"/>
              <a:t>co, umíte to  </a:t>
            </a:r>
          </a:p>
          <a:p>
            <a:pPr algn="ctr"/>
            <a:r>
              <a:rPr lang="cs-CZ" dirty="0" smtClean="0"/>
              <a:t>spočítat.</a:t>
            </a:r>
            <a:endParaRPr lang="cs-CZ" dirty="0"/>
          </a:p>
        </p:txBody>
      </p:sp>
      <p:sp>
        <p:nvSpPr>
          <p:cNvPr id="18" name="Oválný popisek 17"/>
          <p:cNvSpPr/>
          <p:nvPr/>
        </p:nvSpPr>
        <p:spPr>
          <a:xfrm>
            <a:off x="6433766" y="620179"/>
            <a:ext cx="2207096" cy="1152718"/>
          </a:xfrm>
          <a:prstGeom prst="wedgeEllipseCallout">
            <a:avLst>
              <a:gd name="adj1" fmla="val -111192"/>
              <a:gd name="adj2" fmla="val -3146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To víš,</a:t>
            </a:r>
          </a:p>
          <a:p>
            <a:pPr algn="ctr"/>
            <a:r>
              <a:rPr lang="cs-CZ" dirty="0" smtClean="0"/>
              <a:t> že jo!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173216" y="2067845"/>
            <a:ext cx="216024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2.4=8</a:t>
            </a:r>
            <a:endParaRPr lang="cs-CZ" sz="4000" dirty="0"/>
          </a:p>
          <a:p>
            <a:r>
              <a:rPr lang="cs-CZ" sz="4000" dirty="0" smtClean="0"/>
              <a:t>6.2=127.3=21</a:t>
            </a:r>
            <a:endParaRPr lang="cs-CZ" sz="4000" dirty="0"/>
          </a:p>
          <a:p>
            <a:r>
              <a:rPr lang="cs-CZ" sz="4000" dirty="0" smtClean="0"/>
              <a:t>7.5=35</a:t>
            </a:r>
            <a:endParaRPr lang="cs-CZ" sz="4000" dirty="0"/>
          </a:p>
          <a:p>
            <a:r>
              <a:rPr lang="cs-CZ" sz="4000" dirty="0" smtClean="0"/>
              <a:t>8.4=32</a:t>
            </a:r>
          </a:p>
          <a:p>
            <a:r>
              <a:rPr lang="cs-CZ" sz="4000" dirty="0" smtClean="0"/>
              <a:t>9.1=9</a:t>
            </a:r>
            <a:endParaRPr lang="cs-CZ" sz="4000" dirty="0"/>
          </a:p>
        </p:txBody>
      </p:sp>
      <p:sp>
        <p:nvSpPr>
          <p:cNvPr id="22" name="Výbuch 1 21"/>
          <p:cNvSpPr/>
          <p:nvPr/>
        </p:nvSpPr>
        <p:spPr>
          <a:xfrm>
            <a:off x="6253336" y="1955935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buch 1 22"/>
          <p:cNvSpPr/>
          <p:nvPr/>
        </p:nvSpPr>
        <p:spPr>
          <a:xfrm>
            <a:off x="6419056" y="2534648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buch 1 23"/>
          <p:cNvSpPr/>
          <p:nvPr/>
        </p:nvSpPr>
        <p:spPr>
          <a:xfrm>
            <a:off x="6442484" y="3084179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buch 1 24"/>
          <p:cNvSpPr/>
          <p:nvPr/>
        </p:nvSpPr>
        <p:spPr>
          <a:xfrm>
            <a:off x="6419056" y="3750406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buch 1 27"/>
          <p:cNvSpPr/>
          <p:nvPr/>
        </p:nvSpPr>
        <p:spPr>
          <a:xfrm>
            <a:off x="6419056" y="4451562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buch 1 28"/>
          <p:cNvSpPr/>
          <p:nvPr/>
        </p:nvSpPr>
        <p:spPr>
          <a:xfrm>
            <a:off x="6397378" y="4939097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buch 1 29"/>
          <p:cNvSpPr/>
          <p:nvPr/>
        </p:nvSpPr>
        <p:spPr>
          <a:xfrm>
            <a:off x="1497360" y="5118504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1" name="Picture 2" descr="C:\Users\Jitka\AppData\Local\Microsoft\Windows\Temporary Internet Files\Content.IE5\2K826QV6\MC9004361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7168" y="399946"/>
            <a:ext cx="1792540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2740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02 0.08032 L 0.02899 0.1794 L 0.0441 0.08032 L 0.06007 0.1794 L 0.07604 0.08032 L 0.09097 0.1794 L 0.10695 0.08032 L 0.12205 0.1794 L 0.13802 0.08032 L 0.15399 0.1794 L 0.1691 0.08032 L 0.18507 0.1794 L 0.2 0.08032 L 0.21597 0.1794 L 0.23195 0.08032 L 0.24705 0.1794 L 0.26302 0.08032 " pathEditMode="relative" rAng="0" ptsTypes="FFFFFFFFFFFFFFFFF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4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7 -0.14005 L 0.01528 -0.04097 L 0.03038 -0.14005 L 0.04635 -0.04097 L 0.06233 -0.14005 L 0.07726 -0.04097 L 0.09323 -0.14005 L 0.10833 -0.04097 L 0.1243 -0.14005 L 0.14028 -0.04097 L 0.15538 -0.14005 L 0.17135 -0.04097 L 0.18628 -0.14005 L 0.20226 -0.04097 L 0.21823 -0.14005 L 0.23333 -0.04097 L 0.2493 -0.14005 " pathEditMode="relative" rAng="0" ptsTypes="FFFFFFFFFFFFFFFFF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4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16 0.099 L 0.031 0 L 0.047 0.099 L 0.063 0 L 0.078 0.099 L 0.094 0 L 0.109 0.099 L 0.125 0 L 0.141 0.099 L 0.156 0 L 0.172 0.099 L 0.187 0 L 0.203 0.099 L 0.219 0 L 0.234 0.099 L 0.25 0 E" pathEditMode="relative" ptsTypes="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16 0.099 L 0.031 0 L 0.047 0.099 L 0.063 0 L 0.078 0.099 L 0.094 0 L 0.109 0.099 L 0.125 0 L 0.141 0.099 L 0.156 0 L 0.172 0.099 L 0.187 0 L 0.203 0.099 L 0.219 0 L 0.234 0.099 L 0.25 0 E" pathEditMode="relative" ptsTypes="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16 0.099 L 0.031 0 L 0.047 0.099 L 0.063 0 L 0.078 0.099 L 0.094 0 L 0.109 0.099 L 0.125 0 L 0.141 0.099 L 0.156 0 L 0.172 0.099 L 0.187 0 L 0.203 0.099 L 0.219 0 L 0.234 0.099 L 0.25 0 E" pathEditMode="relative" ptsTypes="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16 0.099 L 0.031 0 L 0.047 0.099 L 0.063 0 L 0.078 0.099 L 0.094 0 L 0.109 0.099 L 0.125 0 L 0.141 0.099 L 0.156 0 L 0.172 0.099 L 0.187 0 L 0.203 0.099 L 0.219 0 L 0.234 0.099 L 0.25 0 E" pathEditMode="relative" ptsTypes="">
                                      <p:cBhvr>
                                        <p:cTn id="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16 0.099 L 0.031 0 L 0.047 0.099 L 0.063 0 L 0.078 0.099 L 0.094 0 L 0.109 0.099 L 0.125 0 L 0.141 0.099 L 0.156 0 L 0.172 0.099 L 0.187 0 L 0.203 0.099 L 0.219 0 L 0.234 0.099 L 0.25 0 E" pathEditMode="relative" ptsTypes="">
                                      <p:cBhvr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16 0.099 L 0.031 0 L 0.047 0.099 L 0.063 0 L 0.078 0.099 L 0.094 0 L 0.109 0.099 L 0.125 0 L 0.141 0.099 L 0.156 0 L 0.172 0.099 L 0.187 0 L 0.203 0.099 L 0.219 0 L 0.234 0.099 L 0.25 0 E" pathEditMode="relative" ptsTypes="">
                                      <p:cBhvr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16 0.099 L 0.031 0 L 0.047 0.099 L 0.063 0 L 0.078 0.099 L 0.094 0 L 0.109 0.099 L 0.125 0 L 0.141 0.099 L 0.156 0 L 0.172 0.099 L 0.187 0 L 0.203 0.099 L 0.219 0 L 0.234 0.099 L 0.25 0 E" pathEditMode="relative" ptsTypes="">
                                      <p:cBhvr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16 0.099 L 0.031 0 L 0.047 0.099 L 0.063 0 L 0.078 0.099 L 0.094 0 L 0.109 0.099 L 0.125 0 L 0.141 0.099 L 0.156 0 L 0.172 0.099 L 0.187 0 L 0.203 0.099 L 0.219 0 L 0.234 0.099 L 0.25 0 E" pathEditMode="relative" ptsTypes="">
                                      <p:cBhvr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16 0.099 L 0.031 0 L 0.047 0.099 L 0.063 0 L 0.078 0.099 L 0.094 0 L 0.109 0.099 L 0.125 0 L 0.141 0.099 L 0.156 0 L 0.172 0.099 L 0.187 0 L 0.203 0.099 L 0.219 0 L 0.234 0.099 L 0.25 0 E" pathEditMode="relative" ptsTypes="">
                                      <p:cBhvr>
                                        <p:cTn id="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16 0.099 L 0.031 0 L 0.047 0.099 L 0.063 0 L 0.078 0.099 L 0.094 0 L 0.109 0.099 L 0.125 0 L 0.141 0.099 L 0.156 0 L 0.172 0.099 L 0.187 0 L 0.203 0.099 L 0.219 0 L 0.234 0.099 L 0.25 0 E" pathEditMode="relative" ptsTypes="">
                                      <p:cBhvr>
                                        <p:cTn id="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22" grpId="0" animBg="1"/>
      <p:bldP spid="23" grpId="0" animBg="1"/>
      <p:bldP spid="24" grpId="0" animBg="1"/>
      <p:bldP spid="25" grpId="0" animBg="1"/>
      <p:bldP spid="28" grpId="0" animBg="1"/>
      <p:bldP spid="29" grpId="0" animBg="1"/>
      <p:bldP spid="3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Jitka\AppData\Local\Microsoft\Windows\Temporary Internet Files\Content.IE5\2K826QV6\MC9004361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9515" y="1192501"/>
            <a:ext cx="5688632" cy="5027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ný popisek 2"/>
          <p:cNvSpPr/>
          <p:nvPr/>
        </p:nvSpPr>
        <p:spPr>
          <a:xfrm>
            <a:off x="1429515" y="160211"/>
            <a:ext cx="1368152" cy="1080120"/>
          </a:xfrm>
          <a:prstGeom prst="wedgeEllipseCallout">
            <a:avLst>
              <a:gd name="adj1" fmla="val 65507"/>
              <a:gd name="adj2" fmla="val 10368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Super! </a:t>
            </a:r>
            <a:endParaRPr lang="cs-CZ" dirty="0"/>
          </a:p>
        </p:txBody>
      </p:sp>
      <p:sp>
        <p:nvSpPr>
          <p:cNvPr id="4" name="Oválný popisek 3"/>
          <p:cNvSpPr/>
          <p:nvPr/>
        </p:nvSpPr>
        <p:spPr>
          <a:xfrm>
            <a:off x="4887845" y="304228"/>
            <a:ext cx="2808312" cy="792087"/>
          </a:xfrm>
          <a:prstGeom prst="wedgeEllipseCallout">
            <a:avLst>
              <a:gd name="adj1" fmla="val -24500"/>
              <a:gd name="adj2" fmla="val 18821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Jste jedničky!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7348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450359" y="2036640"/>
            <a:ext cx="4534272" cy="147002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/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>
              <a:buNone/>
            </a:pPr>
            <a:r>
              <a:rPr lang="cs-CZ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Použité</a:t>
            </a:r>
            <a:r>
              <a:rPr lang="cs-CZ" dirty="0" smtClean="0"/>
              <a:t> </a:t>
            </a:r>
            <a:r>
              <a:rPr lang="cs-CZ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zdroje:</a:t>
            </a:r>
            <a:br>
              <a:rPr lang="cs-CZ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cs-CZ" dirty="0"/>
          </a:p>
        </p:txBody>
      </p:sp>
      <p:sp>
        <p:nvSpPr>
          <p:cNvPr id="3" name="Podnadpis 2"/>
          <p:cNvSpPr txBox="1">
            <a:spLocks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Otevřená galerie Microsoft </a:t>
            </a:r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Office</a:t>
            </a:r>
          </a:p>
          <a:p>
            <a:pPr marL="45720" indent="0">
              <a:buNone/>
            </a:pPr>
            <a:r>
              <a:rPr lang="cs-CZ" b="1" u="sng" dirty="0">
                <a:hlinkClick r:id="rId2"/>
              </a:rPr>
              <a:t>www.microsoft.office.com</a:t>
            </a:r>
            <a:endParaRPr lang="cs-CZ" dirty="0"/>
          </a:p>
          <a:p>
            <a:pPr marL="45720" indent="0">
              <a:buNone/>
            </a:pP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209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Carnival">
      <a:dk1>
        <a:sysClr val="windowText" lastClr="000000"/>
      </a:dk1>
      <a:lt1>
        <a:sysClr val="window" lastClr="FFFFFF"/>
      </a:lt1>
      <a:dk2>
        <a:srgbClr val="2A2D6C"/>
      </a:dk2>
      <a:lt2>
        <a:srgbClr val="FCED90"/>
      </a:lt2>
      <a:accent1>
        <a:srgbClr val="E0B602"/>
      </a:accent1>
      <a:accent2>
        <a:srgbClr val="C77D00"/>
      </a:accent2>
      <a:accent3>
        <a:srgbClr val="C43D1F"/>
      </a:accent3>
      <a:accent4>
        <a:srgbClr val="B42469"/>
      </a:accent4>
      <a:accent5>
        <a:srgbClr val="7B309B"/>
      </a:accent5>
      <a:accent6>
        <a:srgbClr val="4560AD"/>
      </a:accent6>
      <a:hlink>
        <a:srgbClr val="118FBF"/>
      </a:hlink>
      <a:folHlink>
        <a:srgbClr val="0CA15F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Karnevalový motiv</Template>
  <TotalTime>816</TotalTime>
  <Words>309</Words>
  <Application>Microsoft Office PowerPoint</Application>
  <PresentationFormat>Předvádění na obrazovce (4:3)</PresentationFormat>
  <Paragraphs>127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18</vt:i4>
      </vt:variant>
    </vt:vector>
  </HeadingPairs>
  <TitlesOfParts>
    <vt:vector size="20" baseType="lpstr">
      <vt:lpstr>Carnival</vt:lpstr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Jarní květiny</dc:title>
  <dc:creator>Eva</dc:creator>
  <cp:lastModifiedBy>Jitka</cp:lastModifiedBy>
  <cp:revision>133</cp:revision>
  <dcterms:created xsi:type="dcterms:W3CDTF">2012-03-26T21:10:22Z</dcterms:created>
  <dcterms:modified xsi:type="dcterms:W3CDTF">2012-07-16T14:01:38Z</dcterms:modified>
</cp:coreProperties>
</file>