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92" r:id="rId2"/>
    <p:sldId id="293" r:id="rId3"/>
    <p:sldId id="294" r:id="rId4"/>
    <p:sldId id="281" r:id="rId5"/>
    <p:sldId id="291" r:id="rId6"/>
    <p:sldId id="282" r:id="rId7"/>
    <p:sldId id="283" r:id="rId8"/>
    <p:sldId id="284" r:id="rId9"/>
    <p:sldId id="285" r:id="rId10"/>
    <p:sldId id="287" r:id="rId11"/>
    <p:sldId id="288" r:id="rId12"/>
    <p:sldId id="289" r:id="rId13"/>
    <p:sldId id="28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33"/>
    <a:srgbClr val="CEF50B"/>
    <a:srgbClr val="D1F20E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35758FB7-9AC5-4552-8A53-C91805E547FA}" styleName="Styl s motivem 1 – zvýraznění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10" autoAdjust="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18A3E9-25C1-498A-8E51-4FEF8159FF2C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C6EBE8-6D38-4A62-BB11-0762BD97FC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573141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7303512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3602698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5365217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0438248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3331437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486480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948660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3599099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6896780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1560366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5746237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603655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randomBar dir="vert"/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VY_32_INOVACE_II_2_02_Zrakové rozlišování </a:t>
            </a:r>
            <a:r>
              <a:rPr lang="cs-CZ" b="1" dirty="0" smtClean="0"/>
              <a:t>p, b, d, q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Šablona číslo:   </a:t>
            </a:r>
            <a:r>
              <a:rPr lang="cs-CZ" dirty="0" smtClean="0"/>
              <a:t>II</a:t>
            </a:r>
            <a:r>
              <a:rPr lang="cs-CZ" b="1" dirty="0" smtClean="0"/>
              <a:t>            Sada číslo:    </a:t>
            </a:r>
            <a:r>
              <a:rPr lang="cs-CZ" dirty="0"/>
              <a:t>2</a:t>
            </a:r>
            <a:r>
              <a:rPr lang="cs-CZ" b="1" dirty="0" smtClean="0"/>
              <a:t>       Pořadové číslo DUM:  </a:t>
            </a:r>
            <a:r>
              <a:rPr lang="cs-CZ" dirty="0" smtClean="0"/>
              <a:t>02</a:t>
            </a:r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 Mgr. Jitka Valentová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89221909"/>
      </p:ext>
    </p:extLst>
  </p:cSld>
  <p:clrMapOvr>
    <a:masterClrMapping/>
  </p:clrMapOvr>
  <p:transition spd="slow">
    <p:randomBar dir="vert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425470"/>
            <a:ext cx="7704855" cy="70173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Anotace: </a:t>
            </a:r>
            <a:r>
              <a:rPr lang="cs-CZ" dirty="0" smtClean="0"/>
              <a:t>Žáci</a:t>
            </a:r>
            <a:r>
              <a:rPr lang="cs-CZ" b="1" dirty="0" smtClean="0"/>
              <a:t> </a:t>
            </a:r>
            <a:r>
              <a:rPr lang="cs-CZ" dirty="0" smtClean="0"/>
              <a:t>procvičují zrakové rozlišování </a:t>
            </a:r>
            <a:r>
              <a:rPr lang="cs-CZ" b="1" dirty="0" smtClean="0"/>
              <a:t>p, b, d, q.</a:t>
            </a:r>
            <a:endParaRPr lang="cs-CZ" dirty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Očekávaný výstup</a:t>
            </a:r>
            <a:r>
              <a:rPr lang="cs-CZ" sz="1600" b="1" dirty="0"/>
              <a:t>: </a:t>
            </a:r>
            <a:r>
              <a:rPr lang="cs-CZ" sz="1600" b="1" dirty="0" smtClean="0"/>
              <a:t> </a:t>
            </a:r>
            <a:r>
              <a:rPr lang="cs-CZ" dirty="0" smtClean="0"/>
              <a:t>Žáci bezpečně rozeznávají jednotlivá písmena.</a:t>
            </a:r>
            <a:endParaRPr lang="cs-CZ" dirty="0"/>
          </a:p>
          <a:p>
            <a:r>
              <a:rPr lang="cs-CZ" dirty="0" smtClean="0"/>
              <a:t> </a:t>
            </a:r>
            <a:endParaRPr lang="cs-CZ" dirty="0"/>
          </a:p>
          <a:p>
            <a:r>
              <a:rPr lang="cs-CZ" b="1" dirty="0" smtClean="0"/>
              <a:t>Druh </a:t>
            </a:r>
            <a:r>
              <a:rPr lang="cs-CZ" b="1" dirty="0"/>
              <a:t>učebního materiálu: </a:t>
            </a:r>
            <a:r>
              <a:rPr lang="cs-CZ" dirty="0"/>
              <a:t>prezentace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Typická věková skupina: </a:t>
            </a:r>
            <a:r>
              <a:rPr lang="cs-CZ" dirty="0"/>
              <a:t>7-8 let, </a:t>
            </a:r>
            <a:r>
              <a:rPr lang="cs-CZ" dirty="0" smtClean="0"/>
              <a:t>2. </a:t>
            </a:r>
            <a:r>
              <a:rPr lang="cs-CZ" dirty="0"/>
              <a:t>třída 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Klíčová slova</a:t>
            </a:r>
            <a:r>
              <a:rPr lang="cs-CZ" b="1" dirty="0" smtClean="0"/>
              <a:t>: </a:t>
            </a:r>
            <a:r>
              <a:rPr lang="cs-CZ" dirty="0" smtClean="0"/>
              <a:t>písmena </a:t>
            </a:r>
            <a:r>
              <a:rPr lang="cs-CZ" b="1" dirty="0"/>
              <a:t>p, b, d, q </a:t>
            </a:r>
            <a:r>
              <a:rPr lang="cs-CZ" dirty="0"/>
              <a:t>	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Pomůcky a materiál: </a:t>
            </a:r>
            <a:r>
              <a:rPr lang="cs-CZ" dirty="0"/>
              <a:t>interaktivní </a:t>
            </a:r>
            <a:r>
              <a:rPr lang="cs-CZ" dirty="0" smtClean="0"/>
              <a:t>tabule, pero, pastelky, pracovní list</a:t>
            </a:r>
            <a:endParaRPr lang="cs-CZ" dirty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Potřebný čas pro výuku DUM:</a:t>
            </a:r>
            <a:r>
              <a:rPr lang="cs-CZ" dirty="0"/>
              <a:t> </a:t>
            </a:r>
            <a:r>
              <a:rPr lang="cs-CZ" dirty="0" smtClean="0"/>
              <a:t>40 </a:t>
            </a:r>
            <a:r>
              <a:rPr lang="cs-CZ" dirty="0"/>
              <a:t>min</a:t>
            </a:r>
            <a:endParaRPr lang="cs-CZ" b="1" dirty="0"/>
          </a:p>
          <a:p>
            <a:r>
              <a:rPr lang="cs-CZ" dirty="0"/>
              <a:t/>
            </a:r>
            <a:br>
              <a:rPr lang="cs-CZ" dirty="0"/>
            </a:br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dirty="0"/>
          </a:p>
          <a:p>
            <a:endParaRPr lang="cs-CZ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99901816"/>
      </p:ext>
    </p:extLst>
  </p:cSld>
  <p:clrMapOvr>
    <a:masterClrMapping/>
  </p:clrMapOvr>
  <p:transition spd="slow">
    <p:randomBar dir="vert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889844"/>
            <a:ext cx="7632848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Metodické zhodnocení a popis práce s digitálním učebním materiálem:</a:t>
            </a:r>
          </a:p>
          <a:p>
            <a:endParaRPr lang="cs-CZ" dirty="0" smtClean="0"/>
          </a:p>
          <a:p>
            <a:r>
              <a:rPr lang="cs-CZ" dirty="0" smtClean="0"/>
              <a:t>Motivace</a:t>
            </a:r>
            <a:r>
              <a:rPr lang="cs-CZ" dirty="0"/>
              <a:t>: klokan a brýle</a:t>
            </a:r>
          </a:p>
          <a:p>
            <a:endParaRPr lang="cs-CZ" dirty="0" smtClean="0"/>
          </a:p>
          <a:p>
            <a:r>
              <a:rPr lang="cs-CZ" dirty="0" smtClean="0"/>
              <a:t>Postupujeme </a:t>
            </a:r>
            <a:r>
              <a:rPr lang="cs-CZ" dirty="0"/>
              <a:t>podle prezentace.</a:t>
            </a:r>
          </a:p>
          <a:p>
            <a:endParaRPr lang="cs-CZ" dirty="0" smtClean="0"/>
          </a:p>
          <a:p>
            <a:r>
              <a:rPr lang="cs-CZ" dirty="0" smtClean="0"/>
              <a:t>Žáci </a:t>
            </a:r>
            <a:r>
              <a:rPr lang="cs-CZ" dirty="0"/>
              <a:t>dostanou pracovní list, napíšou datum a jméno. První úkol je vybarvit všem písmenům </a:t>
            </a:r>
            <a:r>
              <a:rPr lang="cs-CZ" sz="3600" b="1" dirty="0"/>
              <a:t>b</a:t>
            </a:r>
            <a:r>
              <a:rPr lang="cs-CZ" dirty="0"/>
              <a:t> bříško, druhým úkolem je písmena</a:t>
            </a:r>
            <a:r>
              <a:rPr lang="cs-CZ" sz="3600" b="1" dirty="0"/>
              <a:t> d </a:t>
            </a:r>
            <a:r>
              <a:rPr lang="cs-CZ" dirty="0"/>
              <a:t>přeškrtnout, </a:t>
            </a:r>
          </a:p>
          <a:p>
            <a:r>
              <a:rPr lang="cs-CZ" dirty="0"/>
              <a:t>třetí úkol je dát všechna  </a:t>
            </a:r>
            <a:r>
              <a:rPr lang="cs-CZ" sz="3600" b="1" dirty="0"/>
              <a:t>p</a:t>
            </a:r>
            <a:r>
              <a:rPr lang="cs-CZ" dirty="0"/>
              <a:t> do kroužku a za čtvrté všechna</a:t>
            </a:r>
            <a:r>
              <a:rPr lang="cs-CZ" sz="3600" b="1" dirty="0"/>
              <a:t> q </a:t>
            </a:r>
            <a:r>
              <a:rPr lang="cs-CZ" dirty="0"/>
              <a:t>podtrhnout. </a:t>
            </a:r>
            <a:endParaRPr lang="cs-CZ" dirty="0" smtClean="0"/>
          </a:p>
          <a:p>
            <a:r>
              <a:rPr lang="cs-CZ" dirty="0" smtClean="0"/>
              <a:t>Časový </a:t>
            </a:r>
            <a:r>
              <a:rPr lang="cs-CZ" dirty="0"/>
              <a:t>limit 5 - 10 min, </a:t>
            </a:r>
            <a:r>
              <a:rPr lang="cs-CZ" dirty="0" smtClean="0"/>
              <a:t>pak žáci odevzdají.</a:t>
            </a:r>
            <a:endParaRPr lang="cs-CZ" dirty="0"/>
          </a:p>
          <a:p>
            <a:endParaRPr lang="cs-CZ" dirty="0"/>
          </a:p>
          <a:p>
            <a:r>
              <a:rPr lang="cs-CZ" dirty="0"/>
              <a:t>Žáci, kteří jsou dříve hotovi, vymýšlí slova, která začínají b a d. Píší je na druhou stranu.</a:t>
            </a:r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93888687"/>
      </p:ext>
    </p:extLst>
  </p:cSld>
  <p:clrMapOvr>
    <a:masterClrMapping/>
  </p:clrMapOvr>
  <p:transition spd="slow">
    <p:randomBar dir="vert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valentovaj\AppData\Local\Microsoft\Windows\Temporary Internet Files\Content.IE5\QATA4GKL\MC9003302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00684" y="1484784"/>
            <a:ext cx="5745314" cy="4307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válný popisek 1"/>
          <p:cNvSpPr/>
          <p:nvPr/>
        </p:nvSpPr>
        <p:spPr>
          <a:xfrm>
            <a:off x="4952137" y="3861048"/>
            <a:ext cx="3304261" cy="2808312"/>
          </a:xfrm>
          <a:prstGeom prst="wedgeEllipseCallout">
            <a:avLst>
              <a:gd name="adj1" fmla="val -12936"/>
              <a:gd name="adj2" fmla="val -9015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STRAŠNĚ SE MI PLETE:</a:t>
            </a:r>
          </a:p>
          <a:p>
            <a:pPr algn="ctr"/>
            <a:r>
              <a:rPr lang="cs-CZ" sz="4800" dirty="0"/>
              <a:t>b</a:t>
            </a:r>
            <a:r>
              <a:rPr lang="cs-CZ" sz="4800" dirty="0" smtClean="0"/>
              <a:t> d p q</a:t>
            </a:r>
            <a:endParaRPr lang="cs-CZ" sz="4800" dirty="0"/>
          </a:p>
        </p:txBody>
      </p:sp>
      <p:sp>
        <p:nvSpPr>
          <p:cNvPr id="4" name="Oválný popisek 3"/>
          <p:cNvSpPr/>
          <p:nvPr/>
        </p:nvSpPr>
        <p:spPr>
          <a:xfrm>
            <a:off x="595911" y="584684"/>
            <a:ext cx="3120051" cy="1800200"/>
          </a:xfrm>
          <a:prstGeom prst="wedgeEllipseCallout">
            <a:avLst>
              <a:gd name="adj1" fmla="val 94209"/>
              <a:gd name="adj2" fmla="val 2686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Ahoj děti !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28090290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C:\Users\valentovaj\AppData\Local\Microsoft\Windows\Temporary Internet Files\Content.IE5\D3XTYMLF\MC9004136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9792" y="620688"/>
            <a:ext cx="4457323" cy="3435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Users\valentovaj\AppData\Local\Microsoft\Windows\Temporary Internet Files\Content.IE5\QATA4GKL\MC90033029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210187"/>
            <a:ext cx="2880320" cy="2159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4067944" y="5290005"/>
            <a:ext cx="4320480" cy="1079818"/>
          </a:xfrm>
          <a:prstGeom prst="wedgeEllipseCallout">
            <a:avLst>
              <a:gd name="adj1" fmla="val -46289"/>
              <a:gd name="adj2" fmla="val -8419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Asi mi chybí brýle! 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214864226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valentovaj\AppData\Local\Microsoft\Windows\Temporary Internet Files\Content.IE5\QATA4GKL\MC9003302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1268760"/>
            <a:ext cx="5054735" cy="37899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válný popisek 1"/>
          <p:cNvSpPr/>
          <p:nvPr/>
        </p:nvSpPr>
        <p:spPr>
          <a:xfrm>
            <a:off x="4067944" y="4293096"/>
            <a:ext cx="4392488" cy="1701759"/>
          </a:xfrm>
          <a:prstGeom prst="wedgeEllipseCallout">
            <a:avLst>
              <a:gd name="adj1" fmla="val -35103"/>
              <a:gd name="adj2" fmla="val -15636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BUDEME TRÉNOVAT?</a:t>
            </a:r>
            <a:endParaRPr lang="cs-CZ" sz="4000" dirty="0"/>
          </a:p>
        </p:txBody>
      </p:sp>
      <p:pic>
        <p:nvPicPr>
          <p:cNvPr id="2051" name="Picture 3" descr="C:\Users\valentovaj\AppData\Local\Microsoft\Windows\Temporary Internet Files\Content.IE5\D3XTYMLF\MC90041361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8459778">
            <a:off x="4517032" y="1941228"/>
            <a:ext cx="1563440" cy="1205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7513561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332656"/>
            <a:ext cx="8424936" cy="769441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4400" dirty="0"/>
              <a:t>1. Všem písmenům b vybarvi bříško</a:t>
            </a: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48111057"/>
              </p:ext>
            </p:extLst>
          </p:nvPr>
        </p:nvGraphicFramePr>
        <p:xfrm>
          <a:off x="2195736" y="1311454"/>
          <a:ext cx="5472608" cy="5184576"/>
        </p:xfrm>
        <a:graphic>
          <a:graphicData uri="http://schemas.openxmlformats.org/drawingml/2006/table">
            <a:tbl>
              <a:tblPr>
                <a:tableStyleId>{35758FB7-9AC5-4552-8A53-C91805E547FA}</a:tableStyleId>
              </a:tblPr>
              <a:tblGrid>
                <a:gridCol w="603959"/>
                <a:gridCol w="603959"/>
                <a:gridCol w="603959"/>
                <a:gridCol w="603959"/>
                <a:gridCol w="603959"/>
                <a:gridCol w="603959"/>
                <a:gridCol w="653262"/>
                <a:gridCol w="603959"/>
                <a:gridCol w="591633"/>
              </a:tblGrid>
              <a:tr h="376656"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d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d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b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b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</a:tr>
              <a:tr h="400660"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p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p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b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q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b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</a:tr>
              <a:tr h="400660"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d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b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d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d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</a:tr>
              <a:tr h="400660"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b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b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b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b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d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</a:tr>
              <a:tr h="400660"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q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p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d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q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</a:tr>
              <a:tr h="400660"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d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b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p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b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d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</a:tr>
              <a:tr h="400660"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b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b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p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d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</a:tr>
              <a:tr h="400660"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q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d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b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p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 dirty="0">
                          <a:effectLst/>
                        </a:rPr>
                        <a:t>b</a:t>
                      </a:r>
                      <a:endParaRPr lang="cs-CZ" sz="2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</a:tr>
              <a:tr h="400660"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d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b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d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q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</a:tr>
              <a:tr h="400660"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q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p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d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q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d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</a:tr>
              <a:tr h="400660"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q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b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p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p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</a:tr>
              <a:tr h="400660"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 dirty="0">
                          <a:effectLst/>
                        </a:rPr>
                        <a:t>q</a:t>
                      </a:r>
                      <a:endParaRPr lang="cs-CZ" sz="2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d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q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q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b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</a:tr>
              <a:tr h="400660"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b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b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p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d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</a:tr>
            </a:tbl>
          </a:graphicData>
        </a:graphic>
      </p:graphicFrame>
      <p:pic>
        <p:nvPicPr>
          <p:cNvPr id="3073" name="Picture 1" descr="C:\Users\valentovaj\AppData\Local\Microsoft\Windows\Temporary Internet Files\Content.IE5\QATA4GKL\MC9003302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1556792"/>
            <a:ext cx="1440562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valentovaj\AppData\Local\Microsoft\Windows\Temporary Internet Files\Content.IE5\D3XTYMLF\MC90041361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37604" y="1319188"/>
            <a:ext cx="1296144" cy="999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2433396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0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332656"/>
            <a:ext cx="8424936" cy="76944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4400" dirty="0"/>
              <a:t>2. Všechna písmena d </a:t>
            </a:r>
            <a:r>
              <a:rPr lang="cs-CZ" sz="4400" dirty="0" smtClean="0"/>
              <a:t>škrtni x</a:t>
            </a:r>
            <a:endParaRPr lang="cs-CZ" sz="44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889584084"/>
              </p:ext>
            </p:extLst>
          </p:nvPr>
        </p:nvGraphicFramePr>
        <p:xfrm>
          <a:off x="1547663" y="1412781"/>
          <a:ext cx="5472608" cy="5184576"/>
        </p:xfrm>
        <a:graphic>
          <a:graphicData uri="http://schemas.openxmlformats.org/drawingml/2006/table">
            <a:tbl>
              <a:tblPr>
                <a:tableStyleId>{69C7853C-536D-4A76-A0AE-DD22124D55A5}</a:tableStyleId>
              </a:tblPr>
              <a:tblGrid>
                <a:gridCol w="603959"/>
                <a:gridCol w="603959"/>
                <a:gridCol w="603959"/>
                <a:gridCol w="603959"/>
                <a:gridCol w="603959"/>
                <a:gridCol w="603959"/>
                <a:gridCol w="653262"/>
                <a:gridCol w="603959"/>
                <a:gridCol w="591633"/>
              </a:tblGrid>
              <a:tr h="376656"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d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d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b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b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</a:tr>
              <a:tr h="400660"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p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p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b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q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b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</a:tr>
              <a:tr h="400660"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 dirty="0">
                          <a:effectLst/>
                        </a:rPr>
                        <a:t>d</a:t>
                      </a:r>
                      <a:endParaRPr lang="cs-CZ" sz="2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b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d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d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</a:tr>
              <a:tr h="400660"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b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b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b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b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d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</a:tr>
              <a:tr h="400660"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q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p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d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q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</a:tr>
              <a:tr h="400660"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d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b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p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b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d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</a:tr>
              <a:tr h="400660"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b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b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p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d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</a:tr>
              <a:tr h="400660"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q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d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b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p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b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</a:tr>
              <a:tr h="400660"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d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b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d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q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</a:tr>
              <a:tr h="400660"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q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p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d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q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d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</a:tr>
              <a:tr h="400660"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q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b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p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p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</a:tr>
              <a:tr h="400660"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q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d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q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q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b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</a:tr>
              <a:tr h="400660"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b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b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p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d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</a:tr>
            </a:tbl>
          </a:graphicData>
        </a:graphic>
      </p:graphicFrame>
      <p:pic>
        <p:nvPicPr>
          <p:cNvPr id="4098" name="Picture 2" descr="C:\Users\valentovaj\AppData\Local\Microsoft\Windows\Temporary Internet Files\Content.IE5\QATA4GKL\MC9003302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7327454" y="1340768"/>
            <a:ext cx="1803149" cy="1351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valentovaj\AppData\Local\Microsoft\Windows\Temporary Internet Files\Content.IE5\D3XTYMLF\MC90041361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1349173"/>
            <a:ext cx="1296144" cy="999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1565072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-171400"/>
            <a:ext cx="9101609" cy="144655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sz="4400" dirty="0"/>
              <a:t>3. Všechna písmena p dej </a:t>
            </a:r>
            <a:r>
              <a:rPr lang="cs-CZ" sz="4400" dirty="0" smtClean="0"/>
              <a:t>                                        do </a:t>
            </a:r>
            <a:r>
              <a:rPr lang="cs-CZ" sz="4400" dirty="0"/>
              <a:t>barevného </a:t>
            </a:r>
            <a:r>
              <a:rPr lang="cs-CZ" sz="4400" dirty="0" smtClean="0"/>
              <a:t>kroužku</a:t>
            </a:r>
            <a:endParaRPr lang="cs-CZ" sz="44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864910284"/>
              </p:ext>
            </p:extLst>
          </p:nvPr>
        </p:nvGraphicFramePr>
        <p:xfrm>
          <a:off x="1691679" y="1412781"/>
          <a:ext cx="5328591" cy="5118103"/>
        </p:xfrm>
        <a:graphic>
          <a:graphicData uri="http://schemas.openxmlformats.org/drawingml/2006/table">
            <a:tbl>
              <a:tblPr>
                <a:tableStyleId>{775DCB02-9BB8-47FD-8907-85C794F793BA}</a:tableStyleId>
              </a:tblPr>
              <a:tblGrid>
                <a:gridCol w="459942"/>
                <a:gridCol w="603959"/>
                <a:gridCol w="603959"/>
                <a:gridCol w="603959"/>
                <a:gridCol w="603959"/>
                <a:gridCol w="603959"/>
                <a:gridCol w="653262"/>
                <a:gridCol w="603959"/>
                <a:gridCol w="591633"/>
              </a:tblGrid>
              <a:tr h="376656"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d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d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b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b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</a:tr>
              <a:tr h="400660"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p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p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b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q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b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</a:tr>
              <a:tr h="400660"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d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b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d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d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</a:tr>
              <a:tr h="334187"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b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b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b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b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 dirty="0">
                          <a:effectLst/>
                        </a:rPr>
                        <a:t>d</a:t>
                      </a:r>
                      <a:endParaRPr lang="cs-CZ" sz="2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</a:tr>
              <a:tr h="400660"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q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p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d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q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</a:tr>
              <a:tr h="400660"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d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b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p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b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d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</a:tr>
              <a:tr h="400660"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b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b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p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d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</a:tr>
              <a:tr h="400660"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q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d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b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p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b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</a:tr>
              <a:tr h="400660"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d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b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d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q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</a:tr>
              <a:tr h="400660"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q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p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d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q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d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</a:tr>
              <a:tr h="400660"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q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b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p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p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</a:tr>
              <a:tr h="400660"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q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d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q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q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b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</a:tr>
              <a:tr h="400660"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b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b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 dirty="0">
                          <a:effectLst/>
                        </a:rPr>
                        <a:t>p</a:t>
                      </a:r>
                      <a:endParaRPr lang="cs-CZ" sz="2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d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</a:tr>
            </a:tbl>
          </a:graphicData>
        </a:graphic>
      </p:graphicFrame>
      <p:pic>
        <p:nvPicPr>
          <p:cNvPr id="4" name="Picture 2" descr="C:\Users\valentovaj\AppData\Local\Microsoft\Windows\Temporary Internet Files\Content.IE5\QATA4GKL\MC9003302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7393994" y="1707915"/>
            <a:ext cx="1803149" cy="1351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valentovaj\AppData\Local\Microsoft\Windows\Temporary Internet Files\Content.IE5\D3XTYMLF\MC90041361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1556792"/>
            <a:ext cx="1296144" cy="999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0775313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7046" y="0"/>
            <a:ext cx="9116954" cy="1723549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sz="4000" dirty="0"/>
              <a:t>4</a:t>
            </a:r>
            <a:r>
              <a:rPr lang="cs-CZ" sz="4000" dirty="0" smtClean="0"/>
              <a:t>. </a:t>
            </a:r>
            <a:r>
              <a:rPr lang="cs-CZ" sz="4000" dirty="0"/>
              <a:t>Všechna písmena </a:t>
            </a:r>
            <a:r>
              <a:rPr lang="cs-CZ" sz="6600" dirty="0"/>
              <a:t>p</a:t>
            </a:r>
            <a:r>
              <a:rPr lang="cs-CZ" sz="4000" dirty="0"/>
              <a:t> dej do barevného </a:t>
            </a:r>
            <a:r>
              <a:rPr lang="cs-CZ" sz="4000" dirty="0" smtClean="0"/>
              <a:t>kroužku</a:t>
            </a:r>
            <a:endParaRPr lang="cs-CZ" sz="40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788763916"/>
              </p:ext>
            </p:extLst>
          </p:nvPr>
        </p:nvGraphicFramePr>
        <p:xfrm>
          <a:off x="2335474" y="2093098"/>
          <a:ext cx="4197520" cy="4358911"/>
        </p:xfrm>
        <a:graphic>
          <a:graphicData uri="http://schemas.openxmlformats.org/drawingml/2006/table">
            <a:tbl>
              <a:tblPr>
                <a:tableStyleId>{2D5ABB26-0587-4C30-8999-92F81FD0307C}</a:tableStyleId>
              </a:tblPr>
              <a:tblGrid>
                <a:gridCol w="362313"/>
                <a:gridCol w="475760"/>
                <a:gridCol w="475760"/>
                <a:gridCol w="475760"/>
                <a:gridCol w="475760"/>
                <a:gridCol w="475760"/>
                <a:gridCol w="514597"/>
                <a:gridCol w="475760"/>
                <a:gridCol w="466050"/>
              </a:tblGrid>
              <a:tr h="261142"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d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d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b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b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</a:tr>
              <a:tr h="277784"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p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p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b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q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b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</a:tr>
              <a:tr h="277784"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d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b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d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d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</a:tr>
              <a:tr h="431395"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b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b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b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b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d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</a:tr>
              <a:tr h="277784"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q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p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d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q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</a:tr>
              <a:tr h="315415"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d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b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p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b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d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</a:tr>
              <a:tr h="277784"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b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b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p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d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</a:tr>
              <a:tr h="308901"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q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d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b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p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b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</a:tr>
              <a:tr h="277784"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d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b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d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q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</a:tr>
              <a:tr h="277784"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q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p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d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q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d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</a:tr>
              <a:tr h="277784"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q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b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p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p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</a:tr>
              <a:tr h="277784"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q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d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q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q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b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</a:tr>
              <a:tr h="277784"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b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b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p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100" u="none" strike="noStrike">
                          <a:effectLst/>
                        </a:rPr>
                        <a:t>d</a:t>
                      </a:r>
                      <a:endParaRPr lang="cs-CZ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253" marR="7253" marT="7253" marB="0" anchor="b"/>
                </a:tc>
              </a:tr>
            </a:tbl>
          </a:graphicData>
        </a:graphic>
      </p:graphicFrame>
      <p:pic>
        <p:nvPicPr>
          <p:cNvPr id="5122" name="Picture 2" descr="C:\Users\valentovaj\AppData\Local\Microsoft\Windows\Temporary Internet Files\Content.IE5\QATA4GKL\MC9003302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2101324"/>
            <a:ext cx="1440061" cy="1080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valentovaj\AppData\Local\Microsoft\Windows\Temporary Internet Files\Content.IE5\D3XTYMLF\MC90041361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89532" y="2101324"/>
            <a:ext cx="1296144" cy="999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461833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762831865"/>
              </p:ext>
            </p:extLst>
          </p:nvPr>
        </p:nvGraphicFramePr>
        <p:xfrm>
          <a:off x="2051720" y="404664"/>
          <a:ext cx="4536498" cy="583264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500632"/>
                <a:gridCol w="500632"/>
                <a:gridCol w="500632"/>
                <a:gridCol w="500632"/>
                <a:gridCol w="500632"/>
                <a:gridCol w="500632"/>
                <a:gridCol w="539143"/>
                <a:gridCol w="500632"/>
                <a:gridCol w="492931"/>
              </a:tblGrid>
              <a:tr h="191420">
                <a:tc gridSpan="3"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 dirty="0">
                          <a:effectLst/>
                        </a:rPr>
                        <a:t>Pracovní list:  </a:t>
                      </a:r>
                      <a:endParaRPr lang="cs-CZ" sz="9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Český jazyk - druhá třída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</a:tr>
              <a:tr h="218766">
                <a:tc gridSpan="2"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Jméno: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</a:tr>
              <a:tr h="196890">
                <a:tc gridSpan="2"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Datum: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</a:tr>
              <a:tr h="259912">
                <a:tc gridSpan="7"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1. Všem písmenům </a:t>
                      </a:r>
                      <a:r>
                        <a:rPr lang="cs-CZ" sz="1300" u="none" strike="noStrike">
                          <a:effectLst/>
                        </a:rPr>
                        <a:t>b</a:t>
                      </a:r>
                      <a:r>
                        <a:rPr lang="cs-CZ" sz="900" u="none" strike="noStrike">
                          <a:effectLst/>
                        </a:rPr>
                        <a:t> vybarvi bříško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</a:tr>
              <a:tr h="181622"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</a:tr>
              <a:tr h="246112">
                <a:tc gridSpan="6"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2. Všechna písmena </a:t>
                      </a:r>
                      <a:r>
                        <a:rPr lang="cs-CZ" sz="1200" u="none" strike="noStrike">
                          <a:effectLst/>
                        </a:rPr>
                        <a:t>d </a:t>
                      </a:r>
                      <a:r>
                        <a:rPr lang="cs-CZ" sz="900" u="none" strike="noStrike">
                          <a:effectLst/>
                        </a:rPr>
                        <a:t>škrtni x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</a:tr>
              <a:tr h="220766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</a:tr>
              <a:tr h="246112">
                <a:tc gridSpan="9"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 dirty="0">
                          <a:effectLst/>
                        </a:rPr>
                        <a:t>3. Všechna písmena</a:t>
                      </a:r>
                      <a:r>
                        <a:rPr lang="cs-CZ" sz="1200" u="none" strike="noStrike" dirty="0">
                          <a:effectLst/>
                        </a:rPr>
                        <a:t> p </a:t>
                      </a:r>
                      <a:r>
                        <a:rPr lang="cs-CZ" sz="900" u="none" strike="noStrike" dirty="0">
                          <a:effectLst/>
                        </a:rPr>
                        <a:t>dej do barevného kroužku</a:t>
                      </a:r>
                      <a:endParaRPr lang="cs-CZ" sz="9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20766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</a:tr>
              <a:tr h="246112">
                <a:tc gridSpan="6"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3. Všechna písmena</a:t>
                      </a:r>
                      <a:r>
                        <a:rPr lang="cs-CZ" sz="1200" u="none" strike="noStrike">
                          <a:effectLst/>
                        </a:rPr>
                        <a:t> q </a:t>
                      </a:r>
                      <a:r>
                        <a:rPr lang="cs-CZ" sz="900" u="none" strike="noStrike">
                          <a:effectLst/>
                        </a:rPr>
                        <a:t>podtrhni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</a:tr>
              <a:tr h="191420"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</a:tr>
              <a:tr h="262519">
                <a:tc>
                  <a:txBody>
                    <a:bodyPr/>
                    <a:lstStyle/>
                    <a:p>
                      <a:pPr algn="l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u="none" strike="noStrike">
                          <a:effectLst/>
                        </a:rPr>
                        <a:t>d</a:t>
                      </a:r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u="none" strike="noStrike">
                          <a:effectLst/>
                        </a:rPr>
                        <a:t>d</a:t>
                      </a:r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u="none" strike="noStrike">
                          <a:effectLst/>
                        </a:rPr>
                        <a:t>b</a:t>
                      </a:r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u="none" strike="noStrike">
                          <a:effectLst/>
                        </a:rPr>
                        <a:t>b</a:t>
                      </a:r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</a:tr>
              <a:tr h="262519"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u="none" strike="noStrike">
                          <a:effectLst/>
                        </a:rPr>
                        <a:t>p</a:t>
                      </a:r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u="none" strike="noStrike">
                          <a:effectLst/>
                        </a:rPr>
                        <a:t>p</a:t>
                      </a:r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u="none" strike="noStrike">
                          <a:effectLst/>
                        </a:rPr>
                        <a:t>b</a:t>
                      </a:r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u="none" strike="noStrike">
                          <a:effectLst/>
                        </a:rPr>
                        <a:t>q</a:t>
                      </a:r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u="none" strike="noStrike">
                          <a:effectLst/>
                        </a:rPr>
                        <a:t>b</a:t>
                      </a:r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</a:tr>
              <a:tr h="262519">
                <a:tc>
                  <a:txBody>
                    <a:bodyPr/>
                    <a:lstStyle/>
                    <a:p>
                      <a:pPr algn="l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u="none" strike="noStrike">
                          <a:effectLst/>
                        </a:rPr>
                        <a:t>d</a:t>
                      </a:r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u="none" strike="noStrike">
                          <a:effectLst/>
                        </a:rPr>
                        <a:t>b</a:t>
                      </a:r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u="none" strike="noStrike">
                          <a:effectLst/>
                        </a:rPr>
                        <a:t>d</a:t>
                      </a:r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u="none" strike="noStrike">
                          <a:effectLst/>
                        </a:rPr>
                        <a:t>d</a:t>
                      </a:r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</a:tr>
              <a:tr h="262519"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u="none" strike="noStrike">
                          <a:effectLst/>
                        </a:rPr>
                        <a:t>b</a:t>
                      </a:r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u="none" strike="noStrike">
                          <a:effectLst/>
                        </a:rPr>
                        <a:t>b</a:t>
                      </a:r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u="none" strike="noStrike">
                          <a:effectLst/>
                        </a:rPr>
                        <a:t>b</a:t>
                      </a:r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u="none" strike="noStrike">
                          <a:effectLst/>
                        </a:rPr>
                        <a:t>b</a:t>
                      </a:r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u="none" strike="noStrike">
                          <a:effectLst/>
                        </a:rPr>
                        <a:t>d</a:t>
                      </a:r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</a:tr>
              <a:tr h="262519">
                <a:tc>
                  <a:txBody>
                    <a:bodyPr/>
                    <a:lstStyle/>
                    <a:p>
                      <a:pPr algn="l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u="none" strike="noStrike">
                          <a:effectLst/>
                        </a:rPr>
                        <a:t>q</a:t>
                      </a:r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u="none" strike="noStrike">
                          <a:effectLst/>
                        </a:rPr>
                        <a:t>p</a:t>
                      </a:r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u="none" strike="noStrike">
                          <a:effectLst/>
                        </a:rPr>
                        <a:t>d</a:t>
                      </a:r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u="none" strike="noStrike">
                          <a:effectLst/>
                        </a:rPr>
                        <a:t>q</a:t>
                      </a:r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</a:tr>
              <a:tr h="262519"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u="none" strike="noStrike">
                          <a:effectLst/>
                        </a:rPr>
                        <a:t>d</a:t>
                      </a:r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u="none" strike="noStrike">
                          <a:effectLst/>
                        </a:rPr>
                        <a:t>b</a:t>
                      </a:r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u="none" strike="noStrike">
                          <a:effectLst/>
                        </a:rPr>
                        <a:t>p</a:t>
                      </a:r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u="none" strike="noStrike">
                          <a:effectLst/>
                        </a:rPr>
                        <a:t>b</a:t>
                      </a:r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u="none" strike="noStrike">
                          <a:effectLst/>
                        </a:rPr>
                        <a:t>d</a:t>
                      </a:r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</a:tr>
              <a:tr h="262519">
                <a:tc>
                  <a:txBody>
                    <a:bodyPr/>
                    <a:lstStyle/>
                    <a:p>
                      <a:pPr algn="l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u="none" strike="noStrike">
                          <a:effectLst/>
                        </a:rPr>
                        <a:t>b</a:t>
                      </a:r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u="none" strike="noStrike">
                          <a:effectLst/>
                        </a:rPr>
                        <a:t>b</a:t>
                      </a:r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u="none" strike="noStrike">
                          <a:effectLst/>
                        </a:rPr>
                        <a:t>p</a:t>
                      </a:r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u="none" strike="noStrike">
                          <a:effectLst/>
                        </a:rPr>
                        <a:t>d</a:t>
                      </a:r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</a:tr>
              <a:tr h="262519"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u="none" strike="noStrike">
                          <a:effectLst/>
                        </a:rPr>
                        <a:t>q</a:t>
                      </a:r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u="none" strike="noStrike">
                          <a:effectLst/>
                        </a:rPr>
                        <a:t>d</a:t>
                      </a:r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u="none" strike="noStrike">
                          <a:effectLst/>
                        </a:rPr>
                        <a:t>b</a:t>
                      </a:r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u="none" strike="noStrike">
                          <a:effectLst/>
                        </a:rPr>
                        <a:t>p</a:t>
                      </a:r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u="none" strike="noStrike">
                          <a:effectLst/>
                        </a:rPr>
                        <a:t>b</a:t>
                      </a:r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</a:tr>
              <a:tr h="262519">
                <a:tc>
                  <a:txBody>
                    <a:bodyPr/>
                    <a:lstStyle/>
                    <a:p>
                      <a:pPr algn="l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u="none" strike="noStrike">
                          <a:effectLst/>
                        </a:rPr>
                        <a:t>d</a:t>
                      </a:r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u="none" strike="noStrike">
                          <a:effectLst/>
                        </a:rPr>
                        <a:t>b</a:t>
                      </a:r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u="none" strike="noStrike">
                          <a:effectLst/>
                        </a:rPr>
                        <a:t>d</a:t>
                      </a:r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u="none" strike="noStrike">
                          <a:effectLst/>
                        </a:rPr>
                        <a:t>q</a:t>
                      </a:r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</a:tr>
              <a:tr h="262519"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u="none" strike="noStrike">
                          <a:effectLst/>
                        </a:rPr>
                        <a:t>q</a:t>
                      </a:r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u="none" strike="noStrike">
                          <a:effectLst/>
                        </a:rPr>
                        <a:t>p</a:t>
                      </a:r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u="none" strike="noStrike">
                          <a:effectLst/>
                        </a:rPr>
                        <a:t>d</a:t>
                      </a:r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u="none" strike="noStrike">
                          <a:effectLst/>
                        </a:rPr>
                        <a:t>q</a:t>
                      </a:r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u="none" strike="noStrike">
                          <a:effectLst/>
                        </a:rPr>
                        <a:t>d</a:t>
                      </a:r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</a:tr>
              <a:tr h="262519">
                <a:tc>
                  <a:txBody>
                    <a:bodyPr/>
                    <a:lstStyle/>
                    <a:p>
                      <a:pPr algn="l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u="none" strike="noStrike">
                          <a:effectLst/>
                        </a:rPr>
                        <a:t>q</a:t>
                      </a:r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u="none" strike="noStrike">
                          <a:effectLst/>
                        </a:rPr>
                        <a:t>b</a:t>
                      </a:r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u="none" strike="noStrike">
                          <a:effectLst/>
                        </a:rPr>
                        <a:t>p</a:t>
                      </a:r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u="none" strike="noStrike">
                          <a:effectLst/>
                        </a:rPr>
                        <a:t>p</a:t>
                      </a:r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</a:tr>
              <a:tr h="262519"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u="none" strike="noStrike">
                          <a:effectLst/>
                        </a:rPr>
                        <a:t>q</a:t>
                      </a:r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u="none" strike="noStrike">
                          <a:effectLst/>
                        </a:rPr>
                        <a:t>d</a:t>
                      </a:r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u="none" strike="noStrike">
                          <a:effectLst/>
                        </a:rPr>
                        <a:t>q</a:t>
                      </a:r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u="none" strike="noStrike">
                          <a:effectLst/>
                        </a:rPr>
                        <a:t>q</a:t>
                      </a:r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u="none" strike="noStrike">
                          <a:effectLst/>
                        </a:rPr>
                        <a:t>b</a:t>
                      </a:r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</a:tr>
              <a:tr h="262519">
                <a:tc>
                  <a:txBody>
                    <a:bodyPr/>
                    <a:lstStyle/>
                    <a:p>
                      <a:pPr algn="l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u="none" strike="noStrike">
                          <a:effectLst/>
                        </a:rPr>
                        <a:t>b</a:t>
                      </a:r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u="none" strike="noStrike">
                          <a:effectLst/>
                        </a:rPr>
                        <a:t>b</a:t>
                      </a:r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u="none" strike="noStrike">
                          <a:effectLst/>
                        </a:rPr>
                        <a:t>p</a:t>
                      </a:r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u="none" strike="noStrike">
                          <a:effectLst/>
                        </a:rPr>
                        <a:t>d</a:t>
                      </a:r>
                      <a:endParaRPr lang="cs-CZ" sz="1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259" marR="4259" marT="4259" marB="0" anchor="b"/>
                </a:tc>
              </a:tr>
            </a:tbl>
          </a:graphicData>
        </a:graphic>
      </p:graphicFrame>
      <p:pic>
        <p:nvPicPr>
          <p:cNvPr id="6145" name="Picture 1" descr="C:\Users\valentovaj\AppData\Local\Microsoft\Windows\Temporary Internet Files\Content.IE5\QATA4GKL\MC9003302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534" y="476672"/>
            <a:ext cx="1803149" cy="1351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C:\Users\valentovaj\AppData\Local\Microsoft\Windows\Temporary Internet Files\Content.IE5\QATA4GKL\MC9003302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6893404" y="473850"/>
            <a:ext cx="1803149" cy="1351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valentovaj\AppData\Local\Microsoft\Windows\Temporary Internet Files\Content.IE5\D3XTYMLF\MC90041361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29758" y="5222050"/>
            <a:ext cx="1296144" cy="999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valentovaj\AppData\Local\Microsoft\Windows\Temporary Internet Files\Content.IE5\D3XTYMLF\MC90041361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4037" y="5221076"/>
            <a:ext cx="1296144" cy="999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4800166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:\Users\valentovaj\AppData\Local\Microsoft\Windows\Temporary Internet Files\Content.IE5\QATA4GKL\MC9003302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8206" y="800708"/>
            <a:ext cx="5858287" cy="4392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válný popisek 1"/>
          <p:cNvSpPr/>
          <p:nvPr/>
        </p:nvSpPr>
        <p:spPr>
          <a:xfrm>
            <a:off x="4644008" y="3645024"/>
            <a:ext cx="4032448" cy="2440894"/>
          </a:xfrm>
          <a:prstGeom prst="wedgeEllipseCallout">
            <a:avLst>
              <a:gd name="adj1" fmla="val -13011"/>
              <a:gd name="adj2" fmla="val -11088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err="1" smtClean="0"/>
              <a:t>Ahóóój</a:t>
            </a:r>
            <a:r>
              <a:rPr lang="cs-CZ" sz="4800" dirty="0" smtClean="0"/>
              <a:t> !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81382631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11560" y="2132856"/>
            <a:ext cx="7848872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 smtClean="0"/>
              <a:t>Použité zdroje:</a:t>
            </a:r>
          </a:p>
          <a:p>
            <a:endParaRPr lang="cs-CZ" sz="3600" dirty="0"/>
          </a:p>
          <a:p>
            <a:r>
              <a:rPr lang="cs-CZ" sz="3600" dirty="0" smtClean="0"/>
              <a:t>Otevřená </a:t>
            </a:r>
            <a:r>
              <a:rPr lang="cs-CZ" sz="3600" dirty="0"/>
              <a:t>galerie Microsoft </a:t>
            </a:r>
            <a:r>
              <a:rPr lang="cs-CZ" sz="3600" dirty="0" smtClean="0"/>
              <a:t>Office</a:t>
            </a:r>
          </a:p>
          <a:p>
            <a:r>
              <a:rPr lang="cs-CZ" sz="3600" b="1" u="sng" dirty="0">
                <a:hlinkClick r:id="rId2"/>
              </a:rPr>
              <a:t>www.microsoft.office.com</a:t>
            </a:r>
            <a:endParaRPr lang="cs-CZ" sz="3600" dirty="0"/>
          </a:p>
          <a:p>
            <a:endParaRPr lang="cs-CZ" sz="3600" dirty="0"/>
          </a:p>
        </p:txBody>
      </p:sp>
      <p:pic>
        <p:nvPicPr>
          <p:cNvPr id="4" name="Picture 2" descr="C:\Users\valentovaj\AppData\Local\Microsoft\Windows\Temporary Internet Files\Content.IE5\QATA4GKL\MC90033029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6372200" y="4077072"/>
            <a:ext cx="1803149" cy="1351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7961333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518</TotalTime>
  <Words>555</Words>
  <Application>Microsoft Office PowerPoint</Application>
  <PresentationFormat>Předvádění na obrazovce (4:3)</PresentationFormat>
  <Paragraphs>351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Jarní květiny</dc:title>
  <dc:creator>Eva</dc:creator>
  <cp:lastModifiedBy>Dum</cp:lastModifiedBy>
  <cp:revision>105</cp:revision>
  <dcterms:created xsi:type="dcterms:W3CDTF">2012-03-26T21:10:22Z</dcterms:created>
  <dcterms:modified xsi:type="dcterms:W3CDTF">2012-07-16T16:22:15Z</dcterms:modified>
</cp:coreProperties>
</file>