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90" r:id="rId2"/>
    <p:sldId id="289" r:id="rId3"/>
    <p:sldId id="282" r:id="rId4"/>
    <p:sldId id="283" r:id="rId5"/>
    <p:sldId id="284" r:id="rId6"/>
    <p:sldId id="285" r:id="rId7"/>
    <p:sldId id="276" r:id="rId8"/>
    <p:sldId id="288" r:id="rId9"/>
    <p:sldId id="28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967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503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0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06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591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1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35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36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65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635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398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146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107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VY_32_INOVACE_II_2_03_Podstatná jména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2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03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312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25470"/>
            <a:ext cx="7704855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</a:t>
            </a:r>
            <a:r>
              <a:rPr lang="cs-CZ" b="1" dirty="0" smtClean="0"/>
              <a:t> </a:t>
            </a:r>
            <a:r>
              <a:rPr lang="cs-CZ" dirty="0" smtClean="0"/>
              <a:t>vyhledávají podstatná jména.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</a:t>
            </a:r>
            <a:r>
              <a:rPr lang="cs-CZ" dirty="0" smtClean="0"/>
              <a:t>se seznamují s pojmem podstatná jména.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podstatná jména</a:t>
            </a:r>
            <a:r>
              <a:rPr lang="cs-CZ" dirty="0"/>
              <a:t>	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</a:t>
            </a:r>
            <a:r>
              <a:rPr lang="cs-CZ" dirty="0" smtClean="0"/>
              <a:t>tabule, pero, pracovní list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se seznamují s podstatnými jmény, pracují podle </a:t>
            </a:r>
            <a:r>
              <a:rPr lang="cs-CZ" dirty="0"/>
              <a:t>interaktivní tabule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Znalosti a pochopení si ověřují v pracovním listě.</a:t>
            </a:r>
            <a:endParaRPr lang="cs-CZ" dirty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7271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08720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u="sng" dirty="0"/>
              <a:t>Podstatná jména</a:t>
            </a:r>
            <a:r>
              <a:rPr lang="cs-CZ" sz="5400" u="sng" dirty="0"/>
              <a:t> 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132856"/>
            <a:ext cx="438453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/>
              <a:t>jsou názvy </a:t>
            </a:r>
            <a:r>
              <a:rPr lang="cs-CZ" sz="4800" b="1" dirty="0" smtClean="0"/>
              <a:t>osob,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94040" y="2132854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věcí,</a:t>
            </a:r>
            <a:endParaRPr lang="cs-CZ" sz="4800" dirty="0"/>
          </a:p>
        </p:txBody>
      </p:sp>
      <p:sp>
        <p:nvSpPr>
          <p:cNvPr id="6" name="Obdélník 5"/>
          <p:cNvSpPr/>
          <p:nvPr/>
        </p:nvSpPr>
        <p:spPr>
          <a:xfrm>
            <a:off x="755576" y="5301208"/>
            <a:ext cx="452136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/>
              <a:t>vlastností a dějů.</a:t>
            </a:r>
            <a:endParaRPr lang="cs-CZ" sz="4800" dirty="0"/>
          </a:p>
        </p:txBody>
      </p:sp>
      <p:sp>
        <p:nvSpPr>
          <p:cNvPr id="7" name="Obdélník 6"/>
          <p:cNvSpPr/>
          <p:nvPr/>
        </p:nvSpPr>
        <p:spPr>
          <a:xfrm>
            <a:off x="5004048" y="2132855"/>
            <a:ext cx="174470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b="1" dirty="0">
                <a:solidFill>
                  <a:prstClr val="black"/>
                </a:solidFill>
              </a:rPr>
              <a:t>zvířat,</a:t>
            </a:r>
            <a:endParaRPr lang="cs-CZ" sz="48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Program Files (x86)\Microsoft Office\MEDIA\CAGCAT10\j03052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140968"/>
            <a:ext cx="113842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Program Files (x86)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314799"/>
            <a:ext cx="181965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189147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146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7" y="1124744"/>
            <a:ext cx="583264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/>
              <a:t>Napiš 5 libovolných podstatných jmen</a:t>
            </a:r>
            <a:endParaRPr lang="cs-CZ" sz="5400" dirty="0"/>
          </a:p>
        </p:txBody>
      </p:sp>
      <p:pic>
        <p:nvPicPr>
          <p:cNvPr id="2050" name="Picture 2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29000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59252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Program Files (x86)\Microsoft Office\MEDIA\CAGCAT10\j0292152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7868" y="2907437"/>
            <a:ext cx="153893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 (x86)\Microsoft Office\MEDIA\CAGCAT10\j0211949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815" y="5157192"/>
            <a:ext cx="1900123" cy="11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981" y="4910772"/>
            <a:ext cx="1776679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88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756084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/>
              <a:t>Napiš 5 podstatných jmen, na které ukazujeme TEN</a:t>
            </a:r>
            <a:endParaRPr lang="cs-CZ" sz="5400" dirty="0"/>
          </a:p>
        </p:txBody>
      </p:sp>
      <p:pic>
        <p:nvPicPr>
          <p:cNvPr id="3074" name="Picture 2" descr="C:\Program Files (x86)\Microsoft Office\MEDIA\CAGCAT10\j020558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886" y="4219729"/>
            <a:ext cx="1776412" cy="163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 (x86)\Microsoft Office\MEDIA\CAGCAT10\j028592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188" y="3492781"/>
            <a:ext cx="182788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406724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70609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 (x86)\Microsoft Office\MEDIA\CAGCAT10\j0240695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6482" y="2757603"/>
            <a:ext cx="1826057" cy="1462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" y="5733256"/>
            <a:ext cx="9036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  </a:t>
            </a:r>
            <a:r>
              <a:rPr lang="cs-CZ" sz="3200" b="1" dirty="0" smtClean="0"/>
              <a:t>déšť    svícen    svářeč    počítač    míč</a:t>
            </a:r>
            <a:r>
              <a:rPr lang="cs-CZ" sz="4800" dirty="0" smtClean="0"/>
              <a:t>		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876603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4664"/>
            <a:ext cx="77768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/>
              <a:t>Napiš 5 podstatných jmen, na které ukazujeme TA</a:t>
            </a:r>
            <a:endParaRPr lang="cs-CZ" sz="5400" dirty="0"/>
          </a:p>
        </p:txBody>
      </p:sp>
      <p:pic>
        <p:nvPicPr>
          <p:cNvPr id="4098" name="Picture 2" descr="C:\Program Files (x86)\Microsoft Office\MEDIA\CAGCAT10\j024071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814" y="2167600"/>
            <a:ext cx="1164031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 (x86)\Microsoft Office\MEDIA\CAGCAT10\j0215086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7992" y="1983697"/>
            <a:ext cx="1661311" cy="259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639" y="3933056"/>
            <a:ext cx="2319196" cy="226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Program Files (x86)\Microsoft Office\MEDIA\CAGCAT10\j0305493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146361"/>
            <a:ext cx="1810512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20888"/>
            <a:ext cx="1825142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602128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d</a:t>
            </a:r>
            <a:r>
              <a:rPr lang="cs-CZ" sz="3200" b="1" dirty="0" smtClean="0"/>
              <a:t>oktorka    růže    raketa    žehlička    dýně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38008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404664"/>
            <a:ext cx="77768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5400" b="1" dirty="0"/>
              <a:t>Napiš 5 podstatných jmen, na které ukazujeme </a:t>
            </a:r>
            <a:r>
              <a:rPr lang="cs-CZ" sz="5400" b="1" dirty="0" smtClean="0"/>
              <a:t>TO</a:t>
            </a:r>
            <a:endParaRPr lang="cs-CZ" sz="5400" dirty="0"/>
          </a:p>
        </p:txBody>
      </p:sp>
      <p:pic>
        <p:nvPicPr>
          <p:cNvPr id="1026" name="Picture 2" descr="C:\Program Files (x86)\Microsoft Office\MEDIA\CAGCAT10\j0233070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94581"/>
            <a:ext cx="1985052" cy="99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alentovaj\AppData\Local\Microsoft\Windows\Temporary Internet Files\Content.IE5\QATA4GKL\MP9004331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58990"/>
            <a:ext cx="2408312" cy="192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alentovaj\AppData\Local\Microsoft\Windows\Temporary Internet Files\Content.IE5\QATA4GKL\MC9004046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69282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valentovaj\AppData\Local\Microsoft\Windows\Temporary Internet Files\Content.IE5\D3XTYMLF\MP9004447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3845" y="3634913"/>
            <a:ext cx="1500759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valentovaj\AppData\Local\Microsoft\Windows\Temporary Internet Files\Content.IE5\VBWRZD7C\MP9004393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29385"/>
            <a:ext cx="1738355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06862" y="5856115"/>
            <a:ext cx="7088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l</a:t>
            </a:r>
            <a:r>
              <a:rPr lang="cs-CZ" sz="3200" b="1" dirty="0" smtClean="0"/>
              <a:t>etadlo    jehně    štěně    kuře    auto</a:t>
            </a:r>
            <a:endParaRPr lang="cs-CZ" sz="32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8460432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list</a:t>
            </a:r>
            <a:endParaRPr lang="cs-CZ" dirty="0"/>
          </a:p>
          <a:p>
            <a:r>
              <a:rPr lang="cs-CZ" b="1" dirty="0"/>
              <a:t>Český jazyk 				Druhá třída</a:t>
            </a:r>
            <a:endParaRPr lang="cs-CZ" dirty="0"/>
          </a:p>
          <a:p>
            <a:r>
              <a:rPr lang="cs-CZ" dirty="0"/>
              <a:t>Jméno:	……………………………………………………………………………………..</a:t>
            </a:r>
          </a:p>
          <a:p>
            <a:r>
              <a:rPr lang="cs-CZ" dirty="0"/>
              <a:t>Datum:	……………………………………………………………………………………..</a:t>
            </a:r>
          </a:p>
          <a:p>
            <a:r>
              <a:rPr lang="cs-CZ" b="1" u="sng" dirty="0"/>
              <a:t>Podstatná jména</a:t>
            </a:r>
            <a:r>
              <a:rPr lang="cs-CZ" u="sng" dirty="0"/>
              <a:t> </a:t>
            </a:r>
            <a:endParaRPr lang="cs-CZ" dirty="0"/>
          </a:p>
          <a:p>
            <a:r>
              <a:rPr lang="cs-CZ" b="1" dirty="0"/>
              <a:t>jsou názvy osob, zvířat, věcí, vlastností a dějů.</a:t>
            </a:r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b="1" dirty="0" smtClean="0"/>
              <a:t>1.Napiš </a:t>
            </a:r>
            <a:r>
              <a:rPr lang="cs-CZ" b="1" dirty="0"/>
              <a:t>5 libovolných podstatných jmen</a:t>
            </a:r>
            <a:endParaRPr lang="cs-CZ" dirty="0"/>
          </a:p>
          <a:p>
            <a:r>
              <a:rPr lang="cs-CZ" b="1" dirty="0"/>
              <a:t>……………………………………………………..</a:t>
            </a:r>
            <a:endParaRPr lang="cs-CZ" dirty="0"/>
          </a:p>
          <a:p>
            <a:r>
              <a:rPr lang="cs-CZ" b="1" dirty="0"/>
              <a:t>……………………………………………………..</a:t>
            </a:r>
            <a:endParaRPr lang="cs-CZ" dirty="0"/>
          </a:p>
          <a:p>
            <a:pPr lvl="0"/>
            <a:r>
              <a:rPr lang="cs-CZ" b="1" dirty="0" smtClean="0"/>
              <a:t>Napiš </a:t>
            </a:r>
            <a:r>
              <a:rPr lang="cs-CZ" b="1" dirty="0"/>
              <a:t>5 podstatných jmen, na které ukazujeme TEN</a:t>
            </a:r>
            <a:endParaRPr lang="cs-CZ" dirty="0"/>
          </a:p>
          <a:p>
            <a:r>
              <a:rPr lang="cs-CZ" b="1" dirty="0"/>
              <a:t>……………………………………………………..</a:t>
            </a:r>
            <a:endParaRPr lang="cs-CZ" dirty="0"/>
          </a:p>
          <a:p>
            <a:r>
              <a:rPr lang="cs-CZ" b="1" dirty="0"/>
              <a:t>……………………………………………………..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pPr lvl="0"/>
            <a:r>
              <a:rPr lang="cs-CZ" b="1" dirty="0"/>
              <a:t>Napiš 5 podstatných jmen, na které ukazujeme TA</a:t>
            </a:r>
            <a:endParaRPr lang="cs-CZ" dirty="0"/>
          </a:p>
          <a:p>
            <a:r>
              <a:rPr lang="cs-CZ" b="1" dirty="0"/>
              <a:t>……………………………………………………..</a:t>
            </a:r>
            <a:endParaRPr lang="cs-CZ" dirty="0"/>
          </a:p>
          <a:p>
            <a:r>
              <a:rPr lang="cs-CZ" b="1" dirty="0"/>
              <a:t>……………………………………………………..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pPr lvl="0"/>
            <a:r>
              <a:rPr lang="cs-CZ" b="1" dirty="0"/>
              <a:t>Napiš 5 podstatných jmen, na které ukazujeme TO </a:t>
            </a:r>
            <a:endParaRPr lang="cs-CZ" b="1" dirty="0" smtClean="0"/>
          </a:p>
          <a:p>
            <a:pPr lvl="0"/>
            <a:r>
              <a:rPr lang="cs-CZ" b="1" dirty="0" smtClean="0"/>
              <a:t>……………………………………………………..</a:t>
            </a:r>
            <a:endParaRPr lang="cs-CZ" dirty="0"/>
          </a:p>
          <a:p>
            <a:r>
              <a:rPr lang="cs-CZ" b="1" dirty="0"/>
              <a:t>……………………………………………………..</a:t>
            </a:r>
            <a:endParaRPr lang="cs-CZ" dirty="0"/>
          </a:p>
          <a:p>
            <a:r>
              <a:rPr lang="cs-CZ" b="1" dirty="0" smtClean="0"/>
              <a:t> </a:t>
            </a:r>
            <a:endParaRPr lang="cs-CZ" dirty="0"/>
          </a:p>
          <a:p>
            <a:r>
              <a:rPr lang="cs-CZ" b="1" dirty="0"/>
              <a:t>Počet bodů: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488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1720840"/>
            <a:ext cx="712879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prstClr val="black"/>
                </a:solidFill>
              </a:rPr>
              <a:t>Použité zdroje:</a:t>
            </a:r>
          </a:p>
          <a:p>
            <a:pPr lvl="0"/>
            <a:endParaRPr lang="cs-CZ" sz="3600" dirty="0">
              <a:solidFill>
                <a:prstClr val="black"/>
              </a:solidFill>
            </a:endParaRPr>
          </a:p>
          <a:p>
            <a:pPr lvl="0"/>
            <a:r>
              <a:rPr lang="cs-CZ" sz="3600" dirty="0">
                <a:solidFill>
                  <a:prstClr val="black"/>
                </a:solidFill>
              </a:rPr>
              <a:t>Otevřená galerie Microsoft Office</a:t>
            </a:r>
          </a:p>
          <a:p>
            <a:pPr lvl="0"/>
            <a:r>
              <a:rPr lang="cs-CZ" sz="3600" b="1" u="sng" dirty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560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651</TotalTime>
  <Words>130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113</cp:revision>
  <dcterms:created xsi:type="dcterms:W3CDTF">2012-03-26T21:10:22Z</dcterms:created>
  <dcterms:modified xsi:type="dcterms:W3CDTF">2012-07-16T15:26:10Z</dcterms:modified>
</cp:coreProperties>
</file>