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93" r:id="rId2"/>
    <p:sldId id="292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1" r:id="rId12"/>
    <p:sldId id="28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CEF50B"/>
    <a:srgbClr val="D1F20E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0967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45037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4015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70695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1591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8121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535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4364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658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96359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9398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4146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01079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VY_32_INOVACE_II_2_04_Podstatná jména - opakování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II</a:t>
            </a:r>
            <a:r>
              <a:rPr lang="cs-CZ" b="1" dirty="0" smtClean="0"/>
              <a:t>            Sada číslo:    </a:t>
            </a:r>
            <a:r>
              <a:rPr lang="cs-CZ" dirty="0"/>
              <a:t>2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04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4654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25470"/>
            <a:ext cx="7704855" cy="8402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 </a:t>
            </a:r>
            <a:r>
              <a:rPr lang="cs-CZ" dirty="0" smtClean="0"/>
              <a:t>Žáci</a:t>
            </a:r>
            <a:r>
              <a:rPr lang="cs-CZ" b="1" dirty="0" smtClean="0"/>
              <a:t> </a:t>
            </a:r>
            <a:r>
              <a:rPr lang="cs-CZ" dirty="0" smtClean="0"/>
              <a:t>opakují učivo o podstatných jménech, procvičují pravopis tvrdých </a:t>
            </a:r>
            <a:r>
              <a:rPr lang="cs-CZ" dirty="0" smtClean="0"/>
              <a:t>    a </a:t>
            </a:r>
            <a:r>
              <a:rPr lang="cs-CZ" dirty="0" smtClean="0"/>
              <a:t>měkkých slabik.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/>
              <a:t>: </a:t>
            </a:r>
            <a:r>
              <a:rPr lang="cs-CZ" sz="1600" b="1" dirty="0" smtClean="0"/>
              <a:t> </a:t>
            </a:r>
            <a:r>
              <a:rPr lang="cs-CZ" dirty="0" smtClean="0"/>
              <a:t>Žáci chápou pojem podstatná jména a zvládají pravopis měkkých a tvrdých slabik.</a:t>
            </a:r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/>
              <a:t>7-8 let, </a:t>
            </a:r>
            <a:r>
              <a:rPr lang="cs-CZ" dirty="0" smtClean="0"/>
              <a:t>2. </a:t>
            </a:r>
            <a:r>
              <a:rPr lang="cs-CZ" dirty="0"/>
              <a:t>třída 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</a:t>
            </a:r>
            <a:r>
              <a:rPr lang="cs-CZ" b="1" dirty="0" smtClean="0"/>
              <a:t>: </a:t>
            </a:r>
            <a:r>
              <a:rPr lang="cs-CZ" dirty="0" smtClean="0"/>
              <a:t>podstatná jména, slabiky tvrdé a měkké</a:t>
            </a:r>
            <a:r>
              <a:rPr lang="cs-CZ" dirty="0"/>
              <a:t>	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</a:t>
            </a:r>
            <a:r>
              <a:rPr lang="cs-CZ" dirty="0" smtClean="0"/>
              <a:t>tabule, pero, pastelky, pracovní list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35 </a:t>
            </a:r>
            <a:r>
              <a:rPr lang="cs-CZ" dirty="0"/>
              <a:t>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Žáci opakují učivo o podstatných jménech. Správně doplňují </a:t>
            </a:r>
            <a:r>
              <a:rPr lang="cs-CZ" b="1" dirty="0" smtClean="0"/>
              <a:t>i-í y-ý </a:t>
            </a:r>
            <a:r>
              <a:rPr lang="cs-CZ" dirty="0" smtClean="0"/>
              <a:t>do slov</a:t>
            </a:r>
            <a:r>
              <a:rPr lang="cs-CZ" dirty="0"/>
              <a:t> </a:t>
            </a:r>
            <a:r>
              <a:rPr lang="cs-CZ" dirty="0" smtClean="0"/>
              <a:t>                   a </a:t>
            </a:r>
            <a:r>
              <a:rPr lang="cs-CZ" dirty="0" smtClean="0"/>
              <a:t>pracují podle </a:t>
            </a:r>
            <a:r>
              <a:rPr lang="cs-CZ" dirty="0"/>
              <a:t>interaktivní tabule</a:t>
            </a:r>
            <a:r>
              <a:rPr lang="cs-CZ" dirty="0" smtClean="0"/>
              <a:t>.</a:t>
            </a:r>
          </a:p>
          <a:p>
            <a:r>
              <a:rPr lang="cs-CZ" dirty="0" smtClean="0"/>
              <a:t>Znalosti a pochopení si ověřují v pracovním listě.</a:t>
            </a:r>
            <a:endParaRPr lang="cs-CZ" dirty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  <a:p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56543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53963954"/>
              </p:ext>
            </p:extLst>
          </p:nvPr>
        </p:nvGraphicFramePr>
        <p:xfrm>
          <a:off x="611560" y="1052736"/>
          <a:ext cx="7920880" cy="4176464"/>
        </p:xfrm>
        <a:graphic>
          <a:graphicData uri="http://schemas.openxmlformats.org/drawingml/2006/table">
            <a:tbl>
              <a:tblPr>
                <a:effectLst>
                  <a:innerShdw blurRad="63500" dist="50800" dir="8100000">
                    <a:prstClr val="black">
                      <a:alpha val="50000"/>
                    </a:prstClr>
                  </a:innerShdw>
                </a:effectLst>
                <a:tableStyleId>{21E4AEA4-8DFA-4A89-87EB-49C32662AFE0}</a:tableStyleId>
              </a:tblPr>
              <a:tblGrid>
                <a:gridCol w="4711297"/>
                <a:gridCol w="1466106"/>
                <a:gridCol w="1743477"/>
              </a:tblGrid>
              <a:tr h="2405917">
                <a:tc>
                  <a:txBody>
                    <a:bodyPr/>
                    <a:lstStyle/>
                    <a:p>
                      <a:pPr algn="l" fontAlgn="ctr"/>
                      <a:r>
                        <a:rPr lang="cs-CZ" sz="4800" u="sng" strike="noStrike" dirty="0">
                          <a:effectLst/>
                        </a:rPr>
                        <a:t>Podstatná jména </a:t>
                      </a:r>
                      <a:endParaRPr lang="cs-CZ" sz="4800" b="1" i="0" u="sng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1770547">
                <a:tc gridSpan="3">
                  <a:txBody>
                    <a:bodyPr/>
                    <a:lstStyle/>
                    <a:p>
                      <a:pPr algn="l" fontAlgn="b"/>
                      <a:r>
                        <a:rPr lang="cs-CZ" sz="4800" u="none" strike="noStrike" dirty="0">
                          <a:effectLst/>
                        </a:rPr>
                        <a:t>jsou názvy osob, zvířat věcí, vlastností a dějů</a:t>
                      </a:r>
                      <a:r>
                        <a:rPr lang="cs-CZ" sz="2000" u="none" strike="noStrike" dirty="0">
                          <a:effectLst/>
                        </a:rPr>
                        <a:t>.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5" name="Picture 1" descr="C:\Users\valentovaj\AppData\Local\Microsoft\Windows\Temporary Internet Files\Content.IE5\QATA4GKL\MP9004012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84784"/>
            <a:ext cx="3018761" cy="20117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3851920" y="116632"/>
            <a:ext cx="3027123" cy="1512167"/>
          </a:xfrm>
          <a:prstGeom prst="wedgeEllipseCallout">
            <a:avLst>
              <a:gd name="adj1" fmla="val 27408"/>
              <a:gd name="adj2" fmla="val 1464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Já jsem tuleň</a:t>
            </a:r>
            <a:endParaRPr lang="cs-CZ" sz="4800" dirty="0"/>
          </a:p>
        </p:txBody>
      </p:sp>
      <p:sp>
        <p:nvSpPr>
          <p:cNvPr id="4" name="Oválný popisek 3"/>
          <p:cNvSpPr/>
          <p:nvPr/>
        </p:nvSpPr>
        <p:spPr>
          <a:xfrm>
            <a:off x="1691680" y="5373216"/>
            <a:ext cx="4666872" cy="1368152"/>
          </a:xfrm>
          <a:prstGeom prst="wedgeEllipseCallout">
            <a:avLst>
              <a:gd name="adj1" fmla="val 37070"/>
              <a:gd name="adj2" fmla="val -967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Mám rád ležení </a:t>
            </a:r>
            <a:r>
              <a:rPr lang="cs-CZ" sz="3200" dirty="0" smtClean="0"/>
              <a:t>                a </a:t>
            </a:r>
            <a:r>
              <a:rPr lang="cs-CZ" sz="3200" dirty="0" smtClean="0"/>
              <a:t>sněžení!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792736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3194" y="692696"/>
            <a:ext cx="7992888" cy="107721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200" dirty="0"/>
              <a:t>1. Dej do červeného kroužku podstatná jména, </a:t>
            </a:r>
            <a:r>
              <a:rPr lang="cs-CZ" sz="3200" dirty="0" smtClean="0"/>
              <a:t>	na </a:t>
            </a:r>
            <a:r>
              <a:rPr lang="cs-CZ" sz="3200" dirty="0"/>
              <a:t>které můžeme ukázat slovem TA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02146897"/>
              </p:ext>
            </p:extLst>
          </p:nvPr>
        </p:nvGraphicFramePr>
        <p:xfrm>
          <a:off x="611560" y="2276872"/>
          <a:ext cx="7848871" cy="3240360"/>
        </p:xfrm>
        <a:graphic>
          <a:graphicData uri="http://schemas.openxmlformats.org/drawingml/2006/table">
            <a:tbl>
              <a:tblPr>
                <a:tableStyleId>{93296810-A885-4BE3-A3E7-6D5BEEA58F35}</a:tableStyleId>
              </a:tblPr>
              <a:tblGrid>
                <a:gridCol w="1126404"/>
                <a:gridCol w="1153545"/>
                <a:gridCol w="926229"/>
                <a:gridCol w="1004262"/>
                <a:gridCol w="1194257"/>
                <a:gridCol w="1031405"/>
                <a:gridCol w="1412769"/>
              </a:tblGrid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KOČKA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JARMILA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HAD 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PES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JEŽEK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MIKULÁŠ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BALONEK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MIRKA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JANA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PENÁL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ZÁVODY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TEPLOMĚR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SNÍH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 smtClean="0">
                          <a:effectLst/>
                        </a:rPr>
                        <a:t>BONBON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HOUBA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KYTKA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RUKA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LÉKAŘ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DATEL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VOJTĚCH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SEŠIT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UČITEL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KOMINÍK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ŘEKA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LIŠKA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KUŘE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DELFÍN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DÍTĚ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DĚDA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TELEVIZE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MOŘE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SLON 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SLEPICE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KNOFLÍK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DIVADLO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pic>
        <p:nvPicPr>
          <p:cNvPr id="4" name="Picture 1" descr="C:\Users\valentovaj\AppData\Local\Microsoft\Windows\Temporary Internet Files\Content.IE5\QATA4GKL\MP9004012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20740" y="5661248"/>
            <a:ext cx="1430512" cy="9532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87816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92696"/>
            <a:ext cx="7992888" cy="107721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200" dirty="0" smtClean="0"/>
              <a:t>2. </a:t>
            </a:r>
            <a:r>
              <a:rPr lang="cs-CZ" sz="3200" dirty="0"/>
              <a:t>Dej do </a:t>
            </a:r>
            <a:r>
              <a:rPr lang="cs-CZ" sz="3200" dirty="0" smtClean="0"/>
              <a:t>modrého </a:t>
            </a:r>
            <a:r>
              <a:rPr lang="cs-CZ" sz="3200" dirty="0"/>
              <a:t>kroužku podstatná jména, </a:t>
            </a:r>
            <a:r>
              <a:rPr lang="cs-CZ" sz="3200" dirty="0" smtClean="0"/>
              <a:t>	na </a:t>
            </a:r>
            <a:r>
              <a:rPr lang="cs-CZ" sz="3200" dirty="0"/>
              <a:t>které můžeme ukázat slovem </a:t>
            </a:r>
            <a:r>
              <a:rPr lang="cs-CZ" sz="3200" dirty="0" smtClean="0"/>
              <a:t>TEN</a:t>
            </a:r>
            <a:endParaRPr lang="cs-CZ" sz="3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19039248"/>
              </p:ext>
            </p:extLst>
          </p:nvPr>
        </p:nvGraphicFramePr>
        <p:xfrm>
          <a:off x="611560" y="2276872"/>
          <a:ext cx="7848871" cy="3240360"/>
        </p:xfrm>
        <a:graphic>
          <a:graphicData uri="http://schemas.openxmlformats.org/drawingml/2006/table">
            <a:tbl>
              <a:tblPr>
                <a:tableStyleId>{7DF18680-E054-41AD-8BC1-D1AEF772440D}</a:tableStyleId>
              </a:tblPr>
              <a:tblGrid>
                <a:gridCol w="1126404"/>
                <a:gridCol w="1153545"/>
                <a:gridCol w="926229"/>
                <a:gridCol w="1004262"/>
                <a:gridCol w="1194257"/>
                <a:gridCol w="1031405"/>
                <a:gridCol w="1412769"/>
              </a:tblGrid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KOČKA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JARMILA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HAD 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PES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JEŽEK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MIKULÁŠ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BALONEK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MIRKA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JANA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PENÁL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ZÁVODY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TEPLOMĚR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SNÍH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 smtClean="0">
                          <a:effectLst/>
                        </a:rPr>
                        <a:t>BONBON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HOUBA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KYTKA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RUKA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LÉKAŘ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DATEL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VOJTĚCH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SEŠIT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UČITEL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KOMINÍK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ŘEKA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LIŠKA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KUŘE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DELFÍN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DÍTĚ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DĚDA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TELEVIZE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MOŘE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SLON 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SLEPICE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KNOFLÍK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DIVADLO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pic>
        <p:nvPicPr>
          <p:cNvPr id="4" name="Picture 1" descr="C:\Users\valentovaj\AppData\Local\Microsoft\Windows\Temporary Internet Files\Content.IE5\QATA4GKL\MP9004012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5731201"/>
            <a:ext cx="1430512" cy="9532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944496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92696"/>
            <a:ext cx="7992888" cy="107721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200" dirty="0" smtClean="0"/>
              <a:t>3. </a:t>
            </a:r>
            <a:r>
              <a:rPr lang="cs-CZ" sz="3200" dirty="0"/>
              <a:t>Dej do </a:t>
            </a:r>
            <a:r>
              <a:rPr lang="cs-CZ" sz="3200" dirty="0" smtClean="0"/>
              <a:t>zeleného </a:t>
            </a:r>
            <a:r>
              <a:rPr lang="cs-CZ" sz="3200" dirty="0"/>
              <a:t>kroužku podstatná jména, </a:t>
            </a:r>
            <a:r>
              <a:rPr lang="cs-CZ" sz="3200" dirty="0" smtClean="0"/>
              <a:t>	na </a:t>
            </a:r>
            <a:r>
              <a:rPr lang="cs-CZ" sz="3200" dirty="0"/>
              <a:t>které můžeme ukázat slovem </a:t>
            </a:r>
            <a:r>
              <a:rPr lang="cs-CZ" sz="3200" dirty="0" smtClean="0"/>
              <a:t>TO</a:t>
            </a:r>
            <a:endParaRPr lang="cs-CZ" sz="3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2090387"/>
              </p:ext>
            </p:extLst>
          </p:nvPr>
        </p:nvGraphicFramePr>
        <p:xfrm>
          <a:off x="611560" y="2276872"/>
          <a:ext cx="7848871" cy="3240360"/>
        </p:xfrm>
        <a:graphic>
          <a:graphicData uri="http://schemas.openxmlformats.org/drawingml/2006/table">
            <a:tbl>
              <a:tblPr>
                <a:tableStyleId>{F5AB1C69-6EDB-4FF4-983F-18BD219EF322}</a:tableStyleId>
              </a:tblPr>
              <a:tblGrid>
                <a:gridCol w="1126404"/>
                <a:gridCol w="1153545"/>
                <a:gridCol w="926229"/>
                <a:gridCol w="1004262"/>
                <a:gridCol w="1194257"/>
                <a:gridCol w="1031405"/>
                <a:gridCol w="1412769"/>
              </a:tblGrid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KOČKA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JARMILA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HAD 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PES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JEŽEK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MIKULÁŠ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BALONEK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MIRKA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JANA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PENÁL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ZÁVODY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TEPLOMĚR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SNÍH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 smtClean="0">
                          <a:effectLst/>
                        </a:rPr>
                        <a:t>BONBON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HOUBA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KYTKA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RUKA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LÉKAŘ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DATEL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VOJTĚCH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SEŠIT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UČITEL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KOMINÍK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ŘEKA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LIŠKA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KUŘE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DELFÍN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DÍTĚ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648072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DĚDA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TELEVIZE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MOŘE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SLON 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SLEPICE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KNOFLÍK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DIVADLO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pic>
        <p:nvPicPr>
          <p:cNvPr id="4" name="Picture 1" descr="C:\Users\valentovaj\AppData\Local\Microsoft\Windows\Temporary Internet Files\Content.IE5\QATA4GKL\MP9004012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5616703"/>
            <a:ext cx="1430512" cy="9532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29897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92696"/>
            <a:ext cx="7992888" cy="5847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3200" dirty="0" smtClean="0"/>
              <a:t>4</a:t>
            </a:r>
            <a:r>
              <a:rPr lang="cs-CZ" sz="3200" dirty="0"/>
              <a:t>. Škrtni černě názvy </a:t>
            </a:r>
            <a:r>
              <a:rPr lang="cs-CZ" sz="3200" dirty="0" smtClean="0"/>
              <a:t>osob</a:t>
            </a:r>
            <a:endParaRPr lang="cs-CZ" sz="3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33775027"/>
              </p:ext>
            </p:extLst>
          </p:nvPr>
        </p:nvGraphicFramePr>
        <p:xfrm>
          <a:off x="724817" y="1988840"/>
          <a:ext cx="7622357" cy="4032445"/>
        </p:xfrm>
        <a:graphic>
          <a:graphicData uri="http://schemas.openxmlformats.org/drawingml/2006/table">
            <a:tbl>
              <a:tblPr>
                <a:tableStyleId>{073A0DAA-6AF3-43AB-8588-CEC1D06C72B9}</a:tableStyleId>
              </a:tblPr>
              <a:tblGrid>
                <a:gridCol w="1140948"/>
                <a:gridCol w="1168441"/>
                <a:gridCol w="938189"/>
                <a:gridCol w="1017231"/>
                <a:gridCol w="1209680"/>
                <a:gridCol w="1044723"/>
                <a:gridCol w="1103145"/>
              </a:tblGrid>
              <a:tr h="80648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DELFÍN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JAROSLAV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ZEBRA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TELEFON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PAPRIKA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JÁCHYM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SMRK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80648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TÁTA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METR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ZMIZÍK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JAHODY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KALHOTY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HODINY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SNÍH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80648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HŘIB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TELEFON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RUKA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TYGR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PALMA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KOPEC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UBRUS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80648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HUDEBNÍK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KALENDÁŘ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VLK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LASIČKA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TELE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MYŠ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LAMPA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80648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BABIČKA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TELEFON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MRAK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JEŠTĚRKA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HOUSLE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LETADLO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DIVADLO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pic>
        <p:nvPicPr>
          <p:cNvPr id="4" name="Picture 1" descr="C:\Users\valentovaj\AppData\Local\Microsoft\Windows\Temporary Internet Files\Content.IE5\QATA4GKL\MP9004012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01928" y="324184"/>
            <a:ext cx="1430512" cy="953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010355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708788"/>
            <a:ext cx="7992888" cy="58477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dirty="0"/>
              <a:t>5. Podtrhni hnědě </a:t>
            </a:r>
            <a:r>
              <a:rPr lang="cs-CZ" sz="3200" dirty="0" smtClean="0"/>
              <a:t>názvy zvířat</a:t>
            </a:r>
            <a:endParaRPr lang="cs-CZ" sz="3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07084767"/>
              </p:ext>
            </p:extLst>
          </p:nvPr>
        </p:nvGraphicFramePr>
        <p:xfrm>
          <a:off x="724817" y="1988840"/>
          <a:ext cx="7622357" cy="4032445"/>
        </p:xfrm>
        <a:graphic>
          <a:graphicData uri="http://schemas.openxmlformats.org/drawingml/2006/table">
            <a:tbl>
              <a:tblPr>
                <a:tableStyleId>{93296810-A885-4BE3-A3E7-6D5BEEA58F35}</a:tableStyleId>
              </a:tblPr>
              <a:tblGrid>
                <a:gridCol w="1140948"/>
                <a:gridCol w="1168441"/>
                <a:gridCol w="938189"/>
                <a:gridCol w="1017231"/>
                <a:gridCol w="1209680"/>
                <a:gridCol w="1044723"/>
                <a:gridCol w="1103145"/>
              </a:tblGrid>
              <a:tr h="80648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DELFÍN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JAROSLAV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ZEBRA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TELEFON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PAPRIKA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JÁCHYM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SMRK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80648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TÁTA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METR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ZMIZÍK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JAHODY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KALHOTY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HODINY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SNÍH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80648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HŘIB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TELEFON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RUKA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TYGR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PALMA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KOPEC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UBRUS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80648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HUDEBNÍK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KALENDÁŘ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VLK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LASIČKA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TELE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MYŠ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LAMPA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80648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BABIČKA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TELEFON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MRAK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JEŠTĚRKA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HOUSLE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LETADLO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DIVADLO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pic>
        <p:nvPicPr>
          <p:cNvPr id="4" name="Picture 1" descr="C:\Users\valentovaj\AppData\Local\Microsoft\Windows\Temporary Internet Files\Content.IE5\QATA4GKL\MP9004012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01928" y="340275"/>
            <a:ext cx="1430512" cy="953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10337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708788"/>
            <a:ext cx="7992888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3200" dirty="0"/>
              <a:t> 6. Zabarvi zeleně názvy </a:t>
            </a:r>
            <a:r>
              <a:rPr lang="cs-CZ" sz="3200" dirty="0" smtClean="0"/>
              <a:t>věcí</a:t>
            </a:r>
            <a:endParaRPr lang="cs-CZ" sz="3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67937040"/>
              </p:ext>
            </p:extLst>
          </p:nvPr>
        </p:nvGraphicFramePr>
        <p:xfrm>
          <a:off x="724817" y="1988840"/>
          <a:ext cx="7622357" cy="4032445"/>
        </p:xfrm>
        <a:graphic>
          <a:graphicData uri="http://schemas.openxmlformats.org/drawingml/2006/table">
            <a:tbl>
              <a:tblPr>
                <a:tableStyleId>{8799B23B-EC83-4686-B30A-512413B5E67A}</a:tableStyleId>
              </a:tblPr>
              <a:tblGrid>
                <a:gridCol w="1140948"/>
                <a:gridCol w="1168441"/>
                <a:gridCol w="938189"/>
                <a:gridCol w="1017231"/>
                <a:gridCol w="1209680"/>
                <a:gridCol w="1044723"/>
                <a:gridCol w="1103145"/>
              </a:tblGrid>
              <a:tr h="80648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DELFÍN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JAROSLAV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ZEBRA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TELEFON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PAPRIKA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JÁCHYM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SMRK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80648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TÁTA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METR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ZMIZÍK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JAHODY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KALHOTY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HODINY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SNÍH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80648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HŘIB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TELEFON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RUKA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TYGR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PALMA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KOPEC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UBRUS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80648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HUDEBNÍK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KALENDÁŘ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VLK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LASIČKA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TELE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MYŠ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LAMPA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80648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BABIČKA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TELEFON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MRAK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JEŠTĚRKA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HOUSLE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LETADLO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DIVADLO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pic>
        <p:nvPicPr>
          <p:cNvPr id="8193" name="Picture 1" descr="C:\Users\valentovaj\AppData\Local\Microsoft\Windows\Temporary Internet Files\Content.IE5\QATA4GKL\MP9004012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5904" y="340275"/>
            <a:ext cx="1430512" cy="9532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41970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708788"/>
            <a:ext cx="7992888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3200" dirty="0"/>
              <a:t> </a:t>
            </a:r>
            <a:r>
              <a:rPr lang="es-ES" sz="3200" dirty="0"/>
              <a:t>7. Doplň i, í, y, </a:t>
            </a:r>
            <a:r>
              <a:rPr lang="es-ES" sz="3200" dirty="0" smtClean="0"/>
              <a:t>ý</a:t>
            </a:r>
            <a:endParaRPr lang="cs-CZ" sz="32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04007988"/>
              </p:ext>
            </p:extLst>
          </p:nvPr>
        </p:nvGraphicFramePr>
        <p:xfrm>
          <a:off x="683568" y="2564904"/>
          <a:ext cx="7920880" cy="2880319"/>
        </p:xfrm>
        <a:graphic>
          <a:graphicData uri="http://schemas.openxmlformats.org/drawingml/2006/table">
            <a:tbl>
              <a:tblPr>
                <a:tableStyleId>{93296810-A885-4BE3-A3E7-6D5BEEA58F35}</a:tableStyleId>
              </a:tblPr>
              <a:tblGrid>
                <a:gridCol w="1200330"/>
                <a:gridCol w="1211552"/>
                <a:gridCol w="972805"/>
                <a:gridCol w="1054763"/>
                <a:gridCol w="1254312"/>
                <a:gridCol w="1083270"/>
                <a:gridCol w="1143848"/>
              </a:tblGrid>
              <a:tr h="598562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D-VADLO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J-RKA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Ř-ZEK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T-KADLO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R-MA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MOT-KA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R-Č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98562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ŠAT-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R-BÍZ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J-H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H-NEK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KALHOT-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KRAJ-NA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SN-H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98562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HŘ-B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MOT-L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R-MA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T-GR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D-TĚ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T-SK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KON-K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75392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HUDEBN-K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TON-K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K-VADLO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KOČ-ČKA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D-LO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Š-DLO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D-MKA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09241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TET-ČKA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KUŘ-VO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CH-BA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D-RKA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J-TKA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UŠ-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 dirty="0">
                          <a:effectLst/>
                        </a:rPr>
                        <a:t>FRANT-ŠEK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pic>
        <p:nvPicPr>
          <p:cNvPr id="8" name="Picture 1" descr="C:\Users\valentovaj\AppData\Local\Microsoft\Windows\Temporary Internet Files\Content.IE5\QATA4GKL\MP9004012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5904" y="340276"/>
            <a:ext cx="1430512" cy="953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30300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10249512"/>
              </p:ext>
            </p:extLst>
          </p:nvPr>
        </p:nvGraphicFramePr>
        <p:xfrm>
          <a:off x="1835697" y="260647"/>
          <a:ext cx="5184576" cy="648072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25765"/>
                <a:gridCol w="745558"/>
                <a:gridCol w="600406"/>
                <a:gridCol w="650990"/>
                <a:gridCol w="774149"/>
                <a:gridCol w="668584"/>
                <a:gridCol w="1019124"/>
              </a:tblGrid>
              <a:tr h="164911">
                <a:tc gridSpan="2">
                  <a:txBody>
                    <a:bodyPr/>
                    <a:lstStyle/>
                    <a:p>
                      <a:pPr algn="l" fontAlgn="ctr"/>
                      <a:r>
                        <a:rPr lang="cs-CZ" sz="800" u="none" strike="noStrike" dirty="0">
                          <a:effectLst/>
                        </a:rPr>
                        <a:t>Pracovní list</a:t>
                      </a:r>
                      <a:endParaRPr lang="cs-CZ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17794"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84450">
                <a:tc gridSpan="2">
                  <a:txBody>
                    <a:bodyPr/>
                    <a:lstStyle/>
                    <a:p>
                      <a:pPr algn="l" fontAlgn="ctr"/>
                      <a:r>
                        <a:rPr lang="cs-CZ" sz="900" u="none" strike="noStrike">
                          <a:effectLst/>
                        </a:rPr>
                        <a:t>Český jazyk </a:t>
                      </a:r>
                      <a:endParaRPr lang="cs-CZ" sz="9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 gridSpan="2">
                  <a:txBody>
                    <a:bodyPr/>
                    <a:lstStyle/>
                    <a:p>
                      <a:pPr algn="l" fontAlgn="ctr"/>
                      <a:r>
                        <a:rPr lang="cs-CZ" sz="900" u="none" strike="noStrike">
                          <a:effectLst/>
                        </a:rPr>
                        <a:t>Druhá třída</a:t>
                      </a:r>
                      <a:endParaRPr lang="cs-CZ" sz="9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17794"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47244">
                <a:tc>
                  <a:txBody>
                    <a:bodyPr/>
                    <a:lstStyle/>
                    <a:p>
                      <a:pPr algn="l" fontAlgn="b"/>
                      <a:r>
                        <a:rPr lang="cs-CZ" sz="700" u="none" strike="noStrike">
                          <a:effectLst/>
                        </a:rPr>
                        <a:t>Jméno: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700" u="none" strike="noStrike">
                          <a:effectLst/>
                        </a:rPr>
                        <a:t>……………………………………………………………………………………..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47244">
                <a:tc>
                  <a:txBody>
                    <a:bodyPr/>
                    <a:lstStyle/>
                    <a:p>
                      <a:pPr algn="l" fontAlgn="ctr"/>
                      <a:r>
                        <a:rPr lang="cs-CZ" sz="700" u="none" strike="noStrike">
                          <a:effectLst/>
                        </a:rPr>
                        <a:t>Datum: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ctr"/>
                </a:tc>
                <a:tc gridSpan="5">
                  <a:txBody>
                    <a:bodyPr/>
                    <a:lstStyle/>
                    <a:p>
                      <a:pPr algn="l" fontAlgn="ctr"/>
                      <a:r>
                        <a:rPr lang="cs-CZ" sz="700" u="none" strike="noStrike">
                          <a:effectLst/>
                        </a:rPr>
                        <a:t>……………………………………………………………………………………..</a:t>
                      </a:r>
                      <a:endParaRPr lang="cs-CZ" sz="7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17794"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265038">
                <a:tc gridSpan="3">
                  <a:txBody>
                    <a:bodyPr/>
                    <a:lstStyle/>
                    <a:p>
                      <a:pPr algn="l" fontAlgn="ctr"/>
                      <a:r>
                        <a:rPr lang="cs-CZ" sz="1200" u="sng" strike="noStrike">
                          <a:effectLst/>
                        </a:rPr>
                        <a:t>Podstatná jména</a:t>
                      </a:r>
                      <a:r>
                        <a:rPr lang="cs-CZ" sz="500" u="sng" strike="noStrike">
                          <a:effectLst/>
                        </a:rPr>
                        <a:t> </a:t>
                      </a:r>
                      <a:endParaRPr lang="cs-CZ" sz="1200" b="1" i="0" u="sng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206140"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jsou názvy osob, zvířat věcí, vlastností a dějů.</a:t>
                      </a:r>
                      <a:endParaRPr lang="cs-CZ" sz="9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17794"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17794"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500" u="none" strike="noStrike">
                          <a:effectLst/>
                        </a:rPr>
                        <a:t>1. Dej do červeného kroužku podstatná jména, na které můžeme ukázat slovem TA</a:t>
                      </a:r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17794"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500" u="none" strike="noStrike">
                          <a:effectLst/>
                        </a:rPr>
                        <a:t>2. Dej do modrého kroužku podstatná jména, na které můžeme ukázat slovem TO</a:t>
                      </a:r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17794"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500" u="none" strike="noStrike">
                          <a:effectLst/>
                        </a:rPr>
                        <a:t>3. Dej do zeleného kroužku podstatná jména, na které můžeme ukázat slovem TO</a:t>
                      </a:r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17794"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84450"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KOČKA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JARMILA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HAD 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PES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JEŽEK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MIKULÁŠ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BALONEK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84450"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MIRKA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JANA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PENÁL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ZÁVODY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TEPLOMĚR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SNÍH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BOMBON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84450"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HOUBA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KYTKA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RUKA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LÉKAŘ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DATEL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VOJTĚCH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SEŠIT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84450"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UČITEL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KOMINÍK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ŘEKA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LIŠKA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KUŘE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DELFÍN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DÍTĚ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84450"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DĚDA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TELEVIZE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MOŘE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SLON 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SLEPICE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KNOFLÍK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DIVADLO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17794"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17794"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500" u="none" strike="noStrike">
                          <a:effectLst/>
                        </a:rPr>
                        <a:t>4. Škrtni černě názvy osob</a:t>
                      </a:r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17794"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500" u="none" strike="noStrike">
                          <a:effectLst/>
                        </a:rPr>
                        <a:t>5. Podtrhni hnědě názvy zvířat</a:t>
                      </a:r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17794">
                <a:tc gridSpan="2">
                  <a:txBody>
                    <a:bodyPr/>
                    <a:lstStyle/>
                    <a:p>
                      <a:pPr algn="l" fontAlgn="b"/>
                      <a:r>
                        <a:rPr lang="cs-CZ" sz="500" u="none" strike="noStrike">
                          <a:effectLst/>
                        </a:rPr>
                        <a:t>6. Zabarvi zeleně názvy věcí</a:t>
                      </a:r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17794"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84450"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DELFÍN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JAROSLAV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ZEBRA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TELEFON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PAPRIKA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JÁCHYM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SMRK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84450"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TÁTA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METR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ZMIZÍK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JAHODY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KALHOTY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HODINY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SNÍH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84450"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HŘIB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TELEFON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RUKA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TYGR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PALMA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KOPEC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UBRUS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363010"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HUDEBNÍK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KALENDÁŘ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VLK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LASIČKA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TELE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MYŠ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LAMPA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363010"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BABIČKA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TELEFON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MRAK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JEŠTĚRKA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HOUSLE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LETADLO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DIVADLO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17794"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17794">
                <a:tc>
                  <a:txBody>
                    <a:bodyPr/>
                    <a:lstStyle/>
                    <a:p>
                      <a:pPr algn="l" fontAlgn="b"/>
                      <a:r>
                        <a:rPr lang="es-ES" sz="500" u="none" strike="noStrike">
                          <a:effectLst/>
                        </a:rPr>
                        <a:t>7. Doplň i, í, y, ý</a:t>
                      </a:r>
                      <a:endParaRPr lang="es-ES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17794"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5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84450"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D-VADLO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J-RKA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Ř-ZEK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T-KADLO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R-MA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MOT-KA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R-Č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84450"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ŠAT-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R-BÍZ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J-H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H-NEK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KALHOT-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KRAJ-NA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SN-H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184450"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HŘ-B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MOT-L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R-MA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T-GR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D-TĚ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T-SK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KON-K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363010"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HUDEBN-K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TON-K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K-VADLO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KOČ-ČKA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D-LO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Š-DLO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D-MKA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  <a:tr h="363010"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TET-ČKA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KUŘ-VO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CH-BA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D-RKA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J-TKA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>
                          <a:effectLst/>
                        </a:rPr>
                        <a:t>UŠ-</a:t>
                      </a:r>
                      <a:endParaRPr lang="cs-CZ" sz="9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900" u="none" strike="noStrike" dirty="0">
                          <a:effectLst/>
                        </a:rPr>
                        <a:t>FRANT-ŠEK</a:t>
                      </a:r>
                      <a:endParaRPr lang="cs-CZ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4524" marR="4524" marT="4524" marB="0" anchor="b"/>
                </a:tc>
              </a:tr>
            </a:tbl>
          </a:graphicData>
        </a:graphic>
      </p:graphicFrame>
      <p:pic>
        <p:nvPicPr>
          <p:cNvPr id="11265" name="Picture 1" descr="C:\Users\valentovaj\AppData\Local\Microsoft\Windows\Temporary Internet Files\Content.IE5\QATA4GKL\MP9004012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1590680" cy="1060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179512" y="1397411"/>
            <a:ext cx="1590680" cy="1944216"/>
          </a:xfrm>
          <a:prstGeom prst="wedgeEllipseCallout">
            <a:avLst>
              <a:gd name="adj1" fmla="val 4874"/>
              <a:gd name="adj2" fmla="val -631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Pracujte!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06168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valentovaj\AppData\Local\Microsoft\Windows\Temporary Internet Files\Content.IE5\QATA4GKL\MP9004012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645024"/>
            <a:ext cx="3901440" cy="25999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1560" y="764704"/>
            <a:ext cx="712879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>
                <a:solidFill>
                  <a:prstClr val="black"/>
                </a:solidFill>
              </a:rPr>
              <a:t>Použité zdroje:</a:t>
            </a:r>
          </a:p>
          <a:p>
            <a:pPr lvl="0"/>
            <a:endParaRPr lang="cs-CZ" sz="3600" dirty="0">
              <a:solidFill>
                <a:prstClr val="black"/>
              </a:solidFill>
            </a:endParaRPr>
          </a:p>
          <a:p>
            <a:pPr lvl="0"/>
            <a:r>
              <a:rPr lang="cs-CZ" sz="3600" dirty="0">
                <a:solidFill>
                  <a:prstClr val="black"/>
                </a:solidFill>
              </a:rPr>
              <a:t>Otevřená galerie Microsoft Office</a:t>
            </a:r>
          </a:p>
          <a:p>
            <a:pPr lvl="0"/>
            <a:r>
              <a:rPr lang="cs-CZ" sz="3600" b="1" u="sng" dirty="0">
                <a:solidFill>
                  <a:prstClr val="black"/>
                </a:solidFill>
                <a:hlinkClick r:id="rId3"/>
              </a:rPr>
              <a:t>www.microsoft.office.com</a:t>
            </a:r>
            <a:endParaRPr lang="cs-CZ" sz="3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45607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644</TotalTime>
  <Words>604</Words>
  <Application>Microsoft Office PowerPoint</Application>
  <PresentationFormat>Předvádění na obrazovce (4:3)</PresentationFormat>
  <Paragraphs>412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Dum</cp:lastModifiedBy>
  <cp:revision>111</cp:revision>
  <dcterms:created xsi:type="dcterms:W3CDTF">2012-03-26T21:10:22Z</dcterms:created>
  <dcterms:modified xsi:type="dcterms:W3CDTF">2012-07-16T16:27:33Z</dcterms:modified>
</cp:coreProperties>
</file>