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6"/>
  </p:notesMasterIdLst>
  <p:sldIdLst>
    <p:sldId id="293" r:id="rId3"/>
    <p:sldId id="294" r:id="rId4"/>
    <p:sldId id="282" r:id="rId5"/>
    <p:sldId id="281" r:id="rId6"/>
    <p:sldId id="284" r:id="rId7"/>
    <p:sldId id="283" r:id="rId8"/>
    <p:sldId id="285" r:id="rId9"/>
    <p:sldId id="286" r:id="rId10"/>
    <p:sldId id="287" r:id="rId11"/>
    <p:sldId id="289" r:id="rId12"/>
    <p:sldId id="288" r:id="rId13"/>
    <p:sldId id="290" r:id="rId14"/>
    <p:sldId id="29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CEF50B"/>
    <a:srgbClr val="D1F20E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347" autoAdjust="0"/>
    <p:restoredTop sz="94610" autoAdjust="0"/>
  </p:normalViewPr>
  <p:slideViewPr>
    <p:cSldViewPr>
      <p:cViewPr varScale="1">
        <p:scale>
          <a:sx n="106" d="100"/>
          <a:sy n="106" d="100"/>
        </p:scale>
        <p:origin x="-90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8126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33186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04139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5923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83240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162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7861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9896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8889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6018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7589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0465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38675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33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14" name="camera.wav"/>
          </p:stSnd>
        </p:sndAc>
      </p:transition>
    </mc:Choice>
    <mc:Fallback>
      <p:transition spd="slow">
        <p:circle/>
        <p:sndAc>
          <p:stSnd>
            <p:snd r:embed="rId13" name="camera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4286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14" name="camera.wav"/>
          </p:stSnd>
        </p:sndAc>
      </p:transition>
    </mc:Choice>
    <mc:Fallback>
      <p:transition spd="slow">
        <p:circle/>
        <p:sndAc>
          <p:stSnd>
            <p:snd r:embed="rId1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1.wav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1.wav"/><Relationship Id="rId5" Type="http://schemas.openxmlformats.org/officeDocument/2006/relationships/image" Target="../media/image2.wmf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1.wav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1.wav"/><Relationship Id="rId5" Type="http://schemas.openxmlformats.org/officeDocument/2006/relationships/image" Target="../media/image2.wmf"/><Relationship Id="rId4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VY_32_INOVACE_II_2_05_Podstatná jména a slovesa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</a:t>
            </a:r>
            <a:r>
              <a:rPr lang="cs-CZ" b="1" dirty="0" smtClean="0"/>
              <a:t>            Sada číslo:    </a:t>
            </a:r>
            <a:r>
              <a:rPr lang="cs-CZ" dirty="0"/>
              <a:t>2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05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3760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4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25470"/>
            <a:ext cx="7776864" cy="75713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 </a:t>
            </a:r>
            <a:r>
              <a:rPr lang="cs-CZ" dirty="0" smtClean="0"/>
              <a:t>Žáci</a:t>
            </a:r>
            <a:r>
              <a:rPr lang="cs-CZ" b="1" dirty="0" smtClean="0"/>
              <a:t> </a:t>
            </a:r>
            <a:r>
              <a:rPr lang="cs-CZ" dirty="0" smtClean="0"/>
              <a:t>poznávají podstatná jména a slovesa, dokáží je označit.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/>
              <a:t>: </a:t>
            </a:r>
            <a:r>
              <a:rPr lang="cs-CZ" sz="1600" b="1" dirty="0" smtClean="0"/>
              <a:t> </a:t>
            </a:r>
            <a:r>
              <a:rPr lang="cs-CZ" dirty="0" smtClean="0"/>
              <a:t>Žáci se učí rozlišovat slovní druhy – podstatná jména, slovesa.</a:t>
            </a:r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/>
              <a:t>7-8 let, </a:t>
            </a:r>
            <a:r>
              <a:rPr lang="cs-CZ" dirty="0" smtClean="0"/>
              <a:t>2. </a:t>
            </a:r>
            <a:r>
              <a:rPr lang="cs-CZ" dirty="0"/>
              <a:t>třída 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</a:t>
            </a:r>
            <a:r>
              <a:rPr lang="cs-CZ" b="1" dirty="0" smtClean="0"/>
              <a:t>: </a:t>
            </a:r>
            <a:r>
              <a:rPr lang="cs-CZ" dirty="0" smtClean="0"/>
              <a:t>podstatná jména, slovesa, slovní druhy</a:t>
            </a:r>
            <a:r>
              <a:rPr lang="cs-CZ" dirty="0"/>
              <a:t>	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</a:t>
            </a:r>
            <a:r>
              <a:rPr lang="cs-CZ" dirty="0" smtClean="0"/>
              <a:t>tabule, pero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4</a:t>
            </a:r>
            <a:r>
              <a:rPr lang="cs-CZ" dirty="0" smtClean="0"/>
              <a:t>5 </a:t>
            </a:r>
            <a:r>
              <a:rPr lang="cs-CZ" dirty="0"/>
              <a:t>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Žáci opakují učivo o podstatných jménech a slovesech. Chápou mezi nimi rozdíl. Hravou formou pracují podle </a:t>
            </a:r>
            <a:r>
              <a:rPr lang="cs-CZ" dirty="0"/>
              <a:t>interaktivní tabule</a:t>
            </a:r>
            <a:r>
              <a:rPr lang="cs-CZ" dirty="0" smtClean="0"/>
              <a:t>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63345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Program Files (x86)\Microsoft Office\MEDIA\CAGCAT10\j0336075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76672"/>
            <a:ext cx="3521075" cy="3567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2120069" y="4437112"/>
            <a:ext cx="4680520" cy="2049512"/>
          </a:xfrm>
          <a:prstGeom prst="wedgeRoundRectCallout">
            <a:avLst>
              <a:gd name="adj1" fmla="val -10627"/>
              <a:gd name="adj2" fmla="val -6735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JSEM KOUZELNÝ KLOBOUK.</a:t>
            </a:r>
          </a:p>
          <a:p>
            <a:pPr algn="ctr"/>
            <a:r>
              <a:rPr lang="cs-CZ" sz="2800" dirty="0" smtClean="0"/>
              <a:t>POJĎTE MI POMOCI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539552" y="646159"/>
            <a:ext cx="2160240" cy="936104"/>
          </a:xfrm>
          <a:prstGeom prst="wedgeRoundRectCallout">
            <a:avLst>
              <a:gd name="adj1" fmla="val 40449"/>
              <a:gd name="adj2" fmla="val 107696"/>
              <a:gd name="adj3" fmla="val 166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/>
              <a:t>AHOJ</a:t>
            </a:r>
            <a:r>
              <a:rPr lang="cs-CZ" dirty="0"/>
              <a:t> </a:t>
            </a:r>
            <a:r>
              <a:rPr lang="cs-CZ" sz="2800" dirty="0"/>
              <a:t>DĚTI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3694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4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ývojový diagram: spojnice 4"/>
          <p:cNvSpPr/>
          <p:nvPr/>
        </p:nvSpPr>
        <p:spPr>
          <a:xfrm>
            <a:off x="722895" y="2525586"/>
            <a:ext cx="1512168" cy="1440160"/>
          </a:xfrm>
          <a:prstGeom prst="flowChartConnec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MÁMA</a:t>
            </a:r>
            <a:endParaRPr lang="cs-CZ" dirty="0"/>
          </a:p>
        </p:txBody>
      </p:sp>
      <p:sp>
        <p:nvSpPr>
          <p:cNvPr id="6" name="Vývojový diagram: spojnice 5"/>
          <p:cNvSpPr/>
          <p:nvPr/>
        </p:nvSpPr>
        <p:spPr>
          <a:xfrm>
            <a:off x="6300192" y="4568159"/>
            <a:ext cx="1512168" cy="1440160"/>
          </a:xfrm>
          <a:prstGeom prst="flowChartConnec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ČEPICE</a:t>
            </a:r>
            <a:endParaRPr lang="cs-CZ" dirty="0"/>
          </a:p>
        </p:txBody>
      </p:sp>
      <p:sp>
        <p:nvSpPr>
          <p:cNvPr id="7" name="Vývojový diagram: spojnice 6"/>
          <p:cNvSpPr/>
          <p:nvPr/>
        </p:nvSpPr>
        <p:spPr>
          <a:xfrm>
            <a:off x="724268" y="620688"/>
            <a:ext cx="1512168" cy="1440160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724268" y="4581128"/>
            <a:ext cx="1512168" cy="1440160"/>
          </a:xfrm>
          <a:prstGeom prst="flowChartConnector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DÍTĚ</a:t>
            </a:r>
            <a:endParaRPr lang="cs-CZ" dirty="0"/>
          </a:p>
        </p:txBody>
      </p:sp>
      <p:sp>
        <p:nvSpPr>
          <p:cNvPr id="9" name="Vývojový diagram: spojnice 8"/>
          <p:cNvSpPr/>
          <p:nvPr/>
        </p:nvSpPr>
        <p:spPr>
          <a:xfrm>
            <a:off x="3630440" y="4581128"/>
            <a:ext cx="1512168" cy="1440160"/>
          </a:xfrm>
          <a:prstGeom prst="flowChartConnec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ŠTĚNĚ</a:t>
            </a:r>
            <a:endParaRPr lang="cs-CZ" dirty="0"/>
          </a:p>
        </p:txBody>
      </p:sp>
      <p:sp>
        <p:nvSpPr>
          <p:cNvPr id="10" name="Vývojový diagram: spojnice 9"/>
          <p:cNvSpPr/>
          <p:nvPr/>
        </p:nvSpPr>
        <p:spPr>
          <a:xfrm>
            <a:off x="6300192" y="2525586"/>
            <a:ext cx="1512168" cy="1440160"/>
          </a:xfrm>
          <a:prstGeom prst="flowChartConnecto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BUŘINKA</a:t>
            </a:r>
            <a:endParaRPr lang="cs-CZ" dirty="0"/>
          </a:p>
        </p:txBody>
      </p:sp>
      <p:sp>
        <p:nvSpPr>
          <p:cNvPr id="11" name="Vývojový diagram: spojnice 10"/>
          <p:cNvSpPr/>
          <p:nvPr/>
        </p:nvSpPr>
        <p:spPr>
          <a:xfrm>
            <a:off x="3630440" y="2525586"/>
            <a:ext cx="1512168" cy="1440160"/>
          </a:xfrm>
          <a:prstGeom prst="flowChartConnector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FENA</a:t>
            </a:r>
            <a:endParaRPr lang="cs-CZ" dirty="0"/>
          </a:p>
        </p:txBody>
      </p:sp>
      <p:sp>
        <p:nvSpPr>
          <p:cNvPr id="12" name="Vývojový diagram: spojnice 11"/>
          <p:cNvSpPr/>
          <p:nvPr/>
        </p:nvSpPr>
        <p:spPr>
          <a:xfrm>
            <a:off x="3630440" y="657845"/>
            <a:ext cx="1512168" cy="144016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PES</a:t>
            </a:r>
            <a:endParaRPr lang="cs-CZ" dirty="0"/>
          </a:p>
        </p:txBody>
      </p:sp>
      <p:sp>
        <p:nvSpPr>
          <p:cNvPr id="13" name="Vývojový diagram: spojnice 12"/>
          <p:cNvSpPr/>
          <p:nvPr/>
        </p:nvSpPr>
        <p:spPr>
          <a:xfrm>
            <a:off x="6314606" y="620688"/>
            <a:ext cx="1512168" cy="1440160"/>
          </a:xfrm>
          <a:prstGeom prst="flowChartConnector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BARET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12299" y="115610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TÁTA</a:t>
            </a:r>
            <a:endParaRPr lang="cs-CZ" dirty="0"/>
          </a:p>
        </p:txBody>
      </p:sp>
      <p:pic>
        <p:nvPicPr>
          <p:cNvPr id="1026" name="Picture 2" descr="C:\Program Files (x86)\Microsoft Office\MEDIA\CAGCAT10\j0292020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893678"/>
            <a:ext cx="846600" cy="803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alentovaj\AppData\Local\Microsoft\Windows\Temporary Internet Files\Content.IE5\QWNJZB4P\MC9002408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08666" y="2623392"/>
            <a:ext cx="708771" cy="1244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alentovaj\AppData\Local\Microsoft\Windows\Temporary Internet Files\Content.IE5\QWNJZB4P\MC9004386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8204" y="4824663"/>
            <a:ext cx="1134632" cy="476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2763052" y="0"/>
            <a:ext cx="2977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NAJDI MI RODINU: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12299" y="6293030"/>
            <a:ext cx="12227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OSOBY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79912" y="6215825"/>
            <a:ext cx="15841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ZVÍŘATA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68603" y="6215825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VĚCI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3768933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7" name="camera.wav"/>
          </p:stSnd>
        </p:sndAc>
      </p:transition>
    </mc:Choice>
    <mc:Fallback>
      <p:transition spd="slow">
        <p:circl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spojnice 1"/>
          <p:cNvSpPr/>
          <p:nvPr/>
        </p:nvSpPr>
        <p:spPr>
          <a:xfrm>
            <a:off x="722895" y="2525586"/>
            <a:ext cx="1512168" cy="1440160"/>
          </a:xfrm>
          <a:prstGeom prst="flowChartConnec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MÁMA</a:t>
            </a:r>
            <a:endParaRPr lang="cs-CZ" dirty="0"/>
          </a:p>
        </p:txBody>
      </p:sp>
      <p:sp>
        <p:nvSpPr>
          <p:cNvPr id="3" name="Vývojový diagram: spojnice 2"/>
          <p:cNvSpPr/>
          <p:nvPr/>
        </p:nvSpPr>
        <p:spPr>
          <a:xfrm>
            <a:off x="724268" y="620688"/>
            <a:ext cx="1512168" cy="1440160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spojnice 3"/>
          <p:cNvSpPr/>
          <p:nvPr/>
        </p:nvSpPr>
        <p:spPr>
          <a:xfrm>
            <a:off x="724268" y="4581128"/>
            <a:ext cx="1512168" cy="1440160"/>
          </a:xfrm>
          <a:prstGeom prst="flowChartConnector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DÍTĚ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12299" y="115610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TÁTA</a:t>
            </a:r>
            <a:endParaRPr lang="cs-CZ" dirty="0"/>
          </a:p>
        </p:txBody>
      </p:sp>
      <p:pic>
        <p:nvPicPr>
          <p:cNvPr id="6" name="Picture 2" descr="C:\Program Files (x86)\Microsoft Office\MEDIA\CAGCAT10\j0292020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893678"/>
            <a:ext cx="846600" cy="803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valentovaj\AppData\Local\Microsoft\Windows\Temporary Internet Files\Content.IE5\QWNJZB4P\MC9002408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08666" y="2623392"/>
            <a:ext cx="708771" cy="1244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valentovaj\AppData\Local\Microsoft\Windows\Temporary Internet Files\Content.IE5\QWNJZB4P\MC9004386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8204" y="4824663"/>
            <a:ext cx="1134632" cy="476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Vývojový diagram: spojnice 9"/>
          <p:cNvSpPr/>
          <p:nvPr/>
        </p:nvSpPr>
        <p:spPr>
          <a:xfrm>
            <a:off x="5868144" y="620688"/>
            <a:ext cx="1512168" cy="1440160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PRACUJE</a:t>
            </a:r>
            <a:endParaRPr lang="cs-CZ" dirty="0"/>
          </a:p>
        </p:txBody>
      </p:sp>
      <p:sp>
        <p:nvSpPr>
          <p:cNvPr id="11" name="Vývojový diagram: spojnice 10"/>
          <p:cNvSpPr/>
          <p:nvPr/>
        </p:nvSpPr>
        <p:spPr>
          <a:xfrm>
            <a:off x="3452836" y="631221"/>
            <a:ext cx="1512168" cy="1440160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PÍŠE</a:t>
            </a:r>
            <a:endParaRPr lang="cs-CZ" dirty="0"/>
          </a:p>
        </p:txBody>
      </p:sp>
      <p:sp>
        <p:nvSpPr>
          <p:cNvPr id="12" name="Vývojový diagram: spojnice 11"/>
          <p:cNvSpPr/>
          <p:nvPr/>
        </p:nvSpPr>
        <p:spPr>
          <a:xfrm>
            <a:off x="5868144" y="2427780"/>
            <a:ext cx="1512168" cy="1440160"/>
          </a:xfrm>
          <a:prstGeom prst="flowChartConnec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TANČÍ</a:t>
            </a:r>
            <a:endParaRPr lang="cs-CZ" dirty="0"/>
          </a:p>
        </p:txBody>
      </p:sp>
      <p:sp>
        <p:nvSpPr>
          <p:cNvPr id="13" name="Vývojový diagram: spojnice 12"/>
          <p:cNvSpPr/>
          <p:nvPr/>
        </p:nvSpPr>
        <p:spPr>
          <a:xfrm>
            <a:off x="3474407" y="2427780"/>
            <a:ext cx="1512168" cy="1440160"/>
          </a:xfrm>
          <a:prstGeom prst="flowChartConnec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ZPÍVÁ</a:t>
            </a:r>
            <a:endParaRPr lang="cs-CZ" dirty="0"/>
          </a:p>
        </p:txBody>
      </p:sp>
      <p:sp>
        <p:nvSpPr>
          <p:cNvPr id="14" name="Vývojový diagram: spojnice 13"/>
          <p:cNvSpPr/>
          <p:nvPr/>
        </p:nvSpPr>
        <p:spPr>
          <a:xfrm>
            <a:off x="3474407" y="4581128"/>
            <a:ext cx="1512168" cy="1440160"/>
          </a:xfrm>
          <a:prstGeom prst="flowChartConnector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SKÁČE</a:t>
            </a:r>
            <a:endParaRPr lang="cs-CZ" dirty="0"/>
          </a:p>
        </p:txBody>
      </p:sp>
      <p:sp>
        <p:nvSpPr>
          <p:cNvPr id="15" name="Vývojový diagram: spojnice 14"/>
          <p:cNvSpPr/>
          <p:nvPr/>
        </p:nvSpPr>
        <p:spPr>
          <a:xfrm>
            <a:off x="6012160" y="4581128"/>
            <a:ext cx="1512168" cy="1440160"/>
          </a:xfrm>
          <a:prstGeom prst="flowChartConnector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MLUVÍ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85520" y="0"/>
            <a:ext cx="30068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DĚLAJÍ OSOBY?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1863418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6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836712"/>
            <a:ext cx="9144000" cy="230832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800" dirty="0" smtClean="0"/>
              <a:t>                Podstatná jména</a:t>
            </a:r>
          </a:p>
          <a:p>
            <a:r>
              <a:rPr lang="cs-CZ" sz="4800" dirty="0" smtClean="0"/>
              <a:t>      jsou názvy osob, zvířat, věcí,</a:t>
            </a:r>
          </a:p>
          <a:p>
            <a:r>
              <a:rPr lang="cs-CZ" sz="4800" dirty="0" smtClean="0"/>
              <a:t>                </a:t>
            </a:r>
            <a:r>
              <a:rPr lang="cs-CZ" sz="4800" dirty="0" smtClean="0"/>
              <a:t>vlastností </a:t>
            </a:r>
            <a:r>
              <a:rPr lang="cs-CZ" sz="4800" dirty="0" smtClean="0"/>
              <a:t>a dějů</a:t>
            </a:r>
            <a:endParaRPr lang="cs-CZ" sz="4800" dirty="0"/>
          </a:p>
        </p:txBody>
      </p:sp>
      <p:pic>
        <p:nvPicPr>
          <p:cNvPr id="3078" name="Picture 6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135944"/>
            <a:ext cx="1707758" cy="1565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Program Files (x86)\Microsoft Office\MEDIA\CAGCAT10\j0292020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93488"/>
            <a:ext cx="1802507" cy="1710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Program Files (x86)\Microsoft Office\MEDIA\CAGCAT10\j0336075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16305" y="3789041"/>
            <a:ext cx="2100112" cy="212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9150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6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spojnice 1"/>
          <p:cNvSpPr/>
          <p:nvPr/>
        </p:nvSpPr>
        <p:spPr>
          <a:xfrm>
            <a:off x="722895" y="2525586"/>
            <a:ext cx="1512168" cy="1440160"/>
          </a:xfrm>
          <a:prstGeom prst="flowChartConnec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MÁMA</a:t>
            </a:r>
            <a:endParaRPr lang="cs-CZ" dirty="0"/>
          </a:p>
        </p:txBody>
      </p:sp>
      <p:sp>
        <p:nvSpPr>
          <p:cNvPr id="3" name="Vývojový diagram: spojnice 2"/>
          <p:cNvSpPr/>
          <p:nvPr/>
        </p:nvSpPr>
        <p:spPr>
          <a:xfrm>
            <a:off x="724268" y="620688"/>
            <a:ext cx="1512168" cy="1440160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spojnice 3"/>
          <p:cNvSpPr/>
          <p:nvPr/>
        </p:nvSpPr>
        <p:spPr>
          <a:xfrm>
            <a:off x="724268" y="4581128"/>
            <a:ext cx="1512168" cy="1440160"/>
          </a:xfrm>
          <a:prstGeom prst="flowChartConnector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DÍTĚ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12299" y="115610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TÁTA</a:t>
            </a:r>
            <a:endParaRPr lang="cs-CZ" dirty="0"/>
          </a:p>
        </p:txBody>
      </p:sp>
      <p:pic>
        <p:nvPicPr>
          <p:cNvPr id="6" name="Picture 2" descr="C:\Program Files (x86)\Microsoft Office\MEDIA\CAGCAT10\j0292020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893678"/>
            <a:ext cx="846600" cy="803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valentovaj\AppData\Local\Microsoft\Windows\Temporary Internet Files\Content.IE5\QWNJZB4P\MC9002408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08666" y="2623392"/>
            <a:ext cx="708771" cy="1244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valentovaj\AppData\Local\Microsoft\Windows\Temporary Internet Files\Content.IE5\QWNJZB4P\MC9004386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8204" y="4824663"/>
            <a:ext cx="1134632" cy="476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Vývojový diagram: spojnice 8"/>
          <p:cNvSpPr/>
          <p:nvPr/>
        </p:nvSpPr>
        <p:spPr>
          <a:xfrm>
            <a:off x="5868144" y="620688"/>
            <a:ext cx="1512168" cy="1440160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PRACUJE</a:t>
            </a:r>
            <a:endParaRPr lang="cs-CZ" dirty="0"/>
          </a:p>
        </p:txBody>
      </p:sp>
      <p:sp>
        <p:nvSpPr>
          <p:cNvPr id="10" name="Vývojový diagram: spojnice 9"/>
          <p:cNvSpPr/>
          <p:nvPr/>
        </p:nvSpPr>
        <p:spPr>
          <a:xfrm>
            <a:off x="3452836" y="631221"/>
            <a:ext cx="1512168" cy="1440160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PÍŠE</a:t>
            </a:r>
            <a:endParaRPr lang="cs-CZ" dirty="0"/>
          </a:p>
        </p:txBody>
      </p:sp>
      <p:sp>
        <p:nvSpPr>
          <p:cNvPr id="11" name="Vývojový diagram: spojnice 10"/>
          <p:cNvSpPr/>
          <p:nvPr/>
        </p:nvSpPr>
        <p:spPr>
          <a:xfrm>
            <a:off x="5868144" y="2427780"/>
            <a:ext cx="1512168" cy="1440160"/>
          </a:xfrm>
          <a:prstGeom prst="flowChartConnec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TANČÍ</a:t>
            </a:r>
            <a:endParaRPr lang="cs-CZ" dirty="0"/>
          </a:p>
        </p:txBody>
      </p:sp>
      <p:sp>
        <p:nvSpPr>
          <p:cNvPr id="12" name="Vývojový diagram: spojnice 11"/>
          <p:cNvSpPr/>
          <p:nvPr/>
        </p:nvSpPr>
        <p:spPr>
          <a:xfrm>
            <a:off x="3474407" y="2427780"/>
            <a:ext cx="1512168" cy="1440160"/>
          </a:xfrm>
          <a:prstGeom prst="flowChartConnec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ZPÍVÁ</a:t>
            </a:r>
            <a:endParaRPr lang="cs-CZ" dirty="0"/>
          </a:p>
        </p:txBody>
      </p:sp>
      <p:sp>
        <p:nvSpPr>
          <p:cNvPr id="13" name="Vývojový diagram: spojnice 12"/>
          <p:cNvSpPr/>
          <p:nvPr/>
        </p:nvSpPr>
        <p:spPr>
          <a:xfrm>
            <a:off x="3474407" y="4581128"/>
            <a:ext cx="1512168" cy="1440160"/>
          </a:xfrm>
          <a:prstGeom prst="flowChartConnector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SKÁČE</a:t>
            </a:r>
            <a:endParaRPr lang="cs-CZ" dirty="0"/>
          </a:p>
        </p:txBody>
      </p:sp>
      <p:sp>
        <p:nvSpPr>
          <p:cNvPr id="14" name="Vývojový diagram: spojnice 13"/>
          <p:cNvSpPr/>
          <p:nvPr/>
        </p:nvSpPr>
        <p:spPr>
          <a:xfrm>
            <a:off x="6012160" y="4581128"/>
            <a:ext cx="1512168" cy="1440160"/>
          </a:xfrm>
          <a:prstGeom prst="flowChartConnector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MLUVÍ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85520" y="0"/>
            <a:ext cx="30068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DĚLAJÍ OSOBY?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20295" y="6099577"/>
            <a:ext cx="22876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SLOVESA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9329926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6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70818"/>
            <a:ext cx="9144000" cy="313932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5400" dirty="0" smtClean="0"/>
              <a:t>SLOVESA</a:t>
            </a:r>
          </a:p>
          <a:p>
            <a:pPr algn="ctr"/>
            <a:r>
              <a:rPr lang="cs-CZ" sz="4800" dirty="0"/>
              <a:t>j</a:t>
            </a:r>
            <a:r>
              <a:rPr lang="cs-CZ" sz="4800" dirty="0" smtClean="0"/>
              <a:t>sou slova, která nám říkají,</a:t>
            </a:r>
          </a:p>
          <a:p>
            <a:pPr algn="ctr"/>
            <a:r>
              <a:rPr lang="cs-CZ" sz="4800" dirty="0" smtClean="0"/>
              <a:t>co osoby, zvířata a věci </a:t>
            </a:r>
            <a:r>
              <a:rPr lang="cs-CZ" sz="4800" dirty="0" smtClean="0"/>
              <a:t>dělají,</a:t>
            </a:r>
            <a:endParaRPr lang="cs-CZ" sz="4800" dirty="0" smtClean="0"/>
          </a:p>
          <a:p>
            <a:pPr algn="ctr"/>
            <a:r>
              <a:rPr lang="cs-CZ" sz="4800" dirty="0" smtClean="0"/>
              <a:t>nebo co se s nimi děje.</a:t>
            </a:r>
            <a:endParaRPr lang="cs-CZ" sz="4800" dirty="0"/>
          </a:p>
        </p:txBody>
      </p:sp>
      <p:pic>
        <p:nvPicPr>
          <p:cNvPr id="3" name="Picture 6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18121" y="4069943"/>
            <a:ext cx="1707758" cy="1565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C:\Program Files (x86)\Microsoft Office\MEDIA\CAGCAT10\j0292020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93488"/>
            <a:ext cx="1802507" cy="1710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Program Files (x86)\Microsoft Office\MEDIA\CAGCAT10\j0336075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9834" y="3810139"/>
            <a:ext cx="2100112" cy="212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87624" y="6044201"/>
            <a:ext cx="11892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PÍŠE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21024" y="6093296"/>
            <a:ext cx="15019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SKÁČE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44208" y="6093296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MLUVÍ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9221230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6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spojnice 1"/>
          <p:cNvSpPr/>
          <p:nvPr/>
        </p:nvSpPr>
        <p:spPr>
          <a:xfrm>
            <a:off x="3630440" y="4601564"/>
            <a:ext cx="1512168" cy="1440160"/>
          </a:xfrm>
          <a:prstGeom prst="flowChartConnec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ŠTĚNĚ</a:t>
            </a:r>
            <a:endParaRPr lang="cs-CZ" dirty="0"/>
          </a:p>
        </p:txBody>
      </p:sp>
      <p:sp>
        <p:nvSpPr>
          <p:cNvPr id="3" name="Vývojový diagram: spojnice 2"/>
          <p:cNvSpPr/>
          <p:nvPr/>
        </p:nvSpPr>
        <p:spPr>
          <a:xfrm>
            <a:off x="3630440" y="2603054"/>
            <a:ext cx="1512168" cy="1440160"/>
          </a:xfrm>
          <a:prstGeom prst="flowChartConnector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FENA</a:t>
            </a:r>
            <a:endParaRPr lang="cs-CZ" dirty="0"/>
          </a:p>
        </p:txBody>
      </p:sp>
      <p:sp>
        <p:nvSpPr>
          <p:cNvPr id="4" name="Vývojový diagram: spojnice 3"/>
          <p:cNvSpPr/>
          <p:nvPr/>
        </p:nvSpPr>
        <p:spPr>
          <a:xfrm>
            <a:off x="3630440" y="657845"/>
            <a:ext cx="1512168" cy="144016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6215825"/>
            <a:ext cx="15841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ZVÍŘATA</a:t>
            </a:r>
            <a:endParaRPr lang="cs-CZ" sz="2800" dirty="0"/>
          </a:p>
        </p:txBody>
      </p:sp>
      <p:sp>
        <p:nvSpPr>
          <p:cNvPr id="6" name="Vývojový diagram: spojnice 5"/>
          <p:cNvSpPr/>
          <p:nvPr/>
        </p:nvSpPr>
        <p:spPr>
          <a:xfrm>
            <a:off x="1069217" y="671995"/>
            <a:ext cx="1512168" cy="144016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ŠTĚKÁ</a:t>
            </a:r>
            <a:endParaRPr lang="cs-CZ" dirty="0"/>
          </a:p>
        </p:txBody>
      </p:sp>
      <p:sp>
        <p:nvSpPr>
          <p:cNvPr id="7" name="Vývojový diagram: spojnice 6"/>
          <p:cNvSpPr/>
          <p:nvPr/>
        </p:nvSpPr>
        <p:spPr>
          <a:xfrm>
            <a:off x="6228184" y="636695"/>
            <a:ext cx="1512168" cy="144016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VRTÍ SE</a:t>
            </a:r>
            <a:endParaRPr lang="cs-CZ" dirty="0"/>
          </a:p>
        </p:txBody>
      </p:sp>
      <p:sp>
        <p:nvSpPr>
          <p:cNvPr id="8" name="Vývojový diagram: spojnice 7"/>
          <p:cNvSpPr/>
          <p:nvPr/>
        </p:nvSpPr>
        <p:spPr>
          <a:xfrm>
            <a:off x="1069217" y="2485976"/>
            <a:ext cx="1512168" cy="1440160"/>
          </a:xfrm>
          <a:prstGeom prst="flowChartConnector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KOUŠE</a:t>
            </a:r>
            <a:endParaRPr lang="cs-CZ" dirty="0"/>
          </a:p>
        </p:txBody>
      </p:sp>
      <p:sp>
        <p:nvSpPr>
          <p:cNvPr id="9" name="Vývojový diagram: spojnice 8"/>
          <p:cNvSpPr/>
          <p:nvPr/>
        </p:nvSpPr>
        <p:spPr>
          <a:xfrm>
            <a:off x="6228184" y="2485976"/>
            <a:ext cx="1512168" cy="1440160"/>
          </a:xfrm>
          <a:prstGeom prst="flowChartConnector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HLÍDÁ</a:t>
            </a:r>
            <a:endParaRPr lang="cs-CZ" dirty="0"/>
          </a:p>
        </p:txBody>
      </p:sp>
      <p:sp>
        <p:nvSpPr>
          <p:cNvPr id="10" name="Vývojový diagram: spojnice 9"/>
          <p:cNvSpPr/>
          <p:nvPr/>
        </p:nvSpPr>
        <p:spPr>
          <a:xfrm>
            <a:off x="1043608" y="4568838"/>
            <a:ext cx="1512168" cy="1440160"/>
          </a:xfrm>
          <a:prstGeom prst="flowChartConnec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BĚHÁ</a:t>
            </a:r>
            <a:endParaRPr lang="cs-CZ" dirty="0"/>
          </a:p>
        </p:txBody>
      </p:sp>
      <p:sp>
        <p:nvSpPr>
          <p:cNvPr id="11" name="Vývojový diagram: spojnice 10"/>
          <p:cNvSpPr/>
          <p:nvPr/>
        </p:nvSpPr>
        <p:spPr>
          <a:xfrm>
            <a:off x="6372200" y="4601564"/>
            <a:ext cx="1512168" cy="1440160"/>
          </a:xfrm>
          <a:prstGeom prst="flowChartConnec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MAZLÍ SE</a:t>
            </a:r>
            <a:endParaRPr lang="cs-CZ" dirty="0"/>
          </a:p>
        </p:txBody>
      </p:sp>
      <p:pic>
        <p:nvPicPr>
          <p:cNvPr id="5122" name="Picture 2" descr="C:\Program Files (x86)\Microsoft Office\MEDIA\CAGCAT10\j033236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13312" y="2603054"/>
            <a:ext cx="1829714" cy="1474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39969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4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Program Files (x86)\Microsoft Office\MEDIA\CAGCAT10\j033236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22087" y="21858"/>
            <a:ext cx="9169338" cy="7391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1979712" y="4797152"/>
            <a:ext cx="2988332" cy="1875986"/>
          </a:xfrm>
          <a:prstGeom prst="wedgeRoundRectCallout">
            <a:avLst>
              <a:gd name="adj1" fmla="val 97685"/>
              <a:gd name="adj2" fmla="val -14551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JÁ JSEM TAKY ZVÍŘE</a:t>
            </a:r>
          </a:p>
        </p:txBody>
      </p:sp>
      <p:sp>
        <p:nvSpPr>
          <p:cNvPr id="3" name="Zaoblený obdélníkový popisek 2"/>
          <p:cNvSpPr/>
          <p:nvPr/>
        </p:nvSpPr>
        <p:spPr>
          <a:xfrm>
            <a:off x="6781482" y="3525123"/>
            <a:ext cx="2232248" cy="1800200"/>
          </a:xfrm>
          <a:prstGeom prst="wedgeRoundRectCallout">
            <a:avLst>
              <a:gd name="adj1" fmla="val -45550"/>
              <a:gd name="adj2" fmla="val -7628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CO MÁM DĚLAT?</a:t>
            </a:r>
          </a:p>
        </p:txBody>
      </p:sp>
    </p:spTree>
    <p:extLst>
      <p:ext uri="{BB962C8B-B14F-4D97-AF65-F5344CB8AC3E}">
        <p14:creationId xmlns:p14="http://schemas.microsoft.com/office/powerpoint/2010/main" xmlns="" val="11491941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4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spojnice 1"/>
          <p:cNvSpPr/>
          <p:nvPr/>
        </p:nvSpPr>
        <p:spPr>
          <a:xfrm>
            <a:off x="971600" y="4437112"/>
            <a:ext cx="1512168" cy="1440160"/>
          </a:xfrm>
          <a:prstGeom prst="flowChartConnec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ČEPICE</a:t>
            </a:r>
            <a:endParaRPr lang="cs-CZ" dirty="0"/>
          </a:p>
        </p:txBody>
      </p:sp>
      <p:sp>
        <p:nvSpPr>
          <p:cNvPr id="3" name="Vývojový diagram: spojnice 2"/>
          <p:cNvSpPr/>
          <p:nvPr/>
        </p:nvSpPr>
        <p:spPr>
          <a:xfrm>
            <a:off x="971600" y="2394539"/>
            <a:ext cx="1512168" cy="1440160"/>
          </a:xfrm>
          <a:prstGeom prst="flowChartConnecto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BUŘINKA</a:t>
            </a:r>
            <a:endParaRPr lang="cs-CZ" dirty="0"/>
          </a:p>
        </p:txBody>
      </p:sp>
      <p:sp>
        <p:nvSpPr>
          <p:cNvPr id="4" name="Vývojový diagram: spojnice 3"/>
          <p:cNvSpPr/>
          <p:nvPr/>
        </p:nvSpPr>
        <p:spPr>
          <a:xfrm>
            <a:off x="986014" y="489641"/>
            <a:ext cx="1512168" cy="1440160"/>
          </a:xfrm>
          <a:prstGeom prst="flowChartConnector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BARET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40011" y="6084778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VĚCI</a:t>
            </a:r>
            <a:endParaRPr lang="cs-CZ" sz="2800" dirty="0"/>
          </a:p>
        </p:txBody>
      </p:sp>
      <p:sp>
        <p:nvSpPr>
          <p:cNvPr id="6" name="Vývojový diagram: spojnice 5"/>
          <p:cNvSpPr/>
          <p:nvPr/>
        </p:nvSpPr>
        <p:spPr>
          <a:xfrm>
            <a:off x="3347864" y="472862"/>
            <a:ext cx="1512168" cy="1440160"/>
          </a:xfrm>
          <a:prstGeom prst="flowChartConnector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Vývojový diagram: spojnice 6"/>
          <p:cNvSpPr/>
          <p:nvPr/>
        </p:nvSpPr>
        <p:spPr>
          <a:xfrm>
            <a:off x="5523974" y="443204"/>
            <a:ext cx="1512168" cy="1440160"/>
          </a:xfrm>
          <a:prstGeom prst="flowChartConnector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Vývojový diagram: spojnice 7"/>
          <p:cNvSpPr/>
          <p:nvPr/>
        </p:nvSpPr>
        <p:spPr>
          <a:xfrm>
            <a:off x="5508104" y="2407721"/>
            <a:ext cx="1512168" cy="1440160"/>
          </a:xfrm>
          <a:prstGeom prst="flowChartConnecto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Vývojový diagram: spojnice 8"/>
          <p:cNvSpPr/>
          <p:nvPr/>
        </p:nvSpPr>
        <p:spPr>
          <a:xfrm>
            <a:off x="3275856" y="2407721"/>
            <a:ext cx="1512168" cy="1440160"/>
          </a:xfrm>
          <a:prstGeom prst="flowChartConnecto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Vývojový diagram: spojnice 9"/>
          <p:cNvSpPr/>
          <p:nvPr/>
        </p:nvSpPr>
        <p:spPr>
          <a:xfrm>
            <a:off x="3275856" y="4460708"/>
            <a:ext cx="1512168" cy="1440160"/>
          </a:xfrm>
          <a:prstGeom prst="flowChartConnec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Vývojový diagram: spojnice 10"/>
          <p:cNvSpPr/>
          <p:nvPr/>
        </p:nvSpPr>
        <p:spPr>
          <a:xfrm>
            <a:off x="5715305" y="4437112"/>
            <a:ext cx="1512168" cy="1440160"/>
          </a:xfrm>
          <a:prstGeom prst="flowChartConnec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098" name="Picture 2" descr="C:\Program Files (x86)\Microsoft Office\MEDIA\CAGCAT10\j0336075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47891" y="742173"/>
            <a:ext cx="1603459" cy="1624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oblený obdélníkový popisek 11"/>
          <p:cNvSpPr/>
          <p:nvPr/>
        </p:nvSpPr>
        <p:spPr>
          <a:xfrm>
            <a:off x="7585386" y="2564904"/>
            <a:ext cx="1547664" cy="2814546"/>
          </a:xfrm>
          <a:prstGeom prst="wedgeRoundRectCallout">
            <a:avLst>
              <a:gd name="adj1" fmla="val -14543"/>
              <a:gd name="adj2" fmla="val -7172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 JSEM ZVĚDAV,CO DĚLÁM?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48954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4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Program Files (x86)\Microsoft Office\MEDIA\CAGCAT10\j0336075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8640"/>
            <a:ext cx="6480720" cy="6564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323528" y="4979844"/>
            <a:ext cx="3240360" cy="1584176"/>
          </a:xfrm>
          <a:prstGeom prst="wedgeRoundRectCallout">
            <a:avLst>
              <a:gd name="adj1" fmla="val 92441"/>
              <a:gd name="adj2" fmla="val -9684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JSTE ŠIKULOVÉ!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40381508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4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764704"/>
            <a:ext cx="712879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>
                <a:solidFill>
                  <a:prstClr val="black"/>
                </a:solidFill>
              </a:rPr>
              <a:t>Použité zdroje:</a:t>
            </a:r>
          </a:p>
          <a:p>
            <a:pPr lvl="0"/>
            <a:endParaRPr lang="cs-CZ" sz="3600" dirty="0">
              <a:solidFill>
                <a:prstClr val="black"/>
              </a:solidFill>
            </a:endParaRPr>
          </a:p>
          <a:p>
            <a:pPr lvl="0"/>
            <a:r>
              <a:rPr lang="cs-CZ" sz="3600" dirty="0">
                <a:solidFill>
                  <a:prstClr val="black"/>
                </a:solidFill>
              </a:rPr>
              <a:t>Otevřená galerie Microsoft Office</a:t>
            </a:r>
          </a:p>
          <a:p>
            <a:pPr lvl="0"/>
            <a:r>
              <a:rPr lang="cs-CZ" sz="3600" b="1" u="sng" dirty="0">
                <a:solidFill>
                  <a:prstClr val="black"/>
                </a:solidFill>
                <a:hlinkClick r:id="rId3"/>
              </a:rPr>
              <a:t>www.microsoft.office.com</a:t>
            </a:r>
            <a:endParaRPr lang="cs-CZ" sz="3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0671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4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505</TotalTime>
  <Words>199</Words>
  <Application>Microsoft Office PowerPoint</Application>
  <PresentationFormat>Předvádění na obrazovce (4:3)</PresentationFormat>
  <Paragraphs>99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Dum</cp:lastModifiedBy>
  <cp:revision>113</cp:revision>
  <dcterms:created xsi:type="dcterms:W3CDTF">2012-03-26T21:10:22Z</dcterms:created>
  <dcterms:modified xsi:type="dcterms:W3CDTF">2012-07-16T16:31:31Z</dcterms:modified>
</cp:coreProperties>
</file>