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</p:sldMasterIdLst>
  <p:notesMasterIdLst>
    <p:notesMasterId r:id="rId19"/>
  </p:notesMasterIdLst>
  <p:sldIdLst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948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541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993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000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964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143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281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09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701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860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897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2316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9663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6622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926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3960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2922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3084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7444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601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2884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9177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773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2543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6177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568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3990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1454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415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8391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3147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960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7173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1366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7377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995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949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6536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725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1857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8663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138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033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4751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3936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3959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7480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562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9247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850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758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4391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568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0720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3872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2936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9026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6564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633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157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1834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3814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8575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306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875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5496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7677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2676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5414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6802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7167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3136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4203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9874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0353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444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934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7673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9436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8904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7850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8263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9058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1063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765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9987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2050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4120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266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8263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296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282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6705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092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3922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8171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6795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4091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0990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298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413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445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658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297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673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083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79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E2303A-8A4E-423E-B103-C3BC71385554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4FD49-3335-4C9D-9B74-807DF6D01C0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513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VY_32_INOVACE_01_26_Pracovní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právo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Žák se seznámí s problematikou pracovního práva, objasní si některé pojmy týkající se tohoto práva. 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24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PRÁVNÍ ODVĚTVÍ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PRÁVO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7157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40960" cy="864096"/>
          </a:xfrm>
        </p:spPr>
        <p:txBody>
          <a:bodyPr/>
          <a:lstStyle/>
          <a:p>
            <a:pPr algn="l"/>
            <a:r>
              <a:rPr lang="cs-CZ" dirty="0" smtClean="0"/>
              <a:t>Pracovní právo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</a:t>
            </a:r>
            <a:r>
              <a:rPr lang="cs-CZ" sz="3200" dirty="0" smtClean="0">
                <a:solidFill>
                  <a:prstClr val="black"/>
                </a:solidFill>
              </a:rPr>
              <a:t>Zahrnuje prvky soukromého i veřejného práva.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Upravuje vztahy mezi zaměstnancem a zaměstnavatelem.</a:t>
            </a:r>
          </a:p>
          <a:p>
            <a:endParaRPr lang="cs-CZ" sz="3200" dirty="0" smtClean="0">
              <a:solidFill>
                <a:prstClr val="black"/>
              </a:solidFill>
            </a:endParaRPr>
          </a:p>
          <a:p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Můžeme ho rozdělit :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- individuální pracovní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- kolektivní pracovní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- zaměstnanost x nezaměstnanost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Kabinet\AppData\Local\Temp\MP9004318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80928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8977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40960" cy="1143000"/>
          </a:xfrm>
        </p:spPr>
        <p:txBody>
          <a:bodyPr/>
          <a:lstStyle/>
          <a:p>
            <a:pPr algn="l"/>
            <a:r>
              <a:rPr lang="cs-CZ" sz="4000" dirty="0" smtClean="0"/>
              <a:t>Jaký je podle tebe rozdíl mezi zaměstnáním a povoláním?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4653136"/>
            <a:ext cx="89289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B83D68">
                    <a:lumMod val="75000"/>
                  </a:srgbClr>
                </a:solidFill>
              </a:rPr>
              <a:t>Povolání</a:t>
            </a:r>
            <a:r>
              <a:rPr lang="cs-CZ" sz="3200" dirty="0" smtClean="0">
                <a:solidFill>
                  <a:prstClr val="black"/>
                </a:solidFill>
              </a:rPr>
              <a:t> by mělo vyjadřovat to, k čemu je člověk povolán, na co má kvalifikaci.</a:t>
            </a:r>
          </a:p>
          <a:p>
            <a:r>
              <a:rPr lang="cs-CZ" sz="3200" b="1" dirty="0" smtClean="0">
                <a:solidFill>
                  <a:srgbClr val="B83D68">
                    <a:lumMod val="75000"/>
                  </a:srgbClr>
                </a:solidFill>
              </a:rPr>
              <a:t>Zaměstnání</a:t>
            </a:r>
            <a:r>
              <a:rPr lang="cs-CZ" sz="3200" dirty="0" smtClean="0">
                <a:solidFill>
                  <a:prstClr val="black"/>
                </a:solidFill>
              </a:rPr>
              <a:t> – pracovní místo, kde, u koho, na jaké funkci člověk pracuje.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15902" y="2276872"/>
            <a:ext cx="7232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B83D68">
                    <a:lumMod val="75000"/>
                  </a:srgbClr>
                </a:solidFill>
              </a:rPr>
              <a:t>?</a:t>
            </a:r>
            <a:endParaRPr lang="cs-CZ" sz="9600" b="1" dirty="0">
              <a:solidFill>
                <a:srgbClr val="B83D68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6542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40960" cy="1008112"/>
          </a:xfrm>
        </p:spPr>
        <p:txBody>
          <a:bodyPr/>
          <a:lstStyle/>
          <a:p>
            <a:pPr algn="l"/>
            <a:r>
              <a:rPr lang="cs-CZ" dirty="0" smtClean="0"/>
              <a:t>Pracovní poměr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7849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Jde o smluvní vztah mezi zaměstnancem a zaměstnavatelem.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Sjednává se podle zákoníku práce, na dobu určitou, nebo neurčitou.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Pracovní poměr vzniká podpisem pracovní smlouvy.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</a:rPr>
              <a:t>Ukončení pracovního poměru: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 </a:t>
            </a:r>
            <a:r>
              <a:rPr lang="cs-CZ" sz="3200" dirty="0">
                <a:solidFill>
                  <a:prstClr val="black"/>
                </a:solidFill>
                <a:sym typeface="Wingdings"/>
              </a:rPr>
              <a:t>d</a:t>
            </a:r>
            <a:r>
              <a:rPr lang="cs-CZ" sz="3200" dirty="0" smtClean="0">
                <a:solidFill>
                  <a:prstClr val="black"/>
                </a:solidFill>
              </a:rPr>
              <a:t>ohodou, </a:t>
            </a:r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 </a:t>
            </a:r>
            <a:r>
              <a:rPr lang="cs-CZ" sz="3200" dirty="0" smtClean="0">
                <a:solidFill>
                  <a:prstClr val="black"/>
                </a:solidFill>
              </a:rPr>
              <a:t>výpovědí, </a:t>
            </a:r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 </a:t>
            </a:r>
            <a:r>
              <a:rPr lang="cs-CZ" sz="3200" dirty="0" smtClean="0">
                <a:solidFill>
                  <a:prstClr val="black"/>
                </a:solidFill>
              </a:rPr>
              <a:t>okamžitým zrušením, </a:t>
            </a:r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 </a:t>
            </a:r>
            <a:r>
              <a:rPr lang="cs-CZ" sz="3200" dirty="0" smtClean="0">
                <a:solidFill>
                  <a:prstClr val="black"/>
                </a:solidFill>
              </a:rPr>
              <a:t>zrušením ve zkušební době, </a:t>
            </a:r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 </a:t>
            </a:r>
            <a:r>
              <a:rPr lang="cs-CZ" sz="3200" dirty="0" smtClean="0">
                <a:solidFill>
                  <a:prstClr val="black"/>
                </a:solidFill>
              </a:rPr>
              <a:t>po uplynutím doby, byl-li sjednán na dobu určitou</a:t>
            </a:r>
          </a:p>
        </p:txBody>
      </p:sp>
    </p:spTree>
    <p:extLst>
      <p:ext uri="{BB962C8B-B14F-4D97-AF65-F5344CB8AC3E}">
        <p14:creationId xmlns:p14="http://schemas.microsoft.com/office/powerpoint/2010/main" val="4206629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Pracovní smlouva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89289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právní vztah mezi zaměstnancem a zaměstnavatelem.</a:t>
            </a:r>
          </a:p>
          <a:p>
            <a:r>
              <a:rPr lang="cs-CZ" sz="3200" i="1" dirty="0" smtClean="0">
                <a:solidFill>
                  <a:srgbClr val="B83D68">
                    <a:lumMod val="75000"/>
                  </a:srgbClr>
                </a:solidFill>
              </a:rPr>
              <a:t>Musí obsahovat: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zaměstnance, zaměstnavatele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druh práce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místo výkonu práce</a:t>
            </a: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dirty="0" smtClean="0">
                <a:solidFill>
                  <a:prstClr val="black"/>
                </a:solidFill>
              </a:rPr>
              <a:t>den nástupu do práce</a:t>
            </a:r>
          </a:p>
          <a:p>
            <a:endParaRPr lang="cs-CZ" sz="3200" dirty="0" smtClean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Kabinet\AppData\Local\Temp\MP9004003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9674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49163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40960" cy="936104"/>
          </a:xfrm>
        </p:spPr>
        <p:txBody>
          <a:bodyPr/>
          <a:lstStyle/>
          <a:p>
            <a:pPr algn="l"/>
            <a:r>
              <a:rPr lang="cs-CZ" sz="4000" dirty="0" smtClean="0"/>
              <a:t>Pojmy z oblasti pracovního práva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b="1" i="1" u="sng" dirty="0" smtClean="0">
                <a:solidFill>
                  <a:srgbClr val="B83D68">
                    <a:lumMod val="75000"/>
                  </a:srgbClr>
                </a:solidFill>
              </a:rPr>
              <a:t>Zaměstnanec: </a:t>
            </a:r>
            <a:r>
              <a:rPr lang="cs-CZ" sz="3200" dirty="0" smtClean="0">
                <a:solidFill>
                  <a:prstClr val="black"/>
                </a:solidFill>
              </a:rPr>
              <a:t>fyzická osoba, která vykonává nějakou práci</a:t>
            </a:r>
          </a:p>
          <a:p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b="1" i="1" u="sng" dirty="0" smtClean="0">
                <a:solidFill>
                  <a:srgbClr val="B83D68">
                    <a:lumMod val="75000"/>
                  </a:srgbClr>
                </a:solidFill>
              </a:rPr>
              <a:t>Zaměstnavatel: </a:t>
            </a:r>
            <a:r>
              <a:rPr lang="cs-CZ" sz="3200" dirty="0" smtClean="0">
                <a:solidFill>
                  <a:prstClr val="black"/>
                </a:solidFill>
              </a:rPr>
              <a:t>právnická, nebo fyzická osoba, která zaměstnává alespoň jednu osobu.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 </a:t>
            </a:r>
            <a:r>
              <a:rPr lang="cs-CZ" sz="3200" b="1" i="1" u="sng" dirty="0" smtClean="0">
                <a:solidFill>
                  <a:srgbClr val="B83D68">
                    <a:lumMod val="75000"/>
                  </a:srgbClr>
                </a:solidFill>
                <a:sym typeface="Wingdings"/>
              </a:rPr>
              <a:t>Zkušební doba: </a:t>
            </a:r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sjednává se většinou na 3. měsíce. Během ní lze pracovní poměr zrušit bez udání důvodu z obou stran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1836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rgbClr val="B83D68">
                    <a:lumMod val="75000"/>
                  </a:srgbClr>
                </a:solidFill>
              </a:rPr>
              <a:t>BOZP: </a:t>
            </a:r>
            <a:r>
              <a:rPr lang="cs-CZ" sz="3200" dirty="0" smtClean="0">
                <a:solidFill>
                  <a:prstClr val="black"/>
                </a:solidFill>
              </a:rPr>
              <a:t>bezpečnost a ochrana zdraví při práci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srgbClr val="B83D68">
                    <a:lumMod val="75000"/>
                  </a:srgbClr>
                </a:solidFill>
              </a:rPr>
              <a:t>Zákoník práce: </a:t>
            </a:r>
            <a:r>
              <a:rPr lang="cs-CZ" sz="3200" dirty="0" smtClean="0">
                <a:solidFill>
                  <a:prstClr val="black"/>
                </a:solidFill>
              </a:rPr>
              <a:t>jeden ze zdrojů pracovního práva, stanoví vztah mezi zaměstnancem a zaměstnavatelem.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 smtClean="0">
                <a:solidFill>
                  <a:srgbClr val="B83D68">
                    <a:lumMod val="75000"/>
                  </a:srgbClr>
                </a:solidFill>
              </a:rPr>
              <a:t>Pracovní doba: </a:t>
            </a:r>
            <a:r>
              <a:rPr lang="cs-CZ" sz="3200" dirty="0" smtClean="0">
                <a:solidFill>
                  <a:prstClr val="black"/>
                </a:solidFill>
              </a:rPr>
              <a:t>Pracovní dobu určuje zaměstnavatel, její týdenní délka ale nesmí obecně přesáhnout 40 hodin týdně. 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4837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496944" cy="936104"/>
          </a:xfrm>
        </p:spPr>
        <p:txBody>
          <a:bodyPr/>
          <a:lstStyle/>
          <a:p>
            <a:pPr algn="l"/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71296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JANOŠKOVÁ, D. a kol. autorů. </a:t>
            </a:r>
            <a:r>
              <a:rPr lang="cs-CZ" sz="22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200" dirty="0">
                <a:solidFill>
                  <a:prstClr val="black"/>
                </a:solidFill>
              </a:rPr>
              <a:t>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r>
              <a:rPr lang="cs-CZ" sz="22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2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200" dirty="0">
                <a:solidFill>
                  <a:prstClr val="black"/>
                </a:solidFill>
              </a:rPr>
              <a:t>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200" i="1" dirty="0"/>
              <a:t>Citováno dne </a:t>
            </a:r>
            <a:r>
              <a:rPr lang="cs-CZ" sz="2200" i="1" dirty="0" smtClean="0"/>
              <a:t>20.1.2012</a:t>
            </a:r>
            <a:endParaRPr lang="cs-CZ" sz="2200" i="1" dirty="0"/>
          </a:p>
          <a:p>
            <a:pPr marL="46037" indent="0">
              <a:buNone/>
            </a:pPr>
            <a:r>
              <a:rPr lang="cs-CZ" sz="2200" i="1" dirty="0"/>
              <a:t>DUM 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3249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277</TotalTime>
  <Words>403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1_Motiv systému Office</vt:lpstr>
      <vt:lpstr>Aerodynamika</vt:lpstr>
      <vt:lpstr>1_Aerodynamika</vt:lpstr>
      <vt:lpstr>2_Aerodynamika</vt:lpstr>
      <vt:lpstr>3_Aerodynamika</vt:lpstr>
      <vt:lpstr>4_Aerodynamika</vt:lpstr>
      <vt:lpstr>5_Aerodynamika</vt:lpstr>
      <vt:lpstr>6_Aerodynamika</vt:lpstr>
      <vt:lpstr>7_Aerodynamika</vt:lpstr>
      <vt:lpstr>Název školy: ZŠ Klášterec nad Ohří, Krátká 676 Autor: Mgr. Veronika Kubincová Název materiálu: VY_32_INOVACE_01_26_Pracovní právo Číslo projektu: CZ.1.07/1.4.00/21.1115  </vt:lpstr>
      <vt:lpstr>PRACOVNÍ PRÁVO</vt:lpstr>
      <vt:lpstr>Pracovní právo</vt:lpstr>
      <vt:lpstr>Jaký je podle tebe rozdíl mezi zaměstnáním a povoláním?</vt:lpstr>
      <vt:lpstr>Pracovní poměr</vt:lpstr>
      <vt:lpstr>Pracovní smlouva</vt:lpstr>
      <vt:lpstr>Pojmy z oblasti pracovního práva</vt:lpstr>
      <vt:lpstr>Prezentace aplikace PowerPoint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Kabinet</cp:lastModifiedBy>
  <cp:revision>21</cp:revision>
  <dcterms:created xsi:type="dcterms:W3CDTF">2012-01-03T19:34:46Z</dcterms:created>
  <dcterms:modified xsi:type="dcterms:W3CDTF">2012-06-10T12:46:08Z</dcterms:modified>
</cp:coreProperties>
</file>