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  <p:sldMasterId id="2147483744" r:id="rId7"/>
    <p:sldMasterId id="2147483756" r:id="rId8"/>
    <p:sldMasterId id="2147483768" r:id="rId9"/>
  </p:sldMasterIdLst>
  <p:notesMasterIdLst>
    <p:notesMasterId r:id="rId19"/>
  </p:notesMasterIdLst>
  <p:sldIdLst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3.xml"/><Relationship Id="rId1" Type="http://schemas.openxmlformats.org/officeDocument/2006/relationships/audio" Target="../media/audio1.wav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4.xml"/><Relationship Id="rId1" Type="http://schemas.openxmlformats.org/officeDocument/2006/relationships/audio" Target="../media/audio1.wav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5.xml"/><Relationship Id="rId1" Type="http://schemas.openxmlformats.org/officeDocument/2006/relationships/audio" Target="../media/audio1.wav"/></Relationships>
</file>

<file path=ppt/slideLayouts/_rels/slideLayout5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5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6.xml"/><Relationship Id="rId1" Type="http://schemas.openxmlformats.org/officeDocument/2006/relationships/audio" Target="../media/audio1.wav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6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7.xml"/><Relationship Id="rId1" Type="http://schemas.openxmlformats.org/officeDocument/2006/relationships/audio" Target="../media/audio1.wav"/></Relationships>
</file>

<file path=ppt/slideLayouts/_rels/slideLayout7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8.xml"/><Relationship Id="rId1" Type="http://schemas.openxmlformats.org/officeDocument/2006/relationships/audio" Target="../media/audio1.wav"/></Relationships>
</file>

<file path=ppt/slideLayouts/_rels/slideLayout8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_rels/slideLayout9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slideMaster" Target="../slideMasters/slideMaster9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134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32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074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02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917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423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7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195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86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777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109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782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309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1437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46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60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19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094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902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54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685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85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585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049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5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23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05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42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805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322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49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5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7449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844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26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74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03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87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90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50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6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48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46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41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099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04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85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40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69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167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01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16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07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94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844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0279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605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10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48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209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98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514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05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81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34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760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35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830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207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50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811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54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971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81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2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90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293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76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16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122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85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25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921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340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85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23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24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9362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17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423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75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6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65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127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88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audio" Target="NUL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audio" Target="NUL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audio" Target="NUL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audio" Target="NUL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audio" Target="NUL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audio" Target="NUL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audio" Target="NUL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audio" Target="NUL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01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827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25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082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876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48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01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117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algn="ctr">
              <a:defRPr/>
            </a:pPr>
            <a:endParaRPr lang="en-US" kern="0">
              <a:solidFill>
                <a:sysClr val="window" lastClr="FFFFFF"/>
              </a:solidFill>
              <a:latin typeface="Corbel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CBC182-93A4-4294-B0AE-09D83E205FF2}" type="datetimeFigureOut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10.6.2012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1D423C2-7FEF-4152-91E5-CE60322EB50C}" type="slidenum">
              <a:rPr lang="cs-CZ">
                <a:solidFill>
                  <a:srgbClr val="1F2123">
                    <a:tint val="75000"/>
                    <a:satMod val="150000"/>
                  </a:srgbClr>
                </a:solidFill>
              </a:rPr>
              <a:pPr/>
              <a:t>‹#›</a:t>
            </a:fld>
            <a:endParaRPr lang="cs-CZ">
              <a:solidFill>
                <a:srgbClr val="1F2123">
                  <a:tint val="75000"/>
                  <a:satMod val="1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039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13" name="cashreg.wav"/>
          </p:stSnd>
        </p:sndAc>
      </p:transition>
    </mc:Choice>
    <mc:Fallback xmlns="">
      <p:transition spd="slow" advTm="45000">
        <p:checker/>
        <p:sndAc>
          <p:stSnd>
            <p:snd r:embed="rId14" name="cashreg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VY_32_INOVACE_03_26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pracovní právo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Slouží k otestování žáků v oblasti pracovního práva. Součástí testu je i řešení.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81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PRÁVO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544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i="1" u="sng" dirty="0" smtClean="0">
                <a:solidFill>
                  <a:srgbClr val="000000"/>
                </a:solidFill>
              </a:rPr>
              <a:t>Jaké vztahy upravuje pracovní právo?</a:t>
            </a: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a) mezi zaměstnancem a úřadem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mezi zaměstnancem a zaměstnavatelem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mezi zaměstnavateli</a:t>
            </a: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2) Zahrnuje pracovní právo prvky soukromého i veřejného práva?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ne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občas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ano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42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3) Na jak dlouho se sjednává zkušební doba?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3. měsíce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nikdy se nesjednává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1 rok</a:t>
            </a: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4) Rekvalifikace neznamená získání?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nových znalostí a dovedností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nové práce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nové kvalifikace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62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5) Zaměstnanec je?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osoba bez práce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osoba dávající práci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osoba, která vykonává nějakou práci</a:t>
            </a: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6) Pracovní smlouva nemusí obsahovat?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datum ukončení smlouvy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druh práce</a:t>
            </a:r>
          </a:p>
          <a:p>
            <a:r>
              <a:rPr lang="cs-CZ" sz="2800" dirty="0">
                <a:solidFill>
                  <a:srgbClr val="7E97AD">
                    <a:lumMod val="75000"/>
                  </a:srgbClr>
                </a:solidFill>
                <a:sym typeface="Wingdings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sym typeface="Wingdings"/>
              </a:rPr>
              <a:t>c) </a:t>
            </a:r>
            <a:r>
              <a:rPr lang="cs-CZ" sz="2800" dirty="0" smtClean="0">
                <a:solidFill>
                  <a:srgbClr val="000000"/>
                </a:solidFill>
              </a:rPr>
              <a:t>místo výkonu práce</a:t>
            </a:r>
          </a:p>
          <a:p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64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7) Zkratka BOZP znamená?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bezpečnost zdravotně postižených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bezpečnou zdravotní pojišťovnu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bezpečnost a ochrana zdraví práce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8) Pracovní poměr se nesjednává?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na dobu určitou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pod nátlakem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na dobu neurčitou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553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9) Úřad práce nesjednává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rekvalifikaci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podporu v nezaměstnanosti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společné sezení nezaměstnaných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i="1" u="sng" dirty="0" smtClean="0">
                <a:solidFill>
                  <a:srgbClr val="000000"/>
                </a:solidFill>
              </a:rPr>
              <a:t>10) Druhy nezaměstnanosti jsou?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sezónní, dobrovolná, systémová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dobrovolná, nesystematická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chaotická, nevyrovnaná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6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2809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</a:rPr>
              <a:t>1 - b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2 – c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3 –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4 – b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5 – c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6 – a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7 – c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8 – b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9 – c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10 - a </a:t>
            </a:r>
            <a:endParaRPr lang="cs-CZ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18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280920" cy="506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100" dirty="0" smtClean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100" dirty="0" smtClean="0">
                <a:solidFill>
                  <a:prstClr val="black"/>
                </a:solidFill>
              </a:rPr>
              <a:t> JANOŠKOVÁ, D. a kol. autorů. </a:t>
            </a:r>
            <a:r>
              <a:rPr lang="cs-CZ" sz="2100" i="1" dirty="0" smtClean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100" dirty="0" smtClean="0">
                <a:solidFill>
                  <a:prstClr val="black"/>
                </a:solidFill>
              </a:rPr>
              <a:t>1st </a:t>
            </a:r>
            <a:r>
              <a:rPr lang="cs-CZ" sz="2100" dirty="0" err="1" smtClean="0">
                <a:solidFill>
                  <a:prstClr val="black"/>
                </a:solidFill>
              </a:rPr>
              <a:t>ed</a:t>
            </a:r>
            <a:r>
              <a:rPr lang="cs-CZ" sz="2100" dirty="0" smtClean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100" dirty="0" smtClean="0">
              <a:solidFill>
                <a:prstClr val="black"/>
              </a:solidFill>
            </a:endParaRPr>
          </a:p>
          <a:p>
            <a:r>
              <a:rPr lang="cs-CZ" sz="2100" dirty="0" smtClean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100" i="1" dirty="0" smtClean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100" dirty="0" smtClean="0">
                <a:solidFill>
                  <a:prstClr val="black"/>
                </a:solidFill>
              </a:rPr>
              <a:t>1st </a:t>
            </a:r>
            <a:r>
              <a:rPr lang="cs-CZ" sz="2100" dirty="0" err="1" smtClean="0">
                <a:solidFill>
                  <a:prstClr val="black"/>
                </a:solidFill>
              </a:rPr>
              <a:t>ed</a:t>
            </a:r>
            <a:r>
              <a:rPr lang="cs-CZ" sz="2100" dirty="0" smtClean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400" dirty="0" smtClean="0">
              <a:solidFill>
                <a:srgbClr val="000000"/>
              </a:solidFill>
            </a:endParaRPr>
          </a:p>
          <a:p>
            <a:pPr marL="46037" indent="0">
              <a:buNone/>
            </a:pPr>
            <a:r>
              <a:rPr lang="cs-CZ" sz="2200" i="1" dirty="0"/>
              <a:t>Citováno </a:t>
            </a:r>
            <a:r>
              <a:rPr lang="cs-CZ" sz="2200" i="1"/>
              <a:t>dne </a:t>
            </a:r>
            <a:r>
              <a:rPr lang="cs-CZ" sz="2200" i="1" smtClean="0"/>
              <a:t>15.1.2012</a:t>
            </a:r>
            <a:endParaRPr lang="cs-CZ" sz="2200" i="1" dirty="0"/>
          </a:p>
          <a:p>
            <a:pPr marL="46037" indent="0">
              <a:buNone/>
            </a:pPr>
            <a:r>
              <a:rPr lang="cs-CZ" sz="2200" i="1" dirty="0"/>
              <a:t>DUM uložen na- http://dumy.cz/materialy/prehled</a:t>
            </a:r>
          </a:p>
          <a:p>
            <a:endParaRPr lang="cs-CZ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62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45000">
        <p:checker/>
        <p:sndAc>
          <p:stSnd>
            <p:snd r:embed="rId2" name="cashreg.wav"/>
          </p:stSnd>
        </p:sndAc>
      </p:transition>
    </mc:Choice>
    <mc:Fallback xmlns="">
      <p:transition spd="slow" advTm="45000">
        <p:checker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278</TotalTime>
  <Words>201</Words>
  <Application>Microsoft Office PowerPoint</Application>
  <PresentationFormat>Předvádění na obrazovce (4:3)</PresentationFormat>
  <Paragraphs>84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Motiv systému Office</vt:lpstr>
      <vt:lpstr>Carnival</vt:lpstr>
      <vt:lpstr>1_Carnival</vt:lpstr>
      <vt:lpstr>2_Carnival</vt:lpstr>
      <vt:lpstr>3_Carnival</vt:lpstr>
      <vt:lpstr>4_Carnival</vt:lpstr>
      <vt:lpstr>5_Carnival</vt:lpstr>
      <vt:lpstr>6_Carnival</vt:lpstr>
      <vt:lpstr>7_Carnival</vt:lpstr>
      <vt:lpstr>Název školy: ZŠ Klášterec nad Ohří, Krátká 676 Autor: Mgr. Veronika Kubincová Název materiálu: VY_32_INOVACE_03_26_ Test, pracovní právo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Kabinet</cp:lastModifiedBy>
  <cp:revision>22</cp:revision>
  <dcterms:created xsi:type="dcterms:W3CDTF">2012-01-03T19:34:46Z</dcterms:created>
  <dcterms:modified xsi:type="dcterms:W3CDTF">2012-06-10T12:46:34Z</dcterms:modified>
</cp:coreProperties>
</file>