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  <p:sldMasterId id="2147483756" r:id="rId8"/>
    <p:sldMasterId id="2147483768" r:id="rId9"/>
    <p:sldMasterId id="2147483780" r:id="rId10"/>
    <p:sldMasterId id="2147483792" r:id="rId11"/>
  </p:sldMasterIdLst>
  <p:notesMasterIdLst>
    <p:notesMasterId r:id="rId23"/>
  </p:notesMasterIdLst>
  <p:sldIdLst>
    <p:sldId id="257" r:id="rId12"/>
    <p:sldId id="258" r:id="rId13"/>
    <p:sldId id="259" r:id="rId14"/>
    <p:sldId id="260" r:id="rId15"/>
    <p:sldId id="261" r:id="rId16"/>
    <p:sldId id="262" r:id="rId17"/>
    <p:sldId id="263" r:id="rId18"/>
    <p:sldId id="264" r:id="rId19"/>
    <p:sldId id="265" r:id="rId20"/>
    <p:sldId id="266" r:id="rId21"/>
    <p:sldId id="26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notesMaster" Target="notesMasters/notesMaster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F6AC2-246C-487B-AAF7-CCD6ACCE17C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99CD-1702-4225-8D56-BE487B96D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55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738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334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391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89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42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580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194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049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260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64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23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3405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5015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5849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9639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1642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9197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7570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5720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8871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9194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5967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529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0885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9618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3517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9861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0577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898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8555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2798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1689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851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705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8540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9375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0635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0429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5996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6917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6287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4849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4302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1908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8380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97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303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6056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1324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5245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2631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5443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11548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180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894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2461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0864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1323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31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6689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145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2428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5362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4881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114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5876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0713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1497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593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1165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2841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3820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1640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7786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6634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7292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24145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78727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5031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571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0186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5416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2126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0085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7217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5092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767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1259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6261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4803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3801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2065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14011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3923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7494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1725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4584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2261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4141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563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992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438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2846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2222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17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6839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8826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21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24318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1717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6305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0014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7176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5453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29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5996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1262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3879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0941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7312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8175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963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356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40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025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10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1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224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081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935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256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3D5992-7000-4F8B-98EC-A8ADDFBBA5AF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EEF91D-08AC-4981-98E7-BD0710B2FF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055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1.xml"/><Relationship Id="rId5" Type="http://schemas.openxmlformats.org/officeDocument/2006/relationships/image" Target="../media/image9.jpeg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3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VY_32_INOVACE_10_26_Stát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a národní hospodářství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Žák si pomocí prezentace zopakuje pojmy jako je stát, ekonomie, ekonomika, statky, služby. Dozví se nové informace o národním hospodářství.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68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Ekonomika, ekonomie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 A NÁRODNÍ 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1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STÁT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980728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  <a:sym typeface="Wingdings"/>
              </a:rPr>
              <a:t></a:t>
            </a:r>
            <a:r>
              <a:rPr lang="cs-CZ" sz="3200" dirty="0" smtClean="0">
                <a:solidFill>
                  <a:prstClr val="black"/>
                </a:solidFill>
              </a:rPr>
              <a:t>Vysvětli následující pojmy.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4792" y="1772816"/>
            <a:ext cx="87849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ohraničené území</a:t>
            </a:r>
          </a:p>
          <a:p>
            <a:r>
              <a:rPr lang="cs-CZ" sz="3200" b="1" dirty="0">
                <a:solidFill>
                  <a:srgbClr val="00B0F0"/>
                </a:solidFill>
              </a:rPr>
              <a:t>s</a:t>
            </a:r>
            <a:r>
              <a:rPr lang="cs-CZ" sz="3200" b="1" dirty="0" smtClean="0">
                <a:solidFill>
                  <a:srgbClr val="00B0F0"/>
                </a:solidFill>
              </a:rPr>
              <a:t>tátní občanství a jeho doklady</a:t>
            </a:r>
          </a:p>
          <a:p>
            <a:r>
              <a:rPr lang="cs-CZ" sz="3200" b="1" dirty="0">
                <a:solidFill>
                  <a:srgbClr val="00B0F0"/>
                </a:solidFill>
              </a:rPr>
              <a:t>m</a:t>
            </a:r>
            <a:r>
              <a:rPr lang="cs-CZ" sz="3200" b="1" dirty="0" smtClean="0">
                <a:solidFill>
                  <a:srgbClr val="00B0F0"/>
                </a:solidFill>
              </a:rPr>
              <a:t>onarchie x republika</a:t>
            </a:r>
          </a:p>
          <a:p>
            <a:r>
              <a:rPr lang="cs-CZ" sz="3200" b="1" dirty="0">
                <a:solidFill>
                  <a:srgbClr val="00B0F0"/>
                </a:solidFill>
              </a:rPr>
              <a:t>p</a:t>
            </a:r>
            <a:r>
              <a:rPr lang="cs-CZ" sz="3200" b="1" dirty="0" smtClean="0">
                <a:solidFill>
                  <a:srgbClr val="00B0F0"/>
                </a:solidFill>
              </a:rPr>
              <a:t>rezidentská r. x parlamentní r.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imigrace x emigrace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exil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4792" y="4941168"/>
            <a:ext cx="86256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prstClr val="black"/>
                </a:solidFill>
              </a:rPr>
              <a:t>Stát </a:t>
            </a:r>
            <a:r>
              <a:rPr lang="cs-CZ" sz="2800" dirty="0" smtClean="0">
                <a:solidFill>
                  <a:prstClr val="black"/>
                </a:solidFill>
              </a:rPr>
              <a:t>	- je svrchovaný, není podřízen žádné jiné moci</a:t>
            </a:r>
          </a:p>
          <a:p>
            <a:r>
              <a:rPr lang="cs-CZ" sz="2800" dirty="0">
                <a:solidFill>
                  <a:prstClr val="black"/>
                </a:solidFill>
              </a:rPr>
              <a:t>	</a:t>
            </a:r>
            <a:r>
              <a:rPr lang="cs-CZ" sz="2800" dirty="0" smtClean="0">
                <a:solidFill>
                  <a:prstClr val="black"/>
                </a:solidFill>
              </a:rPr>
              <a:t>- je vymezen státní mocí, lidem, územím</a:t>
            </a:r>
          </a:p>
          <a:p>
            <a:r>
              <a:rPr lang="cs-CZ" sz="2800" dirty="0">
                <a:solidFill>
                  <a:prstClr val="black"/>
                </a:solidFill>
              </a:rPr>
              <a:t>	</a:t>
            </a:r>
            <a:r>
              <a:rPr lang="cs-CZ" sz="2800" dirty="0" smtClean="0">
                <a:solidFill>
                  <a:prstClr val="black"/>
                </a:solidFill>
              </a:rPr>
              <a:t>- má moc vytvářet zákony, vládnout, soudit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791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496944" cy="1143000"/>
          </a:xfrm>
        </p:spPr>
        <p:txBody>
          <a:bodyPr/>
          <a:lstStyle/>
          <a:p>
            <a:pPr algn="l"/>
            <a:r>
              <a:rPr lang="cs-CZ" dirty="0" smtClean="0"/>
              <a:t>EKONOMIKA - EKONOMIE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856895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None/>
            </a:pPr>
            <a:r>
              <a:rPr lang="cs-CZ" sz="3200" b="1" i="1" u="sng" dirty="0" smtClean="0">
                <a:solidFill>
                  <a:prstClr val="black"/>
                </a:solidFill>
              </a:rPr>
              <a:t>EKONOMIKA: </a:t>
            </a:r>
            <a:r>
              <a:rPr lang="cs-CZ" sz="3200" dirty="0" smtClean="0">
                <a:solidFill>
                  <a:prstClr val="black"/>
                </a:solidFill>
              </a:rPr>
              <a:t>proces výroby, rozdělování, směny a spotřeby statků a služeb</a:t>
            </a:r>
          </a:p>
          <a:p>
            <a:pPr>
              <a:buFont typeface="Wingdings" pitchFamily="2" charset="2"/>
              <a:buNone/>
            </a:pPr>
            <a:endParaRPr lang="cs-CZ" sz="3200" dirty="0" smtClean="0">
              <a:solidFill>
                <a:prstClr val="black"/>
              </a:solidFill>
            </a:endParaRPr>
          </a:p>
          <a:p>
            <a:r>
              <a:rPr lang="cs-CZ" sz="3200" b="1" i="1" u="sng" dirty="0" smtClean="0">
                <a:solidFill>
                  <a:prstClr val="black"/>
                </a:solidFill>
              </a:rPr>
              <a:t>EKONOMIE: </a:t>
            </a:r>
            <a:r>
              <a:rPr lang="cs-CZ" sz="3200" dirty="0" smtClean="0">
                <a:solidFill>
                  <a:prstClr val="black"/>
                </a:solidFill>
              </a:rPr>
              <a:t>věda která se zabývá ekonomikou tj. vztahy ve výrobě, rozdělování, směně a spotřebě statků a služeb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9120"/>
            <a:ext cx="2592288" cy="1908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301" y="4112488"/>
            <a:ext cx="1773683" cy="2498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0459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513" y="188640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Typy ekonomik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9424" y="1268760"/>
            <a:ext cx="856895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b="1" u="sng" dirty="0" smtClean="0">
                <a:solidFill>
                  <a:srgbClr val="C00000"/>
                </a:solidFill>
              </a:rPr>
              <a:t>Příkazová</a:t>
            </a:r>
            <a:r>
              <a:rPr lang="cs-CZ" sz="3200" dirty="0" smtClean="0">
                <a:solidFill>
                  <a:prstClr val="black"/>
                </a:solidFill>
              </a:rPr>
              <a:t>: stát rozhoduje co se bude vyrábět v jakém množství a za jakou cenu, převládá státní vlastnictví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dirty="0" smtClean="0">
              <a:solidFill>
                <a:prstClr val="black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b="1" u="sng" dirty="0" smtClean="0">
                <a:solidFill>
                  <a:srgbClr val="C00000"/>
                </a:solidFill>
              </a:rPr>
              <a:t>Tržní</a:t>
            </a:r>
            <a:r>
              <a:rPr lang="cs-CZ" sz="3200" dirty="0" smtClean="0">
                <a:solidFill>
                  <a:prstClr val="black"/>
                </a:solidFill>
              </a:rPr>
              <a:t>: o tom co se bude vyrábět rozhoduje trh na základě nabídky a poptávky, převládá soukromé vlastnictví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dirty="0" smtClean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  <a:sym typeface="Wingdings"/>
              </a:rPr>
              <a:t></a:t>
            </a:r>
            <a:r>
              <a:rPr lang="cs-CZ" sz="3200" b="1" u="sng" dirty="0" smtClean="0">
                <a:solidFill>
                  <a:srgbClr val="C00000"/>
                </a:solidFill>
                <a:sym typeface="Wingdings"/>
              </a:rPr>
              <a:t> </a:t>
            </a:r>
            <a:r>
              <a:rPr lang="cs-CZ" sz="3200" b="1" u="sng" dirty="0">
                <a:solidFill>
                  <a:srgbClr val="C00000"/>
                </a:solidFill>
                <a:sym typeface="Wingdings"/>
              </a:rPr>
              <a:t>T</a:t>
            </a:r>
            <a:r>
              <a:rPr lang="cs-CZ" sz="3200" b="1" u="sng" dirty="0" smtClean="0">
                <a:solidFill>
                  <a:srgbClr val="C00000"/>
                </a:solidFill>
              </a:rPr>
              <a:t>radiční: </a:t>
            </a:r>
            <a:r>
              <a:rPr lang="cs-CZ" sz="3200" dirty="0" smtClean="0">
                <a:solidFill>
                  <a:prstClr val="black"/>
                </a:solidFill>
              </a:rPr>
              <a:t>založena na tradicích místa – například rybářství, zemědělství – např. v Albánii</a:t>
            </a:r>
          </a:p>
        </p:txBody>
      </p:sp>
    </p:spTree>
    <p:extLst>
      <p:ext uri="{BB962C8B-B14F-4D97-AF65-F5344CB8AC3E}">
        <p14:creationId xmlns:p14="http://schemas.microsoft.com/office/powerpoint/2010/main" val="384442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6512511" cy="360040"/>
          </a:xfrm>
        </p:spPr>
        <p:txBody>
          <a:bodyPr/>
          <a:lstStyle/>
          <a:p>
            <a:pPr marL="0" indent="0" algn="l">
              <a:buNone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64938"/>
            <a:ext cx="8640960" cy="374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4000" dirty="0" smtClean="0">
                <a:solidFill>
                  <a:srgbClr val="C00000"/>
                </a:solidFill>
              </a:rPr>
              <a:t>Statky</a:t>
            </a:r>
            <a:r>
              <a:rPr lang="cs-CZ" sz="3200" dirty="0" smtClean="0">
                <a:solidFill>
                  <a:prstClr val="black"/>
                </a:solidFill>
              </a:rPr>
              <a:t>- předměty, které používáme k uspokojování svých  potřeb</a:t>
            </a:r>
          </a:p>
          <a:p>
            <a:pPr>
              <a:lnSpc>
                <a:spcPct val="90000"/>
              </a:lnSpc>
            </a:pPr>
            <a:r>
              <a:rPr lang="cs-CZ" sz="3200" dirty="0" smtClean="0">
                <a:solidFill>
                  <a:prstClr val="black"/>
                </a:solidFill>
              </a:rPr>
              <a:t>jsou pro nás užitečné (užitečnost= schopnost předmětu uspokojit potřeby člověka)</a:t>
            </a:r>
          </a:p>
          <a:p>
            <a:pPr>
              <a:lnSpc>
                <a:spcPct val="90000"/>
              </a:lnSpc>
            </a:pPr>
            <a:r>
              <a:rPr lang="cs-CZ" sz="3200" dirty="0" smtClean="0">
                <a:solidFill>
                  <a:prstClr val="black"/>
                </a:solidFill>
              </a:rPr>
              <a:t>- </a:t>
            </a:r>
            <a:r>
              <a:rPr lang="cs-CZ" sz="3200" i="1" dirty="0" smtClean="0">
                <a:solidFill>
                  <a:prstClr val="black"/>
                </a:solidFill>
              </a:rPr>
              <a:t>předměty a látky, které vytvořila příroda </a:t>
            </a:r>
            <a:r>
              <a:rPr lang="cs-CZ" sz="3200" dirty="0" smtClean="0">
                <a:solidFill>
                  <a:prstClr val="black"/>
                </a:solidFill>
              </a:rPr>
              <a:t>(vzduch, voda,  stromy..)</a:t>
            </a:r>
          </a:p>
          <a:p>
            <a:pPr>
              <a:lnSpc>
                <a:spcPct val="90000"/>
              </a:lnSpc>
            </a:pPr>
            <a:r>
              <a:rPr lang="cs-CZ" sz="3200" i="1" dirty="0" smtClean="0">
                <a:solidFill>
                  <a:prstClr val="black"/>
                </a:solidFill>
              </a:rPr>
              <a:t>- předměty a látky které vyrobili lidé </a:t>
            </a:r>
            <a:r>
              <a:rPr lang="cs-CZ" sz="3200" dirty="0" smtClean="0">
                <a:solidFill>
                  <a:prstClr val="black"/>
                </a:solidFill>
              </a:rPr>
              <a:t>(nábytek, oblečení, chléb..)</a:t>
            </a:r>
          </a:p>
        </p:txBody>
      </p:sp>
      <p:pic>
        <p:nvPicPr>
          <p:cNvPr id="2050" name="Picture 2" descr="C:\Users\Kabinet\AppData\Local\Temp\MP9004306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09120"/>
            <a:ext cx="2437408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292" y="134514"/>
            <a:ext cx="1501304" cy="20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067327"/>
            <a:ext cx="1440160" cy="166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Kabinet\AppData\Local\Temp\MP90042305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913656"/>
            <a:ext cx="3456384" cy="194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662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8092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Služby</a:t>
            </a:r>
            <a:r>
              <a:rPr lang="cs-CZ" sz="3200" dirty="0" smtClean="0">
                <a:solidFill>
                  <a:prstClr val="black"/>
                </a:solidFill>
              </a:rPr>
              <a:t>– užitečné činnosti, které jedni lidé provádějí pro druhé(ošetřování nemocných, oprava obuvi, obsluha v restauraci..)</a:t>
            </a:r>
          </a:p>
        </p:txBody>
      </p:sp>
      <p:pic>
        <p:nvPicPr>
          <p:cNvPr id="3074" name="Picture 2" descr="C:\Users\Kabinet\AppData\Local\Temp\MP9004265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98884"/>
            <a:ext cx="1968992" cy="295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binet\AppData\Local\Temp\MP9004311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079"/>
            <a:ext cx="2810587" cy="1872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binet\AppData\Local\Temp\MP90040045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362" y="2255183"/>
            <a:ext cx="2733901" cy="1821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binet\AppData\Local\Temp\MP90040195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45" y="4484511"/>
            <a:ext cx="2957620" cy="1970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abinet\AppData\Local\Temp\MP90022773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935" y="4484511"/>
            <a:ext cx="2986327" cy="1970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584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6512511" cy="1143000"/>
          </a:xfrm>
        </p:spPr>
        <p:txBody>
          <a:bodyPr/>
          <a:lstStyle/>
          <a:p>
            <a:r>
              <a:rPr lang="cs-CZ" dirty="0" smtClean="0"/>
              <a:t>Národní hospodářství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6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primární sektor </a:t>
            </a:r>
            <a:r>
              <a:rPr lang="cs-CZ" sz="2400" dirty="0" smtClean="0">
                <a:solidFill>
                  <a:prstClr val="black"/>
                </a:solidFill>
              </a:rPr>
              <a:t>– </a:t>
            </a:r>
            <a:r>
              <a:rPr lang="cs-CZ" sz="2400" i="1" dirty="0" smtClean="0">
                <a:solidFill>
                  <a:prstClr val="black"/>
                </a:solidFill>
              </a:rPr>
              <a:t>prvovýroba</a:t>
            </a:r>
          </a:p>
          <a:p>
            <a:pPr>
              <a:buFont typeface="Wingdings" pitchFamily="2" charset="2"/>
              <a:buNone/>
            </a:pPr>
            <a:r>
              <a:rPr lang="cs-CZ" sz="2400" i="1" dirty="0" smtClean="0">
                <a:solidFill>
                  <a:prstClr val="black"/>
                </a:solidFill>
              </a:rPr>
              <a:t>	</a:t>
            </a:r>
            <a:r>
              <a:rPr lang="cs-CZ" sz="2400" dirty="0" smtClean="0">
                <a:solidFill>
                  <a:prstClr val="black"/>
                </a:solidFill>
              </a:rPr>
              <a:t>zemědělství, lesnictví, rybolov, těžební průmysl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sekundární sektor </a:t>
            </a:r>
            <a:r>
              <a:rPr lang="cs-CZ" sz="2400" i="1" dirty="0" smtClean="0">
                <a:solidFill>
                  <a:prstClr val="black"/>
                </a:solidFill>
              </a:rPr>
              <a:t>– zpracovatelský průmysl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terciární sektor </a:t>
            </a:r>
            <a:r>
              <a:rPr lang="cs-CZ" sz="2400" i="1" dirty="0" smtClean="0">
                <a:solidFill>
                  <a:prstClr val="black"/>
                </a:solidFill>
              </a:rPr>
              <a:t>– služby</a:t>
            </a:r>
          </a:p>
          <a:p>
            <a:pPr>
              <a:buFont typeface="Wingdings" pitchFamily="2" charset="2"/>
              <a:buNone/>
            </a:pPr>
            <a:endParaRPr lang="cs-CZ" sz="2400" i="1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None/>
            </a:pPr>
            <a:endParaRPr lang="cs-CZ" sz="2400" i="1" dirty="0" smtClean="0">
              <a:solidFill>
                <a:prstClr val="black"/>
              </a:solidFill>
            </a:endParaRP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výrobní </a:t>
            </a:r>
            <a:r>
              <a:rPr lang="cs-CZ" sz="2400" b="1" dirty="0">
                <a:solidFill>
                  <a:srgbClr val="C00000"/>
                </a:solidFill>
              </a:rPr>
              <a:t>:</a:t>
            </a:r>
            <a:r>
              <a:rPr lang="cs-CZ" sz="2400" dirty="0" smtClean="0">
                <a:solidFill>
                  <a:prstClr val="black"/>
                </a:solidFill>
              </a:rPr>
              <a:t> zaměřené na výrobu hmotných statků: průmysl, zemědělství, lesní a vodní hospodářství, stavebnictví</a:t>
            </a: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nevýrobní: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služby – doprava, spoje, obchod, cestovní ruch, peněžnictví a pojišťovnictví</a:t>
            </a: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rozpočtové rezorty: </a:t>
            </a:r>
            <a:r>
              <a:rPr lang="cs-CZ" sz="2400" dirty="0" smtClean="0">
                <a:solidFill>
                  <a:prstClr val="black"/>
                </a:solidFill>
              </a:rPr>
              <a:t>školství, zdravotnictví, věda, kultura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537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Zopakujeme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784976" cy="4918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39788" lvl="1" indent="-495300">
              <a:lnSpc>
                <a:spcPct val="80000"/>
              </a:lnSpc>
              <a:buFont typeface="Wingdings" pitchFamily="2" charset="2"/>
              <a:buNone/>
            </a:pPr>
            <a:r>
              <a:rPr lang="cs-CZ" sz="2800" b="1" i="1" u="sng" dirty="0" smtClean="0">
                <a:solidFill>
                  <a:prstClr val="black"/>
                </a:solidFill>
              </a:rPr>
              <a:t>1. </a:t>
            </a:r>
            <a:r>
              <a:rPr lang="cs-CZ" sz="2800" b="1" i="1" u="sng" dirty="0">
                <a:solidFill>
                  <a:prstClr val="black"/>
                </a:solidFill>
              </a:rPr>
              <a:t>Co není </a:t>
            </a:r>
            <a:r>
              <a:rPr lang="cs-CZ" sz="2800" b="1" i="1" u="sng" dirty="0" smtClean="0">
                <a:solidFill>
                  <a:prstClr val="black"/>
                </a:solidFill>
              </a:rPr>
              <a:t>ekonomika?</a:t>
            </a:r>
          </a:p>
          <a:p>
            <a:pPr marL="839788" lvl="1" indent="-495300">
              <a:lnSpc>
                <a:spcPct val="80000"/>
              </a:lnSpc>
              <a:buFont typeface="Wingdings" pitchFamily="2" charset="2"/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a) nauka o hospodářství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b) směna zboží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c) poskytování služeb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d) výroba </a:t>
            </a:r>
            <a:r>
              <a:rPr lang="cs-CZ" sz="2800" dirty="0" smtClean="0">
                <a:solidFill>
                  <a:prstClr val="black"/>
                </a:solidFill>
              </a:rPr>
              <a:t>zboží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b="1" i="1" u="sng" dirty="0" smtClean="0">
                <a:solidFill>
                  <a:prstClr val="black"/>
                </a:solidFill>
              </a:rPr>
              <a:t>2. </a:t>
            </a:r>
            <a:r>
              <a:rPr lang="cs-CZ" sz="2800" b="1" i="1" u="sng" dirty="0">
                <a:solidFill>
                  <a:prstClr val="black"/>
                </a:solidFill>
              </a:rPr>
              <a:t>Co nepatří do výrobních odvětví národního hospodářství</a:t>
            </a:r>
            <a:r>
              <a:rPr lang="cs-CZ" sz="2800" b="1" i="1" u="sng" dirty="0" smtClean="0">
                <a:solidFill>
                  <a:prstClr val="black"/>
                </a:solidFill>
              </a:rPr>
              <a:t>?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endParaRPr lang="cs-CZ" sz="2800" b="1" i="1" u="sng" dirty="0">
              <a:solidFill>
                <a:prstClr val="black"/>
              </a:solidFill>
            </a:endParaRP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a) pojišťovnictví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b) zemědělství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c) lesní a vodní hospodářství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d) průmysl</a:t>
            </a:r>
          </a:p>
        </p:txBody>
      </p:sp>
    </p:spTree>
    <p:extLst>
      <p:ext uri="{BB962C8B-B14F-4D97-AF65-F5344CB8AC3E}">
        <p14:creationId xmlns:p14="http://schemas.microsoft.com/office/powerpoint/2010/main" val="67660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1824" y="116632"/>
            <a:ext cx="849694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39788" lvl="1" indent="-495300">
              <a:buFont typeface="Wingdings" pitchFamily="2" charset="2"/>
              <a:buNone/>
            </a:pPr>
            <a:r>
              <a:rPr lang="cs-CZ" sz="2800" b="1" i="1" u="sng" dirty="0" smtClean="0">
                <a:solidFill>
                  <a:prstClr val="black"/>
                </a:solidFill>
              </a:rPr>
              <a:t>3. S</a:t>
            </a:r>
            <a:r>
              <a:rPr lang="cs-CZ" sz="2800" b="1" i="1" u="sng" dirty="0">
                <a:solidFill>
                  <a:prstClr val="black"/>
                </a:solidFill>
              </a:rPr>
              <a:t> jakou formou ekonomiky se setkáváme </a:t>
            </a:r>
            <a:r>
              <a:rPr lang="cs-CZ" sz="2800" b="1" i="1" u="sng" dirty="0" smtClean="0">
                <a:solidFill>
                  <a:prstClr val="black"/>
                </a:solidFill>
              </a:rPr>
              <a:t>u nás?</a:t>
            </a:r>
          </a:p>
          <a:p>
            <a:pPr marL="839788" lvl="1" indent="-495300">
              <a:buFont typeface="Wingdings" pitchFamily="2" charset="2"/>
              <a:buNone/>
            </a:pPr>
            <a:endParaRPr lang="cs-CZ" sz="2800" b="1" i="1" u="sng" dirty="0">
              <a:solidFill>
                <a:prstClr val="black"/>
              </a:solidFill>
            </a:endParaRP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a) tradiční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b) příkazová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c) tržní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d) </a:t>
            </a:r>
            <a:r>
              <a:rPr lang="cs-CZ" sz="2800" dirty="0" smtClean="0">
                <a:solidFill>
                  <a:prstClr val="black"/>
                </a:solidFill>
              </a:rPr>
              <a:t>nevýrobní</a:t>
            </a:r>
            <a:endParaRPr lang="cs-CZ" sz="2800" dirty="0">
              <a:solidFill>
                <a:prstClr val="black"/>
              </a:solidFill>
            </a:endParaRPr>
          </a:p>
          <a:p>
            <a:pPr marL="571500" indent="-571500">
              <a:buFont typeface="Wingdings" pitchFamily="2" charset="2"/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 marL="839788" lvl="1" indent="-495300">
              <a:buFont typeface="Wingdings" pitchFamily="2" charset="2"/>
              <a:buNone/>
            </a:pPr>
            <a:r>
              <a:rPr lang="cs-CZ" sz="2800" b="1" i="1" u="sng" dirty="0" smtClean="0">
                <a:solidFill>
                  <a:prstClr val="black"/>
                </a:solidFill>
              </a:rPr>
              <a:t>4. Co  </a:t>
            </a:r>
            <a:r>
              <a:rPr lang="cs-CZ" sz="2800" b="1" i="1" u="sng" dirty="0">
                <a:solidFill>
                  <a:prstClr val="black"/>
                </a:solidFill>
              </a:rPr>
              <a:t>nepatří mezi nevýrobní odvětví Národního hospodářství</a:t>
            </a:r>
            <a:r>
              <a:rPr lang="cs-CZ" sz="2800" b="1" i="1" u="sng" dirty="0" smtClean="0">
                <a:solidFill>
                  <a:prstClr val="black"/>
                </a:solidFill>
              </a:rPr>
              <a:t>?</a:t>
            </a:r>
          </a:p>
          <a:p>
            <a:pPr marL="839788" lvl="1" indent="-495300">
              <a:buFont typeface="Wingdings" pitchFamily="2" charset="2"/>
              <a:buNone/>
            </a:pPr>
            <a:endParaRPr lang="cs-CZ" sz="2800" b="1" i="1" u="sng" dirty="0">
              <a:solidFill>
                <a:prstClr val="black"/>
              </a:solidFill>
            </a:endParaRP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a) stavebnictví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b) školství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c) zdravotnictví</a:t>
            </a:r>
          </a:p>
          <a:p>
            <a:pPr marL="571500" indent="-571500">
              <a:buFont typeface="Wingdings" pitchFamily="2" charset="2"/>
              <a:buNone/>
            </a:pPr>
            <a:r>
              <a:rPr lang="cs-CZ" sz="2800" dirty="0">
                <a:solidFill>
                  <a:prstClr val="black"/>
                </a:solidFill>
              </a:rPr>
              <a:t>d) </a:t>
            </a:r>
            <a:r>
              <a:rPr lang="cs-CZ" sz="2800" dirty="0" smtClean="0">
                <a:solidFill>
                  <a:prstClr val="black"/>
                </a:solidFill>
              </a:rPr>
              <a:t>spoje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87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496944" cy="1143000"/>
          </a:xfrm>
        </p:spPr>
        <p:txBody>
          <a:bodyPr/>
          <a:lstStyle/>
          <a:p>
            <a:r>
              <a:rPr lang="cs-CZ" dirty="0" smtClean="0"/>
              <a:t>Použitá literatura a odkazy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568952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200" dirty="0">
                <a:solidFill>
                  <a:prstClr val="black"/>
                </a:solidFill>
              </a:rPr>
              <a:t> JANOŠKOVÁ, D. a kol. autorů. </a:t>
            </a:r>
            <a:r>
              <a:rPr lang="cs-CZ" sz="22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200" dirty="0">
                <a:solidFill>
                  <a:prstClr val="black"/>
                </a:solidFill>
              </a:rPr>
              <a:t>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200" dirty="0">
              <a:solidFill>
                <a:prstClr val="black"/>
              </a:solidFill>
            </a:endParaRPr>
          </a:p>
          <a:p>
            <a:r>
              <a:rPr lang="cs-CZ" sz="22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2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200" dirty="0">
                <a:solidFill>
                  <a:prstClr val="black"/>
                </a:solidFill>
              </a:rPr>
              <a:t>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200" dirty="0">
              <a:solidFill>
                <a:prstClr val="black"/>
              </a:solidFill>
            </a:endParaRPr>
          </a:p>
          <a:p>
            <a:pPr marL="46037" indent="0">
              <a:buNone/>
            </a:pPr>
            <a:r>
              <a:rPr lang="cs-CZ" sz="2000" i="1" dirty="0"/>
              <a:t>Citováno </a:t>
            </a:r>
            <a:r>
              <a:rPr lang="cs-CZ" sz="2000" i="1"/>
              <a:t>dne </a:t>
            </a:r>
            <a:r>
              <a:rPr lang="cs-CZ" sz="2000" i="1"/>
              <a:t>8</a:t>
            </a:r>
            <a:r>
              <a:rPr lang="cs-CZ" sz="2000" i="1" smtClean="0"/>
              <a:t>.4.2012</a:t>
            </a:r>
            <a:endParaRPr lang="cs-CZ" sz="2000" i="1" dirty="0"/>
          </a:p>
          <a:p>
            <a:pPr marL="46037" indent="0">
              <a:buNone/>
            </a:pPr>
            <a:r>
              <a:rPr lang="cs-CZ" sz="2000" i="1" dirty="0"/>
              <a:t>DUM uložen na- http://dumy.cz/materialy/prehled</a:t>
            </a:r>
          </a:p>
          <a:p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03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277</TotalTime>
  <Words>410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11</vt:i4>
      </vt:variant>
      <vt:variant>
        <vt:lpstr>Nadpisy snímků</vt:lpstr>
      </vt:variant>
      <vt:variant>
        <vt:i4>11</vt:i4>
      </vt:variant>
    </vt:vector>
  </HeadingPairs>
  <TitlesOfParts>
    <vt:vector size="22" baseType="lpstr">
      <vt:lpstr>1_Motiv systému Office</vt:lpstr>
      <vt:lpstr>Aerodynamika</vt:lpstr>
      <vt:lpstr>1_Aerodynamika</vt:lpstr>
      <vt:lpstr>2_Aerodynamika</vt:lpstr>
      <vt:lpstr>3_Aerodynamika</vt:lpstr>
      <vt:lpstr>4_Aerodynamika</vt:lpstr>
      <vt:lpstr>5_Aerodynamika</vt:lpstr>
      <vt:lpstr>6_Aerodynamika</vt:lpstr>
      <vt:lpstr>7_Aerodynamika</vt:lpstr>
      <vt:lpstr>8_Aerodynamika</vt:lpstr>
      <vt:lpstr>9_Aerodynamika</vt:lpstr>
      <vt:lpstr>Název školy: ZŠ Klášterec nad Ohří, Krátká 676 Autor: Mgr. Veronika Kubincová Název materiálu: VY_32_INOVACE_10_26_Stát a národní hospodářství  Číslo projektu: CZ.1.07/1.4.00/21.1115  </vt:lpstr>
      <vt:lpstr>STÁT A NÁRODNÍ HOSPODÁŘSTVÍ</vt:lpstr>
      <vt:lpstr>STÁT</vt:lpstr>
      <vt:lpstr>EKONOMIKA - EKONOMIE</vt:lpstr>
      <vt:lpstr>Typy ekonomik</vt:lpstr>
      <vt:lpstr>Prezentace aplikace PowerPoint</vt:lpstr>
      <vt:lpstr>Prezentace aplikace PowerPoint</vt:lpstr>
      <vt:lpstr>Národní hospodářství</vt:lpstr>
      <vt:lpstr>Zopakujeme si:</vt:lpstr>
      <vt:lpstr>Prezentace aplikace PowerPoint</vt:lpstr>
      <vt:lpstr>Použitá literatura a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občanem státu</dc:title>
  <dc:creator>Kabinet</dc:creator>
  <cp:lastModifiedBy>Kabinet</cp:lastModifiedBy>
  <cp:revision>21</cp:revision>
  <dcterms:created xsi:type="dcterms:W3CDTF">2012-01-03T19:34:46Z</dcterms:created>
  <dcterms:modified xsi:type="dcterms:W3CDTF">2012-06-04T21:14:46Z</dcterms:modified>
</cp:coreProperties>
</file>