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F6AC2-246C-487B-AAF7-CCD6ACCE17CD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6E99CD-1702-4225-8D56-BE487B96DB7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35552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63381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280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994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9294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3529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142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6401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134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990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05483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85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rgbClr val="FFFFFF"/>
              </a:solidFill>
            </a:endParaRPr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>
              <a:solidFill>
                <a:srgbClr val="000000"/>
              </a:solidFill>
            </a:endParaRPr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>
                <a:solidFill>
                  <a:srgbClr val="000000"/>
                </a:solidFill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34501981"/>
      </p:ext>
    </p:extLst>
  </p:cSld>
  <p:clrMapOvr>
    <a:masterClrMapping/>
  </p:clrMapOvr>
  <p:transition spd="slow">
    <p:cover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3604603"/>
      </p:ext>
    </p:extLst>
  </p:cSld>
  <p:clrMapOvr>
    <a:masterClrMapping/>
  </p:clrMapOvr>
  <p:transition spd="slow">
    <p:cover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854775"/>
      </p:ext>
    </p:extLst>
  </p:cSld>
  <p:clrMapOvr>
    <a:masterClrMapping/>
  </p:clrMapOvr>
  <p:transition spd="slow">
    <p:cover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430095"/>
      </p:ext>
    </p:extLst>
  </p:cSld>
  <p:clrMapOvr>
    <a:masterClrMapping/>
  </p:clrMapOvr>
  <p:transition spd="slow">
    <p:cover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rgbClr val="FFFFFF"/>
              </a:solidFill>
            </a:endParaRPr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80246930"/>
      </p:ext>
    </p:extLst>
  </p:cSld>
  <p:clrMapOvr>
    <a:masterClrMapping/>
  </p:clrMapOvr>
  <p:transition spd="slow">
    <p:cover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45594"/>
      </p:ext>
    </p:extLst>
  </p:cSld>
  <p:clrMapOvr>
    <a:masterClrMapping/>
  </p:clrMapOvr>
  <p:transition spd="slow">
    <p:cover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372125"/>
      </p:ext>
    </p:extLst>
  </p:cSld>
  <p:clrMapOvr>
    <a:masterClrMapping/>
  </p:clrMapOvr>
  <p:transition spd="slow">
    <p:cover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9145863"/>
      </p:ext>
    </p:extLst>
  </p:cSld>
  <p:clrMapOvr>
    <a:masterClrMapping/>
  </p:clrMapOvr>
  <p:transition spd="slow">
    <p:cover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  <p:extLst>
      <p:ext uri="{BB962C8B-B14F-4D97-AF65-F5344CB8AC3E}">
        <p14:creationId xmlns:p14="http://schemas.microsoft.com/office/powerpoint/2010/main" val="4205437768"/>
      </p:ext>
    </p:extLst>
  </p:cSld>
  <p:clrMapOvr>
    <a:masterClrMapping/>
  </p:clrMapOvr>
  <p:transition spd="slow">
    <p:cover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7028609"/>
      </p:ext>
    </p:extLst>
  </p:cSld>
  <p:clrMapOvr>
    <a:masterClrMapping/>
  </p:clrMapOvr>
  <p:transition spd="slow">
    <p:cover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380371"/>
      </p:ext>
    </p:extLst>
  </p:cSld>
  <p:clrMapOvr>
    <a:masterClrMapping/>
  </p:clrMapOvr>
  <p:transition spd="slow">
    <p:cover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813066"/>
      </p:ext>
    </p:extLst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250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>
              <a:solidFill>
                <a:srgbClr val="FFFFFF"/>
              </a:solidFill>
            </a:endParaRPr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>
              <a:solidFill>
                <a:srgbClr val="000000"/>
              </a:solidFill>
            </a:endParaRPr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835F811A-4EAB-43B0-9389-E47888B78539}" type="datetimeFigureOut">
              <a:rPr lang="cs-CZ" smtClean="0"/>
              <a:pPr/>
              <a:t>4.6.2012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191B707F-7E02-4694-9024-7D663154E86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rgbClr val="000000">
                  <a:alpha val="100000"/>
                </a:srgb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>
                <a:solidFill>
                  <a:srgbClr val="000000"/>
                </a:solidFill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>
                <a:solidFill>
                  <a:srgbClr val="00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37979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</p:sldLayoutIdLst>
  <p:transition spd="slow">
    <p:cover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: 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VY_32_INOVACE_11_26_Státní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rozpočet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Prezentace slouží k výkladu na téma státní rozpočet. Ujasní žákům tento pojem. Žák se dozví jaké jsou příjmy a výdaje státu, druhy rozpočtu. Toto vše si jednoduše zopakuje díky otázkám na konci prezentace.</a:t>
            </a:r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8417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STÁTNÍ ROZPOČET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hospodaření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61700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1143000"/>
          </a:xfrm>
        </p:spPr>
        <p:txBody>
          <a:bodyPr/>
          <a:lstStyle/>
          <a:p>
            <a:pPr algn="l"/>
            <a:r>
              <a:rPr lang="cs-CZ" dirty="0" smtClean="0"/>
              <a:t>Státní rozpočet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7129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Finanční plán státu na určité období.</a:t>
            </a:r>
          </a:p>
          <a:p>
            <a:r>
              <a:rPr lang="cs-CZ" sz="3200" dirty="0" smtClean="0">
                <a:solidFill>
                  <a:srgbClr val="000000"/>
                </a:solidFill>
              </a:rPr>
              <a:t>Jde o finanční hospodaření státu</a:t>
            </a:r>
            <a:r>
              <a:rPr lang="pl-PL" sz="3200" dirty="0" smtClean="0">
                <a:solidFill>
                  <a:srgbClr val="000000"/>
                </a:solidFill>
              </a:rPr>
              <a:t>, většinou na jeden rok.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524" y="3429000"/>
            <a:ext cx="2502817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0174" y="4593526"/>
            <a:ext cx="58326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3200" dirty="0" smtClean="0">
                <a:solidFill>
                  <a:srgbClr val="000000"/>
                </a:solidFill>
              </a:rPr>
              <a:t>Zpracovává ho ministerstvo financí, schvaluje ho vláda a ta ho předkládá poslanecké sněmovně.</a:t>
            </a:r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C:\Users\Kabinet\AppData\Local\Temp\MP90031562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708920"/>
            <a:ext cx="3657600" cy="188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3335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129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rgbClr val="D1282E">
                    <a:lumMod val="50000"/>
                  </a:srgbClr>
                </a:solidFill>
              </a:rPr>
              <a:t>STÁTNÍ ROZPOČET </a:t>
            </a:r>
            <a:r>
              <a:rPr lang="cs-CZ" sz="3200" dirty="0" smtClean="0">
                <a:solidFill>
                  <a:srgbClr val="000000"/>
                </a:solidFill>
              </a:rPr>
              <a:t>se skládá z příjmů a výdajů.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u="sng" dirty="0" smtClean="0">
                <a:solidFill>
                  <a:srgbClr val="D1282E">
                    <a:lumMod val="75000"/>
                  </a:srgbClr>
                </a:solidFill>
              </a:rPr>
              <a:t>Příjmy státu: </a:t>
            </a:r>
            <a:r>
              <a:rPr lang="cs-CZ" sz="3200" dirty="0" smtClean="0">
                <a:solidFill>
                  <a:srgbClr val="000000"/>
                </a:solidFill>
              </a:rPr>
              <a:t>Daně, zisk ze státních podniků, příspěvky na pojištění, poplatky, cla, dotace, podpory, …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u="sng" dirty="0" smtClean="0">
                <a:solidFill>
                  <a:srgbClr val="D1282E">
                    <a:lumMod val="75000"/>
                  </a:srgbClr>
                </a:solidFill>
              </a:rPr>
              <a:t>Výdaje státu: </a:t>
            </a:r>
            <a:r>
              <a:rPr lang="cs-CZ" sz="3200" dirty="0" smtClean="0">
                <a:solidFill>
                  <a:srgbClr val="000000"/>
                </a:solidFill>
              </a:rPr>
              <a:t>Sociální dávky, zdravotnictví, školství, armáda, policie, kultura, památky…</a:t>
            </a:r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2050" name="Picture 2" descr="C:\Users\Kabinet\AppData\Local\Temp\MP90040682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51533" y="4147374"/>
            <a:ext cx="2310482" cy="2888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4899279"/>
            <a:ext cx="53285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000000"/>
                </a:solidFill>
              </a:rPr>
              <a:t>Státní rozpočet spolu s rozpočty obcí, měst a krajů tvoří veřejné finance.</a:t>
            </a:r>
            <a:endParaRPr lang="cs-CZ" sz="32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2461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Druhy státního rozpočtu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68760"/>
            <a:ext cx="849694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0000"/>
                </a:solidFill>
              </a:rPr>
              <a:t>Státní rozpočet dělíme podle toho v jakém poměru jsou příjmy a výdaje státu.</a:t>
            </a:r>
            <a:endParaRPr lang="cs-CZ" sz="3200" dirty="0">
              <a:solidFill>
                <a:srgbClr val="000000"/>
              </a:solidFill>
            </a:endParaRPr>
          </a:p>
          <a:p>
            <a:pPr lvl="3"/>
            <a:r>
              <a:rPr lang="cs-CZ" sz="3200" b="1" dirty="0" smtClean="0">
                <a:solidFill>
                  <a:srgbClr val="D1282E">
                    <a:lumMod val="50000"/>
                  </a:srgbClr>
                </a:solidFill>
              </a:rPr>
              <a:t>	1) Vyrovnaný rozpočet </a:t>
            </a:r>
            <a:r>
              <a:rPr lang="cs-CZ" sz="3200" dirty="0" smtClean="0">
                <a:solidFill>
                  <a:srgbClr val="000000"/>
                </a:solidFill>
              </a:rPr>
              <a:t>– výdaje a 	příjmy jsou vyrovnané</a:t>
            </a:r>
          </a:p>
          <a:p>
            <a:pPr marL="514350" indent="-514350">
              <a:buFontTx/>
              <a:buAutoNum type="arabicParenR"/>
            </a:pPr>
            <a:endParaRPr lang="cs-CZ" sz="3200" dirty="0" smtClean="0">
              <a:solidFill>
                <a:srgbClr val="000000"/>
              </a:solidFill>
            </a:endParaRPr>
          </a:p>
          <a:p>
            <a:pPr lvl="2"/>
            <a:r>
              <a:rPr lang="cs-CZ" sz="3200" b="1" dirty="0" smtClean="0">
                <a:solidFill>
                  <a:srgbClr val="D1282E">
                    <a:lumMod val="50000"/>
                  </a:srgbClr>
                </a:solidFill>
              </a:rPr>
              <a:t>	2) Přebytkový rozpočet </a:t>
            </a:r>
            <a:r>
              <a:rPr lang="cs-CZ" sz="3200" dirty="0" smtClean="0">
                <a:solidFill>
                  <a:srgbClr val="000000"/>
                </a:solidFill>
              </a:rPr>
              <a:t>– výdaje 	jsou nižší než příjmy</a:t>
            </a:r>
          </a:p>
          <a:p>
            <a:pPr marL="514350" indent="-514350">
              <a:buFontTx/>
              <a:buAutoNum type="arabicParenR"/>
            </a:pPr>
            <a:endParaRPr lang="cs-CZ" sz="3200" dirty="0" smtClean="0">
              <a:solidFill>
                <a:srgbClr val="000000"/>
              </a:solidFill>
            </a:endParaRPr>
          </a:p>
          <a:p>
            <a:pPr lvl="2"/>
            <a:r>
              <a:rPr lang="cs-CZ" sz="3200" b="1" dirty="0" smtClean="0">
                <a:solidFill>
                  <a:srgbClr val="D1282E">
                    <a:lumMod val="50000"/>
                  </a:srgbClr>
                </a:solidFill>
              </a:rPr>
              <a:t>	3) Schodkový rozpočet </a:t>
            </a:r>
            <a:r>
              <a:rPr lang="cs-CZ" sz="3200" dirty="0" smtClean="0">
                <a:solidFill>
                  <a:srgbClr val="000000"/>
                </a:solidFill>
              </a:rPr>
              <a:t>– výdaje 	převyšují příjmy</a:t>
            </a:r>
            <a:endParaRPr lang="cs-CZ" sz="3200" dirty="0">
              <a:solidFill>
                <a:srgbClr val="0000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47617"/>
            <a:ext cx="1812509" cy="1329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948" y="2276873"/>
            <a:ext cx="1803073" cy="1152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008" y="5229200"/>
            <a:ext cx="1781013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01658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POJMY</a:t>
            </a:r>
            <a:endParaRPr lang="cs-CZ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DEFICIT: </a:t>
            </a:r>
            <a:r>
              <a:rPr lang="cs-CZ" sz="3200" dirty="0" smtClean="0">
                <a:solidFill>
                  <a:srgbClr val="000000"/>
                </a:solidFill>
              </a:rPr>
              <a:t>rozdíl o který výdaje převyšují příjmy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AKCIE: </a:t>
            </a:r>
            <a:r>
              <a:rPr lang="cs-CZ" sz="3200" dirty="0" smtClean="0">
                <a:solidFill>
                  <a:srgbClr val="000000"/>
                </a:solidFill>
              </a:rPr>
              <a:t>cenný papír, který představuje podíl na kapitálu akciové společnosti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AKCIONÁŘ: </a:t>
            </a:r>
            <a:r>
              <a:rPr lang="cs-CZ" sz="3200" dirty="0" smtClean="0">
                <a:solidFill>
                  <a:srgbClr val="000000"/>
                </a:solidFill>
              </a:rPr>
              <a:t>člověk vlastnící akcie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DIVIDENDA: </a:t>
            </a:r>
            <a:r>
              <a:rPr lang="cs-CZ" sz="3200" dirty="0" smtClean="0">
                <a:solidFill>
                  <a:srgbClr val="000000"/>
                </a:solidFill>
              </a:rPr>
              <a:t>podíl zisku přidělený akcionáři</a:t>
            </a:r>
          </a:p>
          <a:p>
            <a:endParaRPr lang="cs-CZ" sz="32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82558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DAŇOVÝ POPLATNÍK: </a:t>
            </a:r>
            <a:r>
              <a:rPr lang="cs-CZ" sz="3200" dirty="0" smtClean="0">
                <a:solidFill>
                  <a:srgbClr val="000000"/>
                </a:solidFill>
              </a:rPr>
              <a:t>člověk, jehož příjmy, či majetek přímo podléhají dani.  Z jeho peněženky ubydou peníze na daně.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b="1" dirty="0" smtClean="0">
                <a:solidFill>
                  <a:srgbClr val="D1282E">
                    <a:lumMod val="75000"/>
                  </a:srgbClr>
                </a:solidFill>
              </a:rPr>
              <a:t>PLÁTCE DANĚ: </a:t>
            </a:r>
            <a:r>
              <a:rPr lang="cs-CZ" sz="3200" dirty="0" smtClean="0">
                <a:solidFill>
                  <a:srgbClr val="000000"/>
                </a:solidFill>
              </a:rPr>
              <a:t>ten odvádí tu daň státu</a:t>
            </a:r>
          </a:p>
          <a:p>
            <a:endParaRPr lang="cs-CZ" sz="3200" dirty="0">
              <a:solidFill>
                <a:srgbClr val="000000"/>
              </a:solidFill>
            </a:endParaRPr>
          </a:p>
          <a:p>
            <a:r>
              <a:rPr lang="cs-CZ" sz="3200" dirty="0" smtClean="0">
                <a:solidFill>
                  <a:srgbClr val="000000"/>
                </a:solidFill>
              </a:rPr>
              <a:t>Daňový poplatník a plátce daně mohou být jedna a tatáž osoba. </a:t>
            </a:r>
            <a:r>
              <a:rPr lang="cs-CZ" sz="3200" i="1" dirty="0" smtClean="0">
                <a:solidFill>
                  <a:srgbClr val="000000"/>
                </a:solidFill>
              </a:rPr>
              <a:t>(podnikatel si daň musí spočítat, vyplnit daňové přiznání a zaplatit daň)</a:t>
            </a:r>
            <a:endParaRPr lang="cs-CZ" sz="3200" i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7787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229600" cy="11430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Zopakuj si: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56895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FontTx/>
              <a:buAutoNum type="arabicParenR"/>
            </a:pPr>
            <a:r>
              <a:rPr lang="cs-CZ" sz="2800" u="sng" dirty="0" smtClean="0">
                <a:solidFill>
                  <a:srgbClr val="000000"/>
                </a:solidFill>
              </a:rPr>
              <a:t>Rozdíl o který výdaje převyšují příjmy se nazývá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Tx/>
              <a:buAutoNum type="arabicParenR"/>
            </a:pPr>
            <a:endParaRPr lang="cs-CZ" sz="2800" dirty="0" smtClean="0">
              <a:solidFill>
                <a:srgbClr val="000000"/>
              </a:solidFill>
            </a:endParaRP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a) akcie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deficit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rozpočet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2) </a:t>
            </a:r>
            <a:r>
              <a:rPr lang="cs-CZ" sz="2800" u="sng" dirty="0" smtClean="0">
                <a:solidFill>
                  <a:srgbClr val="000000"/>
                </a:solidFill>
              </a:rPr>
              <a:t>Státní rozpočet je: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stav finanční kasy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finanční plán státu na určité období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stát nemá rozpočet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7370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096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000000"/>
                </a:solidFill>
              </a:rPr>
              <a:t>3) Jak bys popsal přebytkový státní rozpočet?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r>
              <a:rPr lang="cs-CZ" sz="2800" dirty="0" smtClean="0">
                <a:solidFill>
                  <a:srgbClr val="000000"/>
                </a:solidFill>
              </a:rPr>
              <a:t>	a) příjmy hodně převyšují výdaje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příjmy jen maličko převyšují výdaje</a:t>
            </a:r>
          </a:p>
          <a:p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výdaje a příjmy jsou vyrovnané</a:t>
            </a:r>
          </a:p>
          <a:p>
            <a:endParaRPr lang="cs-CZ" sz="2800" dirty="0">
              <a:solidFill>
                <a:srgbClr val="000000"/>
              </a:solidFill>
            </a:endParaRPr>
          </a:p>
          <a:p>
            <a:pPr marL="514350" indent="-514350">
              <a:buFontTx/>
              <a:buAutoNum type="arabicParenR" startAt="4"/>
            </a:pPr>
            <a:r>
              <a:rPr lang="cs-CZ" sz="2800" u="sng" dirty="0" smtClean="0">
                <a:solidFill>
                  <a:srgbClr val="000000"/>
                </a:solidFill>
              </a:rPr>
              <a:t>Který z rozpočtů je pro stát nejméně výhodný</a:t>
            </a:r>
            <a:r>
              <a:rPr lang="cs-CZ" sz="2800" dirty="0" smtClean="0">
                <a:solidFill>
                  <a:srgbClr val="000000"/>
                </a:solidFill>
              </a:rPr>
              <a:t>?</a:t>
            </a:r>
          </a:p>
          <a:p>
            <a:pPr marL="514350" indent="-514350">
              <a:buFontTx/>
              <a:buAutoNum type="arabicParenR" startAt="4"/>
            </a:pPr>
            <a:endParaRPr lang="cs-CZ" sz="2800" dirty="0">
              <a:solidFill>
                <a:srgbClr val="000000"/>
              </a:solidFill>
            </a:endParaRPr>
          </a:p>
          <a:p>
            <a:pPr lvl="1"/>
            <a:r>
              <a:rPr lang="cs-CZ" sz="2800" dirty="0" smtClean="0">
                <a:solidFill>
                  <a:srgbClr val="000000"/>
                </a:solidFill>
              </a:rPr>
              <a:t>	a) schodkový</a:t>
            </a:r>
          </a:p>
          <a:p>
            <a:pPr lvl="1"/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b) vyrovnaný</a:t>
            </a:r>
          </a:p>
          <a:p>
            <a:pPr lvl="1"/>
            <a:r>
              <a:rPr lang="cs-CZ" sz="2800" dirty="0">
                <a:solidFill>
                  <a:srgbClr val="000000"/>
                </a:solidFill>
              </a:rPr>
              <a:t>	</a:t>
            </a:r>
            <a:r>
              <a:rPr lang="cs-CZ" sz="2800" dirty="0" smtClean="0">
                <a:solidFill>
                  <a:srgbClr val="000000"/>
                </a:solidFill>
              </a:rPr>
              <a:t>c) přebytkový</a:t>
            </a:r>
            <a:endParaRPr lang="cs-CZ" sz="2800" dirty="0">
              <a:solidFill>
                <a:srgbClr val="000000"/>
              </a:solidFill>
            </a:endParaRPr>
          </a:p>
          <a:p>
            <a:pPr lvl="1"/>
            <a:endParaRPr lang="cs-CZ" sz="2800" dirty="0" smtClean="0">
              <a:solidFill>
                <a:srgbClr val="000000"/>
              </a:solidFill>
            </a:endParaRPr>
          </a:p>
          <a:p>
            <a:pPr lvl="1"/>
            <a:r>
              <a:rPr lang="cs-CZ" sz="2800" dirty="0" smtClean="0">
                <a:solidFill>
                  <a:srgbClr val="000000"/>
                </a:solidFill>
              </a:rPr>
              <a:t>Proč tento??????</a:t>
            </a:r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4280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424936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0000"/>
                </a:solidFill>
              </a:rPr>
              <a:t>Použitá literatura a odkazy:</a:t>
            </a:r>
          </a:p>
          <a:p>
            <a:endParaRPr lang="cs-CZ" sz="2800" dirty="0" smtClean="0">
              <a:solidFill>
                <a:srgbClr val="000000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200" dirty="0" smtClean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 smtClean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 smtClean="0">
                <a:solidFill>
                  <a:prstClr val="black"/>
                </a:solidFill>
              </a:rPr>
              <a:t> JANOŠKOVÁ, D. a kol. autorů. </a:t>
            </a:r>
            <a:r>
              <a:rPr lang="cs-CZ" sz="2200" i="1" dirty="0" smtClean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200" dirty="0" smtClean="0">
                <a:solidFill>
                  <a:prstClr val="black"/>
                </a:solidFill>
              </a:rPr>
              <a:t>1st </a:t>
            </a:r>
            <a:r>
              <a:rPr lang="cs-CZ" sz="2200" dirty="0" err="1" smtClean="0">
                <a:solidFill>
                  <a:prstClr val="black"/>
                </a:solidFill>
              </a:rPr>
              <a:t>ed</a:t>
            </a:r>
            <a:r>
              <a:rPr lang="cs-CZ" sz="2200" dirty="0" smtClean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200" dirty="0" smtClean="0">
              <a:solidFill>
                <a:prstClr val="black"/>
              </a:solidFill>
            </a:endParaRPr>
          </a:p>
          <a:p>
            <a:r>
              <a:rPr lang="cs-CZ" sz="2200" dirty="0" smtClean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200" i="1" dirty="0" smtClean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200" dirty="0" smtClean="0">
                <a:solidFill>
                  <a:prstClr val="black"/>
                </a:solidFill>
              </a:rPr>
              <a:t>1st </a:t>
            </a:r>
            <a:r>
              <a:rPr lang="cs-CZ" sz="2200" dirty="0" err="1" smtClean="0">
                <a:solidFill>
                  <a:prstClr val="black"/>
                </a:solidFill>
              </a:rPr>
              <a:t>ed</a:t>
            </a:r>
            <a:r>
              <a:rPr lang="cs-CZ" sz="2200" dirty="0" smtClean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200" dirty="0" smtClean="0">
              <a:solidFill>
                <a:prstClr val="black"/>
              </a:solidFill>
            </a:endParaRPr>
          </a:p>
          <a:p>
            <a:pPr marL="46037" indent="0">
              <a:buNone/>
            </a:pPr>
            <a:r>
              <a:rPr lang="cs-CZ" sz="2000" i="1" dirty="0"/>
              <a:t>Citováno dne 25.3.2012</a:t>
            </a:r>
          </a:p>
          <a:p>
            <a:pPr marL="46037" indent="0">
              <a:buNone/>
            </a:pPr>
            <a:r>
              <a:rPr lang="cs-CZ" sz="2000" i="1" dirty="0"/>
              <a:t>DUM uložen na- http://dumy.cz/materialy/prehled</a:t>
            </a:r>
          </a:p>
          <a:p>
            <a:endParaRPr lang="cs-CZ" sz="28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79753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rooklet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278</TotalTime>
  <Words>391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Brooklet</vt:lpstr>
      <vt:lpstr>Název školy: ZŠ Klášterec nad Ohří, Krátká 676 Autor: Mgr. Veronika Kubincová Název materiálu: VY_32_INOVACE_11_26_Státní rozpočet Číslo projektu: CZ.1.07/1.4.00/21.1115  </vt:lpstr>
      <vt:lpstr>STÁTNÍ ROZPOČET</vt:lpstr>
      <vt:lpstr>Státní rozpočet</vt:lpstr>
      <vt:lpstr>Prezentace aplikace PowerPoint</vt:lpstr>
      <vt:lpstr>Druhy státního rozpočtu</vt:lpstr>
      <vt:lpstr>POJMY</vt:lpstr>
      <vt:lpstr>Prezentace aplikace PowerPoint</vt:lpstr>
      <vt:lpstr>Zopakuj si: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Jsem občanem státu</dc:title>
  <dc:creator>Kabinet</dc:creator>
  <cp:lastModifiedBy>Kabinet</cp:lastModifiedBy>
  <cp:revision>20</cp:revision>
  <dcterms:created xsi:type="dcterms:W3CDTF">2012-01-03T19:34:46Z</dcterms:created>
  <dcterms:modified xsi:type="dcterms:W3CDTF">2012-06-04T21:15:16Z</dcterms:modified>
</cp:coreProperties>
</file>