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</p:sldMasterIdLst>
  <p:notesMasterIdLst>
    <p:notesMasterId r:id="rId18"/>
  </p:notesMasterIdLst>
  <p:sldIdLst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39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72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283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334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87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868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008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03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707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612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242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38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80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739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66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54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0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3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80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83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0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740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95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360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36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48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44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80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72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8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2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71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51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889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42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09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35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116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14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09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75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858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53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97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950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951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25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376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85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94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69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77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46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5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869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22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269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750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50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61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34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96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65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16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17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802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52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96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122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502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456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612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15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990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30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274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056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118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40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43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327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38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521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92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86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84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794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71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737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071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862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682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146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2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089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9BC6D9-32A3-4CF5-99B9-426C24620D43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1864B1-F292-43AF-94C6-7A021A74E399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182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VY_32_INOVACE_13_26_Banky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Prezentace slouží jako pomůcka k výkladu na téma banky. Žák pochopí rozdíl mezi českou národní bankou a komerčními bankami.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55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BANKY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Peněžní ústavy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1891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7125113" cy="924475"/>
          </a:xfrm>
        </p:spPr>
        <p:txBody>
          <a:bodyPr/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Banky</a:t>
            </a:r>
            <a:endParaRPr lang="cs-CZ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Instituce zabývající se poskytováním finančních služeb.</a:t>
            </a:r>
          </a:p>
          <a:p>
            <a:endParaRPr lang="cs-CZ" sz="2800" dirty="0" smtClean="0"/>
          </a:p>
          <a:p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Úkoly:</a:t>
            </a:r>
          </a:p>
          <a:p>
            <a:r>
              <a:rPr lang="cs-CZ" sz="2800" dirty="0" smtClean="0"/>
              <a:t>Přijímají a opatrují vklady</a:t>
            </a:r>
          </a:p>
          <a:p>
            <a:r>
              <a:rPr lang="cs-CZ" sz="2800" dirty="0" smtClean="0"/>
              <a:t>Půjčují peníze</a:t>
            </a:r>
          </a:p>
          <a:p>
            <a:r>
              <a:rPr lang="cs-CZ" sz="2800" dirty="0" smtClean="0"/>
              <a:t>Směnárna (nakupují a prodávají peníze cizích měn)</a:t>
            </a:r>
          </a:p>
          <a:p>
            <a:r>
              <a:rPr lang="cs-CZ" sz="2800" dirty="0" smtClean="0"/>
              <a:t>Uskutečňují peněžní operace</a:t>
            </a:r>
          </a:p>
        </p:txBody>
      </p:sp>
      <p:pic>
        <p:nvPicPr>
          <p:cNvPr id="1026" name="Picture 2" descr="C:\Users\Kabinet\AppData\Local\Temp\MC90044038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93546"/>
            <a:ext cx="3143137" cy="314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01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prstClr val="black"/>
                </a:solidFill>
              </a:rPr>
              <a:t>Která z uvedených institucí je peněžní ústav?</a:t>
            </a:r>
            <a:endParaRPr lang="cs-CZ" sz="2800" i="1" u="sng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16832"/>
            <a:ext cx="1172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pošta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30952" y="2482303"/>
            <a:ext cx="2050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uzenářství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4149080"/>
            <a:ext cx="1976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směnárna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429000"/>
            <a:ext cx="1638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tiskárna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3789040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banka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5229200"/>
            <a:ext cx="2049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pojišťovna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50737" y="4985855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bazar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1916832"/>
            <a:ext cx="1962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spořitelna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6093296"/>
            <a:ext cx="1539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záložna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30932" y="5570076"/>
            <a:ext cx="2159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zastavárna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79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125113" cy="924475"/>
          </a:xfrm>
        </p:spPr>
        <p:txBody>
          <a:bodyPr/>
          <a:lstStyle/>
          <a:p>
            <a:r>
              <a:rPr lang="cs-CZ" b="1" i="1" u="sng" dirty="0" smtClean="0"/>
              <a:t>Česká národní banka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 </a:t>
            </a:r>
            <a:r>
              <a:rPr lang="cs-CZ" sz="2800" dirty="0" smtClean="0">
                <a:solidFill>
                  <a:prstClr val="black"/>
                </a:solidFill>
              </a:rPr>
              <a:t>Banka řízená státem.</a:t>
            </a:r>
          </a:p>
          <a:p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 </a:t>
            </a:r>
            <a:r>
              <a:rPr lang="cs-CZ" sz="2800" dirty="0" smtClean="0">
                <a:solidFill>
                  <a:prstClr val="black"/>
                </a:solidFill>
              </a:rPr>
              <a:t>Není soukromá, ale státní.</a:t>
            </a:r>
          </a:p>
          <a:p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 </a:t>
            </a:r>
            <a:r>
              <a:rPr lang="cs-CZ" sz="2800" dirty="0" smtClean="0">
                <a:solidFill>
                  <a:prstClr val="black"/>
                </a:solidFill>
              </a:rPr>
              <a:t>Dohlíží na finanční systém a činnost komerčních bank.</a:t>
            </a:r>
          </a:p>
          <a:p>
            <a:pPr marL="457200" indent="-457200">
              <a:buFont typeface="Wingdings"/>
              <a:buChar char="]"/>
            </a:pP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Reguluje množství peněz v oběhu.</a:t>
            </a:r>
          </a:p>
          <a:p>
            <a:pPr marL="457200" indent="-457200">
              <a:buFont typeface="Wingdings"/>
              <a:buChar char="]"/>
            </a:pP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Vydává peníze</a:t>
            </a:r>
          </a:p>
          <a:p>
            <a:pPr marL="457200" indent="-457200">
              <a:buFont typeface="Wingdings"/>
              <a:buChar char="]"/>
            </a:pP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Určuje základní podmínky poskytování úvěru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Kabinet\AppData\Local\Temp\MP9004236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295" y="4437112"/>
            <a:ext cx="2847177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880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125113" cy="924475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Komerční banky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6409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Jsou soukromé.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Vznikly za účelem zisku.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pPr marL="457200" indent="-457200">
              <a:buFont typeface="Wingdings"/>
              <a:buChar char="]"/>
            </a:pP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Zprostředkovávají placení převodem</a:t>
            </a:r>
          </a:p>
          <a:p>
            <a:pPr marL="457200" indent="-457200">
              <a:buFont typeface="Wingdings"/>
              <a:buChar char="]"/>
            </a:pP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Poskytují úvěry</a:t>
            </a:r>
          </a:p>
          <a:p>
            <a:pPr marL="457200" indent="-457200">
              <a:buFont typeface="Wingdings"/>
              <a:buChar char="]"/>
            </a:pP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Přijímají vklady</a:t>
            </a:r>
          </a:p>
          <a:p>
            <a:pPr marL="457200" indent="-457200">
              <a:buFont typeface="Wingdings"/>
              <a:buChar char="]"/>
            </a:pP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Poskytují depozitní služby</a:t>
            </a:r>
          </a:p>
          <a:p>
            <a:endParaRPr lang="cs-CZ" sz="2800" dirty="0">
              <a:solidFill>
                <a:prstClr val="black"/>
              </a:solidFill>
              <a:sym typeface="Wingdings"/>
            </a:endParaRPr>
          </a:p>
          <a:p>
            <a:r>
              <a:rPr lang="cs-CZ" sz="28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Depozita </a:t>
            </a:r>
            <a:r>
              <a:rPr lang="cs-CZ" sz="2800" dirty="0" smtClean="0">
                <a:solidFill>
                  <a:prstClr val="black"/>
                </a:solidFill>
                <a:sym typeface="Wingdings"/>
              </a:rPr>
              <a:t>= cenné papíry, listiny, ukládaní vkladů v peněžním ústavu…</a:t>
            </a:r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3075" name="Picture 3" descr="C:\Users\Kabinet\AppData\Local\Temp\MP9004312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941" y="620688"/>
            <a:ext cx="2735079" cy="182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602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568952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POJMY:</a:t>
            </a:r>
          </a:p>
          <a:p>
            <a:endParaRPr lang="cs-CZ" sz="3200" b="1" i="1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Úrok:</a:t>
            </a:r>
            <a:r>
              <a:rPr lang="cs-CZ" sz="2800" dirty="0" smtClean="0">
                <a:solidFill>
                  <a:prstClr val="black"/>
                </a:solidFill>
              </a:rPr>
              <a:t> peněžní částka kterou dlužník platí věřiteli (bance) za poskytnutí úvěru.</a:t>
            </a:r>
          </a:p>
          <a:p>
            <a:endParaRPr lang="cs-CZ" sz="2800" b="1" i="1" u="sng" dirty="0">
              <a:solidFill>
                <a:prstClr val="black"/>
              </a:solidFill>
            </a:endParaRPr>
          </a:p>
          <a:p>
            <a:r>
              <a:rPr lang="cs-CZ" sz="2800" b="1" i="1" u="sng" dirty="0" smtClean="0">
                <a:solidFill>
                  <a:prstClr val="black"/>
                </a:solidFill>
              </a:rPr>
              <a:t>Úvěr:</a:t>
            </a:r>
            <a:r>
              <a:rPr lang="cs-CZ" sz="2800" dirty="0" smtClean="0">
                <a:solidFill>
                  <a:prstClr val="black"/>
                </a:solidFill>
              </a:rPr>
              <a:t> půjčka, poskytnutí peněz. Banka půjčí věřiteli, občanovi.</a:t>
            </a:r>
          </a:p>
          <a:p>
            <a:endParaRPr lang="cs-CZ" sz="2800" b="1" i="1" u="sng" dirty="0">
              <a:solidFill>
                <a:prstClr val="black"/>
              </a:solidFill>
            </a:endParaRPr>
          </a:p>
        </p:txBody>
      </p:sp>
      <p:pic>
        <p:nvPicPr>
          <p:cNvPr id="4098" name="Picture 2" descr="C:\Users\Kabinet\AppData\Local\Temp\MP9003853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73016"/>
            <a:ext cx="1925960" cy="26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077072"/>
            <a:ext cx="59766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prstClr val="black"/>
                </a:solidFill>
              </a:rPr>
              <a:t>Hypotéka:</a:t>
            </a:r>
            <a:r>
              <a:rPr lang="cs-CZ" sz="2800" dirty="0" smtClean="0">
                <a:solidFill>
                  <a:prstClr val="black"/>
                </a:solidFill>
              </a:rPr>
              <a:t> úvěr poskytovaný k pořízení nemovitosti</a:t>
            </a:r>
          </a:p>
          <a:p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12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835292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Termínovaný vklad: </a:t>
            </a:r>
            <a:r>
              <a:rPr lang="cs-CZ" sz="2800" dirty="0" smtClean="0">
                <a:solidFill>
                  <a:prstClr val="black"/>
                </a:solidFill>
              </a:rPr>
              <a:t>vložené peníze si mohu vybrat až v předem stanoveném termínu. Je zde lepší úrok, než u běžného vkladu.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b="1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PIN: </a:t>
            </a:r>
            <a:r>
              <a:rPr lang="cs-CZ" sz="2800" dirty="0" smtClean="0">
                <a:solidFill>
                  <a:prstClr val="black"/>
                </a:solidFill>
              </a:rPr>
              <a:t>osobní identifikační číslo </a:t>
            </a:r>
            <a:r>
              <a:rPr lang="cs-CZ" sz="2000" i="1" dirty="0" smtClean="0">
                <a:solidFill>
                  <a:prstClr val="black"/>
                </a:solidFill>
              </a:rPr>
              <a:t>(</a:t>
            </a:r>
            <a:r>
              <a:rPr lang="cs-CZ" sz="2000" i="1" dirty="0" err="1" smtClean="0">
                <a:solidFill>
                  <a:prstClr val="black"/>
                </a:solidFill>
              </a:rPr>
              <a:t>personal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identification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number</a:t>
            </a:r>
            <a:r>
              <a:rPr lang="cs-CZ" sz="2000" i="1" dirty="0" smtClean="0">
                <a:solidFill>
                  <a:prstClr val="black"/>
                </a:solidFill>
              </a:rPr>
              <a:t>), </a:t>
            </a:r>
            <a:r>
              <a:rPr lang="cs-CZ" sz="2800" dirty="0" smtClean="0">
                <a:solidFill>
                  <a:prstClr val="black"/>
                </a:solidFill>
              </a:rPr>
              <a:t>jde o posloupnost čísel, která se používá ke své identifikaci. (PIN na platební kartě…)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b="1" i="1" u="sng" dirty="0" smtClean="0">
                <a:solidFill>
                  <a:prstClr val="black"/>
                </a:solidFill>
              </a:rPr>
              <a:t>Elektronické bankovnictví: </a:t>
            </a:r>
            <a:r>
              <a:rPr lang="cs-CZ" sz="2800" dirty="0" smtClean="0">
                <a:solidFill>
                  <a:prstClr val="black"/>
                </a:solidFill>
              </a:rPr>
              <a:t>komunikace mezi bankou a klientem. Bankovní operace můžeme provést přes telefon, internet…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23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56895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prstClr val="black"/>
                </a:solidFill>
              </a:rPr>
              <a:t>POUŽITÁ LITERATURA A ODKAZY: </a:t>
            </a:r>
          </a:p>
          <a:p>
            <a:pPr marL="342900" indent="-342900">
              <a:buFontTx/>
              <a:buChar char="-"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Obrázky </a:t>
            </a:r>
            <a:r>
              <a:rPr lang="cs-CZ" sz="2000" dirty="0">
                <a:solidFill>
                  <a:prstClr val="black"/>
                </a:solidFill>
              </a:rPr>
              <a:t>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</a:t>
            </a:r>
            <a:r>
              <a:rPr lang="cs-CZ" sz="2000">
                <a:solidFill>
                  <a:prstClr val="black"/>
                </a:solidFill>
              </a:rPr>
              <a:t>učebnic</a:t>
            </a:r>
            <a:r>
              <a:rPr lang="cs-CZ" sz="2000" smtClean="0">
                <a:solidFill>
                  <a:prstClr val="black"/>
                </a:solidFill>
              </a:rPr>
              <a:t>:</a:t>
            </a:r>
          </a:p>
          <a:p>
            <a:pPr marL="342900" indent="-342900">
              <a:buFontTx/>
              <a:buChar char="-"/>
            </a:pP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000" i="1" dirty="0"/>
              <a:t>Citováno dne </a:t>
            </a:r>
            <a:r>
              <a:rPr lang="cs-CZ" sz="2000" i="1" dirty="0" smtClean="0"/>
              <a:t>24.4.2012</a:t>
            </a:r>
            <a:endParaRPr lang="cs-CZ" sz="2000" i="1" dirty="0"/>
          </a:p>
          <a:p>
            <a:pPr marL="46037" indent="0">
              <a:buNone/>
            </a:pPr>
            <a:r>
              <a:rPr lang="cs-CZ" sz="2000" i="1" dirty="0"/>
              <a:t>DUM uložen na- http://dumy.cz/materialy/prehled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33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276</TotalTime>
  <Words>374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1_Motiv systému Office</vt:lpstr>
      <vt:lpstr>Spring</vt:lpstr>
      <vt:lpstr>1_Spring</vt:lpstr>
      <vt:lpstr>2_Spring</vt:lpstr>
      <vt:lpstr>3_Spring</vt:lpstr>
      <vt:lpstr>4_Spring</vt:lpstr>
      <vt:lpstr>5_Spring</vt:lpstr>
      <vt:lpstr>6_Spring</vt:lpstr>
      <vt:lpstr>Název školy: ZŠ Klášterec nad Ohří, Krátká 676 Autor: Mgr. Veronika Kubincová Název materiálu: VY_32_INOVACE_13_26_Banky Číslo projektu: CZ.1.07/1.4.00/21.1115  </vt:lpstr>
      <vt:lpstr>BANKY</vt:lpstr>
      <vt:lpstr>Banky</vt:lpstr>
      <vt:lpstr>Prezentace aplikace PowerPoint</vt:lpstr>
      <vt:lpstr>Česká národní banka</vt:lpstr>
      <vt:lpstr>Komerční banky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Kabinet</cp:lastModifiedBy>
  <cp:revision>22</cp:revision>
  <dcterms:created xsi:type="dcterms:W3CDTF">2012-01-03T19:34:46Z</dcterms:created>
  <dcterms:modified xsi:type="dcterms:W3CDTF">2012-06-10T12:06:45Z</dcterms:modified>
</cp:coreProperties>
</file>