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6"/>
  </p:notesMasterIdLst>
  <p:sldIdLst>
    <p:sldId id="270" r:id="rId3"/>
    <p:sldId id="256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68" r:id="rId13"/>
    <p:sldId id="269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D08E93-6727-4F76-B9C1-0F3A18E1C712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50AD52-658A-49EE-8251-2709C6AFA3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855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94B12B1-9441-4791-80A3-30DA31322D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94B12B1-9441-4791-80A3-30DA31322D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94B12B1-9441-4791-80A3-30DA31322DF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608620"/>
      </p:ext>
    </p:extLst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33104"/>
      </p:ext>
    </p:extLst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2058516"/>
      </p:ext>
    </p:extLst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253535"/>
      </p:ext>
    </p:extLst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2973224"/>
      </p:ext>
    </p:extLst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958384"/>
      </p:ext>
    </p:extLst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603329"/>
      </p:ext>
    </p:extLst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930239"/>
      </p:ext>
    </p:extLst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425483"/>
      </p:ext>
    </p:extLst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8167224"/>
      </p:ext>
    </p:extLst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284204"/>
      </p:ext>
    </p:extLst>
  </p:cSld>
  <p:clrMapOvr>
    <a:masterClrMapping/>
  </p:clrMapOvr>
  <p:transition spd="med" advTm="45000">
    <p:randomBar dir="vert"/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1D5775A-333A-46F0-BE23-F621BF5DA34A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94B12B1-9441-4791-80A3-30DA31322DF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 advTm="45000">
    <p:randomBar dir="vert"/>
    <p:sndAc>
      <p:stSnd>
        <p:snd r:embed="rId13" name="drumroll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1837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med" advTm="45000">
    <p:randomBar dir="vert"/>
    <p:sndAc>
      <p:stSnd>
        <p:snd r:embed="rId13" name="drumroll.wav"/>
      </p:stSnd>
    </p:sndAc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VY_32_INOVACE_15_26_Test-Stát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a národní hospodářství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Test, či desetiminutovka.  Slouží k prověření získaných vědomostí z otázek Státu a národního hospodářství.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977620"/>
      </p:ext>
    </p:extLst>
  </p:cSld>
  <p:clrMapOvr>
    <a:masterClrMapping/>
  </p:clrMapOvr>
  <p:transition spd="med" advTm="45000">
    <p:randomBar dir="vert"/>
    <p:sndAc>
      <p:stSnd>
        <p:snd r:embed="rId3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Stát a </a:t>
            </a:r>
            <a:r>
              <a:rPr lang="cs-CZ" sz="3200" smtClean="0"/>
              <a:t>národní hospodářství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99847597"/>
      </p:ext>
    </p:extLst>
  </p:cSld>
  <p:clrMapOvr>
    <a:masterClrMapping/>
  </p:clrMapOvr>
  <p:transition spd="med" advTm="45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9694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b="1" u="sng" dirty="0" smtClean="0"/>
              <a:t>O jaký typ ekonomiky se jedná, když převládá soukromý sektor, o tom co se bude vyrábět rozhoduje trh na základě nabídky a poptávky</a:t>
            </a:r>
            <a:r>
              <a:rPr lang="cs-CZ" sz="2800" u="sng" dirty="0" smtClean="0"/>
              <a:t>?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Příkazová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Tržní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Tradiční</a:t>
            </a:r>
          </a:p>
          <a:p>
            <a:endParaRPr lang="cs-CZ" sz="2800" dirty="0"/>
          </a:p>
          <a:p>
            <a:r>
              <a:rPr lang="cs-CZ" sz="2800" b="1" u="sng" dirty="0" smtClean="0"/>
              <a:t>2) Na jaké sektory dělíme národní hospodářství?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primární, sekundární, terciární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Prvotní, druhořadý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nerozdělujeme</a:t>
            </a:r>
          </a:p>
        </p:txBody>
      </p:sp>
    </p:spTree>
    <p:extLst>
      <p:ext uri="{BB962C8B-B14F-4D97-AF65-F5344CB8AC3E}">
        <p14:creationId xmlns:p14="http://schemas.microsoft.com/office/powerpoint/2010/main" val="4125209886"/>
      </p:ext>
    </p:extLst>
  </p:cSld>
  <p:clrMapOvr>
    <a:masterClrMapping/>
  </p:clrMapOvr>
  <p:transition spd="med" advTm="45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568952" cy="5607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39788" lvl="1" indent="-495300">
              <a:buFont typeface="Wingdings" pitchFamily="2" charset="2"/>
              <a:buNone/>
            </a:pPr>
            <a:r>
              <a:rPr lang="cs-CZ" sz="2800" b="1" dirty="0" smtClean="0"/>
              <a:t>3) </a:t>
            </a:r>
            <a:r>
              <a:rPr lang="cs-CZ" sz="2800" b="1" u="sng" dirty="0" smtClean="0"/>
              <a:t>S</a:t>
            </a:r>
            <a:r>
              <a:rPr lang="cs-CZ" sz="2800" b="1" u="sng" dirty="0"/>
              <a:t> jakou formou ekonomiky se setkáváme u nás?</a:t>
            </a:r>
          </a:p>
          <a:p>
            <a:pPr marL="839788" lvl="1" indent="-495300">
              <a:buFont typeface="Wingdings" pitchFamily="2" charset="2"/>
              <a:buNone/>
            </a:pPr>
            <a:endParaRPr lang="cs-CZ" sz="2800" b="1" i="1" u="sng" dirty="0"/>
          </a:p>
          <a:p>
            <a:pPr marL="571500" indent="-571500">
              <a:buFont typeface="Wingdings" pitchFamily="2" charset="2"/>
              <a:buNone/>
            </a:pPr>
            <a:r>
              <a:rPr lang="cs-CZ" sz="2800" dirty="0"/>
              <a:t>a) tradiční</a:t>
            </a:r>
          </a:p>
          <a:p>
            <a:pPr marL="571500" indent="-571500">
              <a:buFont typeface="Wingdings" pitchFamily="2" charset="2"/>
              <a:buNone/>
            </a:pPr>
            <a:r>
              <a:rPr lang="cs-CZ" sz="2800" dirty="0"/>
              <a:t>b) příkazová</a:t>
            </a:r>
          </a:p>
          <a:p>
            <a:pPr marL="571500" indent="-571500">
              <a:buFont typeface="Wingdings" pitchFamily="2" charset="2"/>
              <a:buNone/>
            </a:pPr>
            <a:r>
              <a:rPr lang="cs-CZ" sz="2800" dirty="0"/>
              <a:t>c) tržní</a:t>
            </a:r>
          </a:p>
          <a:p>
            <a:pPr marL="571500" indent="-571500">
              <a:buFont typeface="Wingdings" pitchFamily="2" charset="2"/>
              <a:buNone/>
            </a:pPr>
            <a:endParaRPr lang="cs-CZ" sz="2800" dirty="0" smtClean="0"/>
          </a:p>
          <a:p>
            <a:pPr marL="571500" indent="-571500">
              <a:buFont typeface="Wingdings" pitchFamily="2" charset="2"/>
              <a:buNone/>
            </a:pPr>
            <a:endParaRPr lang="cs-CZ" sz="2800" dirty="0"/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 smtClean="0"/>
              <a:t>4) </a:t>
            </a:r>
            <a:r>
              <a:rPr lang="cs-CZ" sz="2800" b="1" i="1" u="sng" dirty="0"/>
              <a:t>Co nepatří do výrobních odvětví národního hospodářství?</a:t>
            </a: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endParaRPr lang="cs-CZ" sz="2800" b="1" i="1" u="sng" dirty="0"/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/>
              <a:t>a) pojišťovnictví</a:t>
            </a: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/>
              <a:t>b) zemědělství</a:t>
            </a: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/>
              <a:t>c</a:t>
            </a:r>
            <a:r>
              <a:rPr lang="cs-CZ" sz="2800" dirty="0" smtClean="0"/>
              <a:t>) </a:t>
            </a:r>
            <a:r>
              <a:rPr lang="cs-CZ" sz="2800" dirty="0"/>
              <a:t>průmysl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23127299"/>
      </p:ext>
    </p:extLst>
  </p:cSld>
  <p:clrMapOvr>
    <a:masterClrMapping/>
  </p:clrMapOvr>
  <p:transition spd="med" advTm="45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56895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5) Jak se jmenuje finanční </a:t>
            </a:r>
            <a:r>
              <a:rPr lang="cs-CZ" sz="2800" b="1" u="sng" dirty="0"/>
              <a:t>plán státu na určité </a:t>
            </a:r>
            <a:r>
              <a:rPr lang="cs-CZ" sz="2800" b="1" u="sng" dirty="0" smtClean="0"/>
              <a:t>období,</a:t>
            </a:r>
            <a:endParaRPr lang="cs-CZ" sz="2800" b="1" u="sng" dirty="0"/>
          </a:p>
          <a:p>
            <a:r>
              <a:rPr lang="cs-CZ" sz="2800" b="1" u="sng" dirty="0" smtClean="0"/>
              <a:t>jde </a:t>
            </a:r>
            <a:r>
              <a:rPr lang="cs-CZ" sz="2800" b="1" u="sng" dirty="0"/>
              <a:t>o finanční hospodaření </a:t>
            </a:r>
            <a:r>
              <a:rPr lang="cs-CZ" sz="2800" b="1" u="sng" dirty="0" smtClean="0"/>
              <a:t>státu.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/>
              <a:t>s</a:t>
            </a:r>
            <a:r>
              <a:rPr lang="cs-CZ" sz="2800" dirty="0" smtClean="0"/>
              <a:t>tátní dluhopisy</a:t>
            </a:r>
          </a:p>
          <a:p>
            <a:pPr marL="514350" indent="-514350">
              <a:buAutoNum type="alphaLcParenR"/>
            </a:pPr>
            <a:r>
              <a:rPr lang="cs-CZ" sz="2800" dirty="0"/>
              <a:t>s</a:t>
            </a:r>
            <a:r>
              <a:rPr lang="cs-CZ" sz="2800" dirty="0" smtClean="0"/>
              <a:t>tátní rozpočet</a:t>
            </a:r>
          </a:p>
          <a:p>
            <a:pPr marL="514350" indent="-514350">
              <a:buAutoNum type="alphaLcParenR"/>
            </a:pPr>
            <a:r>
              <a:rPr lang="cs-CZ" sz="2800" dirty="0"/>
              <a:t>n</a:t>
            </a:r>
            <a:r>
              <a:rPr lang="cs-CZ" sz="2800" dirty="0" smtClean="0"/>
              <a:t>árodní finance </a:t>
            </a:r>
          </a:p>
          <a:p>
            <a:endParaRPr lang="cs-CZ" sz="2800" dirty="0"/>
          </a:p>
          <a:p>
            <a:pPr marL="0" lvl="2"/>
            <a:r>
              <a:rPr lang="cs-CZ" sz="2800" b="1" u="sng" dirty="0" smtClean="0"/>
              <a:t>6) Když jsou ve státním rozpočtu </a:t>
            </a:r>
            <a:r>
              <a:rPr lang="cs-CZ" sz="2800" b="1" u="sng" dirty="0"/>
              <a:t>výdaje </a:t>
            </a:r>
            <a:r>
              <a:rPr lang="cs-CZ" sz="2800" b="1" u="sng" dirty="0" smtClean="0"/>
              <a:t>nižší </a:t>
            </a:r>
            <a:r>
              <a:rPr lang="cs-CZ" sz="2800" b="1" u="sng" dirty="0"/>
              <a:t>než </a:t>
            </a:r>
            <a:r>
              <a:rPr lang="cs-CZ" sz="2800" b="1" u="sng" dirty="0" smtClean="0"/>
              <a:t>příjmy, jedná se o…</a:t>
            </a:r>
          </a:p>
          <a:p>
            <a:pPr marL="0" lvl="2"/>
            <a:endParaRPr lang="cs-CZ" sz="2800" dirty="0"/>
          </a:p>
          <a:p>
            <a:pPr marL="514350" lvl="2" indent="-514350">
              <a:buAutoNum type="alphaLcParenR"/>
            </a:pPr>
            <a:r>
              <a:rPr lang="cs-CZ" sz="2800" dirty="0"/>
              <a:t>v</a:t>
            </a:r>
            <a:r>
              <a:rPr lang="cs-CZ" sz="2800" dirty="0" smtClean="0"/>
              <a:t>yrovnaný rozpočet</a:t>
            </a:r>
          </a:p>
          <a:p>
            <a:pPr marL="514350" lvl="2" indent="-514350">
              <a:buAutoNum type="alphaLcParenR"/>
            </a:pPr>
            <a:r>
              <a:rPr lang="cs-CZ" sz="2800" dirty="0"/>
              <a:t>s</a:t>
            </a:r>
            <a:r>
              <a:rPr lang="cs-CZ" sz="2800" dirty="0" smtClean="0"/>
              <a:t>chodkový rozpočet</a:t>
            </a:r>
          </a:p>
          <a:p>
            <a:pPr marL="514350" lvl="2" indent="-514350">
              <a:buAutoNum type="alphaLcParenR"/>
            </a:pPr>
            <a:r>
              <a:rPr lang="cs-CZ" sz="2800" dirty="0"/>
              <a:t>p</a:t>
            </a:r>
            <a:r>
              <a:rPr lang="cs-CZ" sz="2800" dirty="0" smtClean="0"/>
              <a:t>řebytkový rozpočet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43417733"/>
      </p:ext>
    </p:extLst>
  </p:cSld>
  <p:clrMapOvr>
    <a:masterClrMapping/>
  </p:clrMapOvr>
  <p:transition spd="med" advTm="45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7849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39788" lvl="1" indent="-495300">
              <a:buFont typeface="Wingdings" pitchFamily="2" charset="2"/>
              <a:buNone/>
            </a:pPr>
            <a:r>
              <a:rPr lang="cs-CZ" sz="2800" dirty="0" smtClean="0"/>
              <a:t>7) </a:t>
            </a:r>
            <a:r>
              <a:rPr lang="cs-CZ" sz="2800" b="1" i="1" u="sng" dirty="0"/>
              <a:t>Co  nepatří mezi nevýrobní odvětví Národního hospodářství?</a:t>
            </a:r>
          </a:p>
          <a:p>
            <a:pPr marL="839788" lvl="1" indent="-495300">
              <a:buFont typeface="Wingdings" pitchFamily="2" charset="2"/>
              <a:buNone/>
            </a:pPr>
            <a:endParaRPr lang="cs-CZ" sz="2800" b="1" i="1" u="sng" dirty="0"/>
          </a:p>
          <a:p>
            <a:pPr marL="571500" indent="-571500">
              <a:buFont typeface="Wingdings" pitchFamily="2" charset="2"/>
              <a:buNone/>
            </a:pPr>
            <a:r>
              <a:rPr lang="cs-CZ" sz="2800" dirty="0"/>
              <a:t>a) stavebnictví</a:t>
            </a:r>
          </a:p>
          <a:p>
            <a:pPr marL="571500" indent="-571500">
              <a:buFont typeface="Wingdings" pitchFamily="2" charset="2"/>
              <a:buNone/>
            </a:pPr>
            <a:r>
              <a:rPr lang="cs-CZ" sz="2800" dirty="0"/>
              <a:t>b) školství</a:t>
            </a:r>
          </a:p>
          <a:p>
            <a:pPr marL="571500" indent="-571500">
              <a:buFont typeface="Wingdings" pitchFamily="2" charset="2"/>
              <a:buNone/>
            </a:pPr>
            <a:r>
              <a:rPr lang="cs-CZ" sz="2800" dirty="0"/>
              <a:t>c) zdravotnictví</a:t>
            </a:r>
          </a:p>
          <a:p>
            <a:endParaRPr lang="cs-CZ" sz="2800" dirty="0" smtClean="0"/>
          </a:p>
          <a:p>
            <a:pPr marL="0" lvl="2"/>
            <a:r>
              <a:rPr lang="cs-CZ" sz="2800" b="1" u="sng" dirty="0" smtClean="0"/>
              <a:t>8) Když </a:t>
            </a:r>
            <a:r>
              <a:rPr lang="cs-CZ" sz="2800" b="1" u="sng" dirty="0"/>
              <a:t>výdaje </a:t>
            </a:r>
            <a:r>
              <a:rPr lang="cs-CZ" sz="2800" b="1" u="sng" dirty="0" smtClean="0"/>
              <a:t>převyšují příjmy ve státním rozpočtu se jedná o …</a:t>
            </a:r>
          </a:p>
          <a:p>
            <a:pPr marL="0" lvl="2"/>
            <a:endParaRPr lang="cs-CZ" sz="2800" dirty="0"/>
          </a:p>
          <a:p>
            <a:pPr marL="514350" lvl="2" indent="-514350">
              <a:buAutoNum type="alphaLcParenR"/>
            </a:pPr>
            <a:r>
              <a:rPr lang="cs-CZ" sz="2800" dirty="0"/>
              <a:t>vyrovnaný rozpočet</a:t>
            </a:r>
          </a:p>
          <a:p>
            <a:pPr marL="514350" lvl="2" indent="-514350">
              <a:buAutoNum type="alphaLcParenR"/>
            </a:pPr>
            <a:r>
              <a:rPr lang="cs-CZ" sz="2800" dirty="0"/>
              <a:t>schodkový rozpočet</a:t>
            </a:r>
          </a:p>
          <a:p>
            <a:pPr marL="514350" lvl="2" indent="-514350">
              <a:buAutoNum type="alphaLcParenR"/>
            </a:pPr>
            <a:r>
              <a:rPr lang="cs-CZ" sz="2800" dirty="0"/>
              <a:t>přebytkový </a:t>
            </a:r>
            <a:r>
              <a:rPr lang="cs-CZ" sz="2800" dirty="0" smtClean="0"/>
              <a:t>rozpočet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58766351"/>
      </p:ext>
    </p:extLst>
  </p:cSld>
  <p:clrMapOvr>
    <a:masterClrMapping/>
  </p:clrMapOvr>
  <p:transition spd="med" advTm="45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7849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9)</a:t>
            </a:r>
            <a:r>
              <a:rPr lang="cs-CZ" sz="2800" b="1" u="sng" dirty="0"/>
              <a:t> Rozdíl o který výdaje převyšují příjmy se nazývá</a:t>
            </a:r>
            <a:r>
              <a:rPr lang="cs-CZ" sz="2800" b="1" dirty="0"/>
              <a:t>?</a:t>
            </a:r>
          </a:p>
          <a:p>
            <a:pPr marL="514350" indent="-514350">
              <a:buAutoNum type="arabicParenR"/>
            </a:pPr>
            <a:endParaRPr lang="cs-CZ" sz="2800" dirty="0"/>
          </a:p>
          <a:p>
            <a:r>
              <a:rPr lang="cs-CZ" sz="2800" dirty="0"/>
              <a:t>	a) akcie</a:t>
            </a:r>
          </a:p>
          <a:p>
            <a:r>
              <a:rPr lang="cs-CZ" sz="2800" dirty="0"/>
              <a:t>	b) deficit</a:t>
            </a:r>
          </a:p>
          <a:p>
            <a:r>
              <a:rPr lang="cs-CZ" sz="2800" dirty="0"/>
              <a:t>	c) rozpočet</a:t>
            </a:r>
          </a:p>
          <a:p>
            <a:endParaRPr lang="cs-CZ" sz="2800" b="1" u="sng" dirty="0" smtClean="0"/>
          </a:p>
          <a:p>
            <a:endParaRPr lang="cs-CZ" sz="2800" dirty="0" smtClean="0"/>
          </a:p>
          <a:p>
            <a:r>
              <a:rPr lang="cs-CZ" sz="2800" b="1" u="sng" dirty="0" smtClean="0"/>
              <a:t>10) </a:t>
            </a:r>
            <a:r>
              <a:rPr lang="cs-CZ" sz="2800" b="1" u="sng" dirty="0"/>
              <a:t>Který z rozpočtů je pro stát nejméně výhodný?</a:t>
            </a:r>
            <a:endParaRPr lang="cs-CZ" sz="2800" dirty="0"/>
          </a:p>
          <a:p>
            <a:endParaRPr lang="cs-CZ" sz="2800" b="1" u="sng" dirty="0"/>
          </a:p>
          <a:p>
            <a:pPr marL="514350" indent="-514350">
              <a:buAutoNum type="alphaLcParenR"/>
            </a:pPr>
            <a:r>
              <a:rPr lang="cs-CZ" sz="2800" dirty="0"/>
              <a:t>schodkový</a:t>
            </a:r>
          </a:p>
          <a:p>
            <a:pPr marL="514350" indent="-514350">
              <a:buAutoNum type="alphaLcParenR"/>
            </a:pPr>
            <a:r>
              <a:rPr lang="cs-CZ" sz="2800" dirty="0"/>
              <a:t>vyrovnaný</a:t>
            </a:r>
          </a:p>
          <a:p>
            <a:pPr marL="514350" indent="-514350">
              <a:buAutoNum type="alphaLcParenR"/>
            </a:pPr>
            <a:r>
              <a:rPr lang="cs-CZ" sz="2800" dirty="0"/>
              <a:t>přebytkový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85611770"/>
      </p:ext>
    </p:extLst>
  </p:cSld>
  <p:clrMapOvr>
    <a:masterClrMapping/>
  </p:clrMapOvr>
  <p:transition spd="med" advTm="45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64096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 startAt="11"/>
            </a:pPr>
            <a:r>
              <a:rPr lang="cs-CZ" sz="2800" b="1" u="sng" dirty="0" smtClean="0"/>
              <a:t>Co popisuji? </a:t>
            </a:r>
            <a:r>
              <a:rPr lang="cs-CZ" sz="2800" i="1" dirty="0" smtClean="0">
                <a:solidFill>
                  <a:srgbClr val="000000"/>
                </a:solidFill>
              </a:rPr>
              <a:t>Jsou </a:t>
            </a:r>
            <a:r>
              <a:rPr lang="cs-CZ" sz="2800" i="1" dirty="0">
                <a:solidFill>
                  <a:srgbClr val="000000"/>
                </a:solidFill>
              </a:rPr>
              <a:t>hlavním zdrojem příjmů státu.</a:t>
            </a:r>
          </a:p>
          <a:p>
            <a:r>
              <a:rPr lang="cs-CZ" sz="2800" i="1" dirty="0">
                <a:solidFill>
                  <a:srgbClr val="000000"/>
                </a:solidFill>
              </a:rPr>
              <a:t>Je to povinná platba do veřejného rozpočtu</a:t>
            </a:r>
          </a:p>
          <a:p>
            <a:r>
              <a:rPr lang="cs-CZ" sz="2800" i="1" dirty="0">
                <a:solidFill>
                  <a:srgbClr val="000000"/>
                </a:solidFill>
              </a:rPr>
              <a:t>Platí se v pravidelných intervalech, penězi</a:t>
            </a:r>
            <a:r>
              <a:rPr lang="cs-CZ" sz="2800" i="1" dirty="0" smtClean="0">
                <a:solidFill>
                  <a:srgbClr val="000000"/>
                </a:solidFill>
              </a:rPr>
              <a:t>.</a:t>
            </a:r>
          </a:p>
          <a:p>
            <a:endParaRPr lang="cs-CZ" sz="2800" i="1" dirty="0">
              <a:solidFill>
                <a:srgbClr val="000000"/>
              </a:solidFill>
            </a:endParaRPr>
          </a:p>
          <a:p>
            <a:pPr marL="514350" indent="-514350">
              <a:buAutoNum type="alphaLcParenR"/>
            </a:pPr>
            <a:r>
              <a:rPr lang="cs-CZ" sz="2800" i="1" dirty="0">
                <a:solidFill>
                  <a:srgbClr val="000000"/>
                </a:solidFill>
              </a:rPr>
              <a:t>d</a:t>
            </a:r>
            <a:r>
              <a:rPr lang="cs-CZ" sz="2800" i="1" dirty="0" smtClean="0">
                <a:solidFill>
                  <a:srgbClr val="000000"/>
                </a:solidFill>
              </a:rPr>
              <a:t>ividenda</a:t>
            </a:r>
          </a:p>
          <a:p>
            <a:pPr marL="514350" indent="-514350">
              <a:buAutoNum type="alphaLcParenR"/>
            </a:pPr>
            <a:r>
              <a:rPr lang="cs-CZ" sz="2800" i="1" dirty="0">
                <a:solidFill>
                  <a:srgbClr val="000000"/>
                </a:solidFill>
              </a:rPr>
              <a:t>a</a:t>
            </a:r>
            <a:r>
              <a:rPr lang="cs-CZ" sz="2800" i="1" dirty="0" smtClean="0">
                <a:solidFill>
                  <a:srgbClr val="000000"/>
                </a:solidFill>
              </a:rPr>
              <a:t>kcie</a:t>
            </a:r>
          </a:p>
          <a:p>
            <a:pPr marL="514350" indent="-514350">
              <a:buAutoNum type="alphaLcParenR"/>
            </a:pPr>
            <a:r>
              <a:rPr lang="cs-CZ" sz="2800" i="1" dirty="0">
                <a:solidFill>
                  <a:srgbClr val="000000"/>
                </a:solidFill>
              </a:rPr>
              <a:t>d</a:t>
            </a:r>
            <a:r>
              <a:rPr lang="cs-CZ" sz="2800" i="1" dirty="0" smtClean="0">
                <a:solidFill>
                  <a:srgbClr val="000000"/>
                </a:solidFill>
              </a:rPr>
              <a:t>aně</a:t>
            </a:r>
          </a:p>
          <a:p>
            <a:endParaRPr lang="cs-CZ" sz="2800" i="1" dirty="0">
              <a:solidFill>
                <a:srgbClr val="000000"/>
              </a:solidFill>
            </a:endParaRPr>
          </a:p>
          <a:p>
            <a:r>
              <a:rPr lang="cs-CZ" sz="2800" b="1" u="sng" dirty="0" smtClean="0">
                <a:solidFill>
                  <a:srgbClr val="000000"/>
                </a:solidFill>
              </a:rPr>
              <a:t>12) Vyjmenuj alespoň 3 druhy daní.</a:t>
            </a:r>
            <a:endParaRPr lang="cs-CZ" sz="2800" b="1" u="sng" dirty="0">
              <a:solidFill>
                <a:srgbClr val="000000"/>
              </a:solidFill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65907915"/>
      </p:ext>
    </p:extLst>
  </p:cSld>
  <p:clrMapOvr>
    <a:masterClrMapping/>
  </p:clrMapOvr>
  <p:transition spd="med" advTm="45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49694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13) </a:t>
            </a:r>
            <a:r>
              <a:rPr lang="cs-CZ" sz="2800" b="1" u="sng" dirty="0"/>
              <a:t>Instituce zabývající se poskytováním finančních </a:t>
            </a:r>
            <a:r>
              <a:rPr lang="cs-CZ" sz="2800" b="1" u="sng" dirty="0" smtClean="0"/>
              <a:t>služeb se nazývají.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/>
              <a:t>p</a:t>
            </a:r>
            <a:r>
              <a:rPr lang="cs-CZ" sz="2800" dirty="0" smtClean="0"/>
              <a:t>ošty</a:t>
            </a:r>
          </a:p>
          <a:p>
            <a:pPr marL="514350" indent="-514350">
              <a:buAutoNum type="alphaLcParenR"/>
            </a:pPr>
            <a:r>
              <a:rPr lang="cs-CZ" sz="2800" dirty="0"/>
              <a:t>a</a:t>
            </a:r>
            <a:r>
              <a:rPr lang="cs-CZ" sz="2800" dirty="0" smtClean="0"/>
              <a:t>lmužny</a:t>
            </a:r>
          </a:p>
          <a:p>
            <a:pPr marL="514350" indent="-514350">
              <a:buAutoNum type="alphaLcParenR"/>
            </a:pPr>
            <a:r>
              <a:rPr lang="cs-CZ" sz="2800" dirty="0"/>
              <a:t>b</a:t>
            </a:r>
            <a:r>
              <a:rPr lang="cs-CZ" sz="2800" dirty="0" smtClean="0"/>
              <a:t>anky</a:t>
            </a:r>
          </a:p>
          <a:p>
            <a:endParaRPr lang="cs-CZ" sz="2800" dirty="0"/>
          </a:p>
          <a:p>
            <a:r>
              <a:rPr lang="cs-CZ" sz="2800" b="1" u="sng" dirty="0" smtClean="0"/>
              <a:t>14) Co není pravda? Česká národní banka (ČNB) …..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/>
              <a:t>n</a:t>
            </a:r>
            <a:r>
              <a:rPr lang="cs-CZ" sz="2800" dirty="0" smtClean="0"/>
              <a:t>ení řízená státem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dohlíží </a:t>
            </a:r>
            <a:r>
              <a:rPr lang="cs-CZ" sz="2800" dirty="0"/>
              <a:t>na finanční systém a činnost komerčních </a:t>
            </a:r>
            <a:r>
              <a:rPr lang="cs-CZ" sz="2800" dirty="0" smtClean="0"/>
              <a:t>bank</a:t>
            </a:r>
          </a:p>
          <a:p>
            <a:pPr marL="514350" indent="-514350">
              <a:buAutoNum type="alphaLcParenR"/>
            </a:pPr>
            <a:r>
              <a:rPr lang="cs-CZ" sz="2800" dirty="0"/>
              <a:t>r</a:t>
            </a:r>
            <a:r>
              <a:rPr lang="cs-CZ" sz="2800" dirty="0" smtClean="0"/>
              <a:t>eguluje množství peněz v oběhu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25775712"/>
      </p:ext>
    </p:extLst>
  </p:cSld>
  <p:clrMapOvr>
    <a:masterClrMapping/>
  </p:clrMapOvr>
  <p:transition spd="med" advTm="45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35292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15) Jak se nazývá vklad</a:t>
            </a:r>
            <a:r>
              <a:rPr lang="cs-CZ" sz="2800" dirty="0" smtClean="0"/>
              <a:t>, </a:t>
            </a:r>
            <a:r>
              <a:rPr lang="cs-CZ" sz="2800" i="1" dirty="0" smtClean="0"/>
              <a:t>kde si </a:t>
            </a:r>
            <a:r>
              <a:rPr lang="cs-CZ" sz="2800" i="1" dirty="0"/>
              <a:t>vložené peníze </a:t>
            </a:r>
            <a:r>
              <a:rPr lang="cs-CZ" sz="2800" i="1" dirty="0" smtClean="0"/>
              <a:t>mohu </a:t>
            </a:r>
            <a:r>
              <a:rPr lang="cs-CZ" sz="2800" i="1" dirty="0"/>
              <a:t>vybrat až v předem stanoveném termínu. Je zde lepší úrok, než u běžného vkladu</a:t>
            </a:r>
            <a:r>
              <a:rPr lang="cs-CZ" sz="2800" i="1" dirty="0" smtClean="0"/>
              <a:t>.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/>
              <a:t>n</a:t>
            </a:r>
            <a:r>
              <a:rPr lang="cs-CZ" sz="2800" dirty="0" smtClean="0"/>
              <a:t>etermínovaný vklad</a:t>
            </a:r>
          </a:p>
          <a:p>
            <a:pPr marL="514350" indent="-514350">
              <a:buAutoNum type="alphaLcParenR"/>
            </a:pPr>
            <a:r>
              <a:rPr lang="cs-CZ" sz="2800" dirty="0"/>
              <a:t>t</a:t>
            </a:r>
            <a:r>
              <a:rPr lang="cs-CZ" sz="2800" dirty="0" smtClean="0"/>
              <a:t>ermínovaný vklad</a:t>
            </a:r>
          </a:p>
          <a:p>
            <a:pPr marL="514350" indent="-514350">
              <a:buAutoNum type="alphaLcParenR"/>
            </a:pPr>
            <a:r>
              <a:rPr lang="cs-CZ" sz="2800" dirty="0"/>
              <a:t>v</a:t>
            </a:r>
            <a:r>
              <a:rPr lang="cs-CZ" sz="2800" dirty="0" smtClean="0"/>
              <a:t>klad do akcií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20899756"/>
      </p:ext>
    </p:extLst>
  </p:cSld>
  <p:clrMapOvr>
    <a:masterClrMapping/>
  </p:clrMapOvr>
  <p:transition spd="med" advTm="45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249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KONEC</a:t>
            </a:r>
          </a:p>
          <a:p>
            <a:endParaRPr lang="cs-CZ" sz="3200" dirty="0"/>
          </a:p>
          <a:p>
            <a:r>
              <a:rPr lang="cs-CZ" sz="3200" dirty="0" smtClean="0"/>
              <a:t>Zkontroluj si podpis</a:t>
            </a:r>
          </a:p>
          <a:p>
            <a:endParaRPr lang="cs-CZ" sz="3200" dirty="0"/>
          </a:p>
          <a:p>
            <a:r>
              <a:rPr lang="cs-CZ" sz="3200" dirty="0" smtClean="0"/>
              <a:t>Zadní seberou </a:t>
            </a:r>
            <a:r>
              <a:rPr lang="cs-CZ" sz="3200" dirty="0" smtClean="0">
                <a:sym typeface="Wingdings" pitchFamily="2" charset="2"/>
              </a:rPr>
              <a:t> 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00505189"/>
      </p:ext>
    </p:extLst>
  </p:cSld>
  <p:clrMapOvr>
    <a:masterClrMapping/>
  </p:clrMapOvr>
  <p:transition spd="med" advTm="45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194421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– B	</a:t>
            </a:r>
          </a:p>
          <a:p>
            <a:r>
              <a:rPr lang="cs-CZ" sz="2400" dirty="0" smtClean="0"/>
              <a:t>2 – A</a:t>
            </a:r>
          </a:p>
          <a:p>
            <a:r>
              <a:rPr lang="cs-CZ" sz="2400" dirty="0" smtClean="0"/>
              <a:t>3 – C</a:t>
            </a:r>
          </a:p>
          <a:p>
            <a:r>
              <a:rPr lang="cs-CZ" sz="2400" dirty="0" smtClean="0"/>
              <a:t>4 – A</a:t>
            </a:r>
          </a:p>
          <a:p>
            <a:r>
              <a:rPr lang="cs-CZ" sz="2400" dirty="0" smtClean="0"/>
              <a:t>5 – B</a:t>
            </a:r>
          </a:p>
          <a:p>
            <a:r>
              <a:rPr lang="cs-CZ" sz="2400" dirty="0" smtClean="0"/>
              <a:t>6 – C</a:t>
            </a:r>
          </a:p>
          <a:p>
            <a:r>
              <a:rPr lang="cs-CZ" sz="2400" dirty="0" smtClean="0"/>
              <a:t>7 – A</a:t>
            </a:r>
          </a:p>
          <a:p>
            <a:r>
              <a:rPr lang="cs-CZ" sz="2400" dirty="0" smtClean="0"/>
              <a:t>8 – B</a:t>
            </a:r>
          </a:p>
          <a:p>
            <a:r>
              <a:rPr lang="cs-CZ" sz="2400" dirty="0" smtClean="0"/>
              <a:t>9 – B</a:t>
            </a:r>
          </a:p>
          <a:p>
            <a:r>
              <a:rPr lang="cs-CZ" sz="2400" dirty="0" smtClean="0"/>
              <a:t>10 – A</a:t>
            </a:r>
          </a:p>
          <a:p>
            <a:r>
              <a:rPr lang="cs-CZ" sz="2400" dirty="0" smtClean="0"/>
              <a:t>11 - C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1700808"/>
            <a:ext cx="59046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12 - </a:t>
            </a:r>
            <a:r>
              <a:rPr lang="cs-CZ" sz="2400" i="1" dirty="0">
                <a:solidFill>
                  <a:srgbClr val="000000"/>
                </a:solidFill>
              </a:rPr>
              <a:t>Daň z příjmů, Daň z nemovitosti, Silniční daň, Daň dědická, darovací a při převodu </a:t>
            </a:r>
            <a:r>
              <a:rPr lang="cs-CZ" sz="2400" i="1" dirty="0" smtClean="0">
                <a:solidFill>
                  <a:srgbClr val="000000"/>
                </a:solidFill>
              </a:rPr>
              <a:t>nemovitosti, </a:t>
            </a:r>
            <a:r>
              <a:rPr lang="cs-CZ" sz="2400" i="1" dirty="0">
                <a:solidFill>
                  <a:srgbClr val="000000"/>
                </a:solidFill>
              </a:rPr>
              <a:t>Daň z přidané hodnoty (DPH), Spotřební daně</a:t>
            </a:r>
          </a:p>
          <a:p>
            <a:endParaRPr lang="cs-CZ" sz="2400" i="1" dirty="0" smtClean="0">
              <a:solidFill>
                <a:srgbClr val="000000"/>
              </a:solidFill>
            </a:endParaRPr>
          </a:p>
          <a:p>
            <a:r>
              <a:rPr lang="cs-CZ" sz="2400" dirty="0" smtClean="0">
                <a:solidFill>
                  <a:srgbClr val="000000"/>
                </a:solidFill>
              </a:rPr>
              <a:t>13 – C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14 – A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15 - B</a:t>
            </a:r>
            <a:endParaRPr lang="cs-CZ" sz="2400" dirty="0">
              <a:solidFill>
                <a:srgbClr val="000000"/>
              </a:solidFill>
            </a:endParaRP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20254478"/>
      </p:ext>
    </p:extLst>
  </p:cSld>
  <p:clrMapOvr>
    <a:masterClrMapping/>
  </p:clrMapOvr>
  <p:transition spd="med" advTm="45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871296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 smtClean="0"/>
              <a:t>	</a:t>
            </a: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</a:t>
            </a:r>
            <a:r>
              <a:rPr lang="cs-CZ" sz="2000">
                <a:solidFill>
                  <a:prstClr val="black"/>
                </a:solidFill>
              </a:rPr>
              <a:t>učebnic</a:t>
            </a:r>
            <a:r>
              <a:rPr lang="cs-CZ" sz="2000" smtClean="0">
                <a:solidFill>
                  <a:prstClr val="black"/>
                </a:solidFill>
              </a:rPr>
              <a:t>:</a:t>
            </a:r>
          </a:p>
          <a:p>
            <a:pPr marL="342900" indent="-342900">
              <a:buFontTx/>
              <a:buChar char="-"/>
            </a:pP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 JANOŠKOVÁ, D. a kol. autorů.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2007. ISBN 978-80-7238-529-4.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pPr marL="46037" indent="0">
              <a:buNone/>
            </a:pPr>
            <a:r>
              <a:rPr lang="cs-CZ" sz="2000" i="1" dirty="0"/>
              <a:t>Citováno dne 24.4.2012</a:t>
            </a:r>
          </a:p>
          <a:p>
            <a:pPr marL="46037" indent="0">
              <a:buNone/>
            </a:pPr>
            <a:r>
              <a:rPr lang="cs-CZ" sz="2000" i="1" dirty="0"/>
              <a:t>DUM uložen na-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4025405417"/>
      </p:ext>
    </p:extLst>
  </p:cSld>
  <p:clrMapOvr>
    <a:masterClrMapping/>
  </p:clrMapOvr>
  <p:transition spd="med" advTm="45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204</TotalTime>
  <Words>358</Words>
  <Application>Microsoft Office PowerPoint</Application>
  <PresentationFormat>Předvádění na obrazovce (4:3)</PresentationFormat>
  <Paragraphs>119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Cesta</vt:lpstr>
      <vt:lpstr>Motiv systému Office</vt:lpstr>
      <vt:lpstr>Název školy: ZŠ Klášterec nad Ohří, Krátká 676 Autor: Mgr. Veronika Kubincová Název materiálu: VY_32_INOVACE_15_26_Test-Stát a národní hospodářství Číslo projektu: CZ.1.07/1.4.00/21.1115  </vt:lpstr>
      <vt:lpstr>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Řešení: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25</cp:revision>
  <dcterms:created xsi:type="dcterms:W3CDTF">2011-12-04T18:50:04Z</dcterms:created>
  <dcterms:modified xsi:type="dcterms:W3CDTF">2012-06-10T12:07:37Z</dcterms:modified>
</cp:coreProperties>
</file>