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65" r:id="rId3"/>
    <p:sldId id="256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F6AC2-246C-487B-AAF7-CCD6ACCE17C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99CD-1702-4225-8D56-BE487B96D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55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134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328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074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02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9178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4234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704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1956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863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7771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109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6C5E0-9262-49F9-80C6-136ACC1F8E45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B58CD-94FF-4802-B2F5-500811E58C6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01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VY_32_INOVACE_20_26_ Globální problémy lidstva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Slouží k výkladu, či jako motivace k další práci a diskuzi na téma Globální problémy lidstva.</a:t>
            </a:r>
            <a:endParaRPr lang="cs-CZ" sz="24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390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492896"/>
            <a:ext cx="8496944" cy="1470025"/>
          </a:xfrm>
        </p:spPr>
        <p:txBody>
          <a:bodyPr/>
          <a:lstStyle/>
          <a:p>
            <a:r>
              <a:rPr lang="cs-CZ" sz="4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Globální problémy lidstva</a:t>
            </a:r>
            <a:endParaRPr lang="cs-CZ" sz="44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25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2493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GLOBALIZACE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Co myslíš, že znamená tento pojem?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725144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abstraktní pojem, který naznačuje „srůstání světa“. Jde o nerovný proces, kdy se některé části přibližují a jiné relativně oddalují a nezáleží na geografické vzdálenosti.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9413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96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GLOBALIZACE 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je </a:t>
            </a:r>
            <a:r>
              <a:rPr lang="cs-CZ" sz="3200" dirty="0"/>
              <a:t>abstraktní pojem, který naznačuje „srůstání světa“. </a:t>
            </a:r>
            <a:endParaRPr lang="cs-CZ" sz="32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Jde </a:t>
            </a:r>
            <a:r>
              <a:rPr lang="cs-CZ" sz="3200" dirty="0"/>
              <a:t>o nerovný proces, kdy se některé části přibližují a jiné relativně oddalují a nezáleží na geografické vzdálenosti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1026" name="Picture 2" descr="C:\Users\Kabinet\AppData\Local\Temp\MP90044904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17032"/>
            <a:ext cx="415430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8024" y="4077072"/>
            <a:ext cx="40324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 vše je způsobeno přenosem informací, globální ekonomikou…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1685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Globalizace probíhá v obchodu, v ekonomice, v kultuře.</a:t>
            </a:r>
          </a:p>
          <a:p>
            <a:r>
              <a:rPr lang="cs-CZ" sz="2800" dirty="0" smtClean="0"/>
              <a:t>- Globalizace se projevuje jak ve velmi vyspělých světech, tak v zemích oproti nim zaostalých.</a:t>
            </a:r>
          </a:p>
          <a:p>
            <a:r>
              <a:rPr lang="cs-CZ" sz="2800" dirty="0" smtClean="0"/>
              <a:t>- Oba tyto světy globalizace mění.</a:t>
            </a:r>
          </a:p>
          <a:p>
            <a:r>
              <a:rPr lang="cs-CZ" sz="2800" dirty="0" smtClean="0"/>
              <a:t>- </a:t>
            </a:r>
            <a:r>
              <a:rPr lang="cs-CZ" sz="2800" i="1" dirty="0" smtClean="0"/>
              <a:t>Západní svět mění přistěhovalci a jejich kultura.</a:t>
            </a:r>
          </a:p>
          <a:p>
            <a:r>
              <a:rPr lang="cs-CZ" sz="2800" i="1" dirty="0" smtClean="0"/>
              <a:t>- Naopak například muslimskou kulturu mění vlivy ze západu.</a:t>
            </a:r>
            <a:endParaRPr lang="cs-CZ" sz="2800" i="1" dirty="0"/>
          </a:p>
        </p:txBody>
      </p:sp>
      <p:pic>
        <p:nvPicPr>
          <p:cNvPr id="2050" name="Picture 2" descr="C:\Users\Kabinet\AppData\Local\Temp\MC9004392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423" y="4581128"/>
            <a:ext cx="2736304" cy="218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0081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Klady a zápory globalizace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812927"/>
            <a:ext cx="3941167" cy="576262"/>
          </a:xfrm>
        </p:spPr>
        <p:txBody>
          <a:bodyPr/>
          <a:lstStyle/>
          <a:p>
            <a:pPr algn="ctr"/>
            <a:r>
              <a:rPr lang="cs-CZ" sz="44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2389189"/>
            <a:ext cx="3797151" cy="3992139"/>
          </a:xfrm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>
            <a:normAutofit fontScale="92500"/>
          </a:bodyPr>
          <a:lstStyle/>
          <a:p>
            <a:endParaRPr lang="cs-CZ" sz="2800" dirty="0" smtClean="0"/>
          </a:p>
          <a:p>
            <a:r>
              <a:rPr lang="cs-CZ" sz="2800" dirty="0" smtClean="0"/>
              <a:t>zvyšování </a:t>
            </a:r>
            <a:r>
              <a:rPr lang="cs-CZ" sz="2800" dirty="0"/>
              <a:t>životní úrovně</a:t>
            </a:r>
          </a:p>
          <a:p>
            <a:r>
              <a:rPr lang="cs-CZ" sz="2800" dirty="0"/>
              <a:t>zmírňování chudoby v rozvojových zemích</a:t>
            </a:r>
          </a:p>
          <a:p>
            <a:r>
              <a:rPr lang="cs-CZ" sz="2800" dirty="0"/>
              <a:t>stírání kulturních rozdílů 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797152" cy="3992139"/>
          </a:xfrm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endParaRPr lang="cs-CZ" sz="2800" dirty="0" smtClean="0"/>
          </a:p>
          <a:p>
            <a:r>
              <a:rPr lang="cs-CZ" sz="2800" dirty="0" smtClean="0"/>
              <a:t>růst </a:t>
            </a:r>
            <a:r>
              <a:rPr lang="cs-CZ" sz="2800" dirty="0"/>
              <a:t>nezaměstnanosti</a:t>
            </a:r>
          </a:p>
          <a:p>
            <a:r>
              <a:rPr lang="cs-CZ" sz="2800" dirty="0"/>
              <a:t>velká zadluženost zejména rozvojových států</a:t>
            </a:r>
          </a:p>
          <a:p>
            <a:r>
              <a:rPr lang="cs-CZ" sz="2800" dirty="0"/>
              <a:t>ekologické dopady – znečištění životního prostředí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676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abinet\AppData\Local\Temp\MP9004491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4000" cy="53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106722"/>
            <a:ext cx="7125113" cy="924475"/>
          </a:xfrm>
        </p:spPr>
        <p:txBody>
          <a:bodyPr/>
          <a:lstStyle/>
          <a:p>
            <a:r>
              <a:rPr lang="cs-CZ" dirty="0" smtClean="0"/>
              <a:t>GLOBÁLNÍ PROBLÉMY SVĚTA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1484784"/>
            <a:ext cx="417646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Jaký je rozdíl mezi globálním a lokálním?</a:t>
            </a:r>
          </a:p>
          <a:p>
            <a:endParaRPr lang="cs-CZ" sz="2800" b="1" dirty="0" smtClean="0">
              <a:solidFill>
                <a:srgbClr val="FFFF00"/>
              </a:solidFill>
            </a:endParaRPr>
          </a:p>
          <a:p>
            <a:endParaRPr lang="cs-CZ" sz="2800" b="1" dirty="0" smtClean="0">
              <a:solidFill>
                <a:srgbClr val="FFFF00"/>
              </a:solidFill>
            </a:endParaRPr>
          </a:p>
          <a:p>
            <a:r>
              <a:rPr lang="cs-CZ" sz="2800" b="1" dirty="0" smtClean="0">
                <a:solidFill>
                  <a:srgbClr val="FFFF00"/>
                </a:solidFill>
              </a:rPr>
              <a:t>Víš co trápí současný svět?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316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125113" cy="924475"/>
          </a:xfrm>
        </p:spPr>
        <p:txBody>
          <a:bodyPr/>
          <a:lstStyle/>
          <a:p>
            <a:r>
              <a:rPr lang="cs-CZ" dirty="0" smtClean="0"/>
              <a:t>Globální problémy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568952" cy="5090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Jsou to problémy týkající se celého světa</a:t>
            </a:r>
          </a:p>
          <a:p>
            <a:pPr>
              <a:spcBef>
                <a:spcPct val="20000"/>
              </a:spcBef>
              <a:buClr>
                <a:schemeClr val="tx2"/>
              </a:buClr>
            </a:pPr>
            <a:r>
              <a:rPr lang="cs-CZ" sz="2800" dirty="0" smtClean="0"/>
              <a:t>Nelze </a:t>
            </a:r>
            <a:r>
              <a:rPr lang="cs-CZ" sz="2800" dirty="0"/>
              <a:t>je řešit pouze na národní </a:t>
            </a:r>
            <a:r>
              <a:rPr lang="cs-CZ" sz="2800" dirty="0" smtClean="0"/>
              <a:t>úrovni.</a:t>
            </a:r>
            <a:endParaRPr lang="cs-CZ" sz="2800" dirty="0"/>
          </a:p>
          <a:p>
            <a:pPr>
              <a:spcBef>
                <a:spcPct val="20000"/>
              </a:spcBef>
              <a:buClr>
                <a:schemeClr val="tx2"/>
              </a:buClr>
            </a:pPr>
            <a:endParaRPr lang="cs-CZ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20000"/>
              </a:spcBef>
              <a:buClr>
                <a:schemeClr val="tx2"/>
              </a:buClr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GP: 	společenské problémy (člověk x člověk)</a:t>
            </a:r>
          </a:p>
          <a:p>
            <a:pPr>
              <a:spcBef>
                <a:spcPct val="20000"/>
              </a:spcBef>
              <a:buClr>
                <a:schemeClr val="tx2"/>
              </a:buClr>
            </a:pPr>
            <a:endParaRPr lang="cs-CZ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20000"/>
              </a:spcBef>
              <a:buClr>
                <a:schemeClr val="tx2"/>
              </a:buClr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	ekologické problémy (člověk x příroda)</a:t>
            </a:r>
          </a:p>
          <a:p>
            <a:pPr>
              <a:spcBef>
                <a:spcPct val="20000"/>
              </a:spcBef>
              <a:buClr>
                <a:schemeClr val="tx2"/>
              </a:buClr>
            </a:pPr>
            <a:endParaRPr lang="cs-CZ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20000"/>
              </a:spcBef>
              <a:buClr>
                <a:schemeClr val="tx2"/>
              </a:buClr>
            </a:pPr>
            <a:endParaRPr lang="cs-CZ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20000"/>
              </a:spcBef>
              <a:buClr>
                <a:schemeClr val="tx2"/>
              </a:buClr>
            </a:pPr>
            <a:r>
              <a:rPr lang="cs-CZ" sz="2800" i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 čem se tyto problémy liší, co je způsobuje, které jsou podle tebe nejtíživější?</a:t>
            </a: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043608" y="3140968"/>
            <a:ext cx="14401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043608" y="3140968"/>
            <a:ext cx="216024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018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0648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Wingdings"/>
              </a:rPr>
              <a:t>	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NĚKTERÉ společenské PROBLÉMY</a:t>
            </a:r>
          </a:p>
          <a:p>
            <a:endParaRPr lang="cs-CZ" sz="2800" dirty="0" smtClean="0">
              <a:sym typeface="Wingdings"/>
            </a:endParaRPr>
          </a:p>
          <a:p>
            <a:endParaRPr lang="cs-CZ" sz="2800" dirty="0" smtClean="0">
              <a:sym typeface="Wingdings"/>
            </a:endParaRPr>
          </a:p>
          <a:p>
            <a:pPr marL="457200" indent="-457200">
              <a:buFont typeface="Wingdings" pitchFamily="2" charset="2"/>
              <a:buChar char="M"/>
            </a:pPr>
            <a:r>
              <a:rPr lang="cs-CZ" sz="2800" dirty="0" smtClean="0">
                <a:sym typeface="Wingdings"/>
              </a:rPr>
              <a:t>Hladomor</a:t>
            </a:r>
          </a:p>
          <a:p>
            <a:pPr marL="457200" indent="-457200">
              <a:buFont typeface="Wingdings" pitchFamily="2" charset="2"/>
              <a:buChar char="M"/>
            </a:pPr>
            <a:r>
              <a:rPr lang="cs-CZ" sz="2800" dirty="0" smtClean="0">
                <a:sym typeface="Wingdings"/>
              </a:rPr>
              <a:t>Nebezpečí jaderné katastrofy</a:t>
            </a:r>
          </a:p>
          <a:p>
            <a:pPr marL="457200" indent="-457200">
              <a:buFont typeface="Wingdings" pitchFamily="2" charset="2"/>
              <a:buChar char="M"/>
            </a:pPr>
            <a:r>
              <a:rPr lang="cs-CZ" sz="2800" dirty="0" smtClean="0">
                <a:sym typeface="Wingdings"/>
              </a:rPr>
              <a:t>Civilizační choroby</a:t>
            </a:r>
          </a:p>
          <a:p>
            <a:pPr marL="457200" indent="-457200">
              <a:buFont typeface="Wingdings" pitchFamily="2" charset="2"/>
              <a:buChar char="M"/>
            </a:pPr>
            <a:r>
              <a:rPr lang="cs-CZ" sz="2800" dirty="0" smtClean="0">
                <a:sym typeface="Wingdings"/>
              </a:rPr>
              <a:t>Terorismus</a:t>
            </a:r>
          </a:p>
          <a:p>
            <a:pPr marL="457200" indent="-457200">
              <a:buFont typeface="Wingdings" pitchFamily="2" charset="2"/>
              <a:buChar char="M"/>
            </a:pPr>
            <a:r>
              <a:rPr lang="cs-CZ" sz="2800" dirty="0" smtClean="0">
                <a:sym typeface="Wingdings"/>
              </a:rPr>
              <a:t>Rasismus</a:t>
            </a:r>
          </a:p>
          <a:p>
            <a:pPr marL="457200" indent="-457200">
              <a:buFont typeface="Wingdings" pitchFamily="2" charset="2"/>
              <a:buChar char="M"/>
            </a:pPr>
            <a:r>
              <a:rPr lang="cs-CZ" sz="2800" dirty="0">
                <a:sym typeface="Wingdings"/>
              </a:rPr>
              <a:t>Přelidnění </a:t>
            </a:r>
            <a:r>
              <a:rPr lang="cs-CZ" sz="2800" dirty="0" smtClean="0">
                <a:sym typeface="Wingdings"/>
              </a:rPr>
              <a:t>země</a:t>
            </a:r>
          </a:p>
        </p:txBody>
      </p:sp>
      <p:pic>
        <p:nvPicPr>
          <p:cNvPr id="4098" name="Picture 2" descr="C:\Users\Kabinet\AppData\Local\Temp\MP9004357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384" y="2870092"/>
            <a:ext cx="2718048" cy="362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073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u="sng" dirty="0" smtClean="0"/>
              <a:t>EKOLOGICKÉ PROBLÉMY: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Skleníkový efekt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Nedostatek pitné vody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Globální oteplování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 </a:t>
            </a:r>
            <a:r>
              <a:rPr lang="cs-CZ" sz="2800" dirty="0" smtClean="0"/>
              <a:t>kácení lesů, pralesů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Znečišťování ovzduší ….</a:t>
            </a:r>
          </a:p>
          <a:p>
            <a:endParaRPr lang="cs-CZ" sz="2800" dirty="0"/>
          </a:p>
          <a:p>
            <a:r>
              <a:rPr lang="cs-CZ" sz="2800" dirty="0" smtClean="0"/>
              <a:t>Vyjmenuj ekologické problémy, které napadnou tebe?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783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125113" cy="924475"/>
          </a:xfrm>
        </p:spPr>
        <p:txBody>
          <a:bodyPr/>
          <a:lstStyle/>
          <a:p>
            <a:r>
              <a:rPr lang="cs-CZ" dirty="0" smtClean="0"/>
              <a:t>SKLENÍKOVÝ EFEKT</a:t>
            </a:r>
            <a:endParaRPr lang="cs-CZ" dirty="0"/>
          </a:p>
        </p:txBody>
      </p:sp>
      <p:pic>
        <p:nvPicPr>
          <p:cNvPr id="5122" name="Picture 2" descr="http://stary.biom.cz/publikace/skleni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48015"/>
            <a:ext cx="8496944" cy="50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38132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http://www.obrazky.cz/</a:t>
            </a:r>
            <a:r>
              <a:rPr lang="cs-CZ" dirty="0" err="1"/>
              <a:t>detail?q</a:t>
            </a:r>
            <a:r>
              <a:rPr lang="cs-CZ" dirty="0"/>
              <a:t>=obrázek skleníkový </a:t>
            </a:r>
            <a:r>
              <a:rPr lang="cs-CZ" dirty="0" smtClean="0"/>
              <a:t>efekt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4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7125113" cy="924475"/>
          </a:xfrm>
        </p:spPr>
        <p:txBody>
          <a:bodyPr/>
          <a:lstStyle/>
          <a:p>
            <a:r>
              <a:rPr lang="cs-CZ" dirty="0" smtClean="0"/>
              <a:t>PŘELIDNĚNÍ ZEMĚ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4249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Dnes </a:t>
            </a: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žije na planetě </a:t>
            </a: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Zemi 7 miliard lidí.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 roce 1950 žilo na planetě 2,5 miliardy lidí.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/>
              <a:t>V roce 1750 to bylo 775 milionů.</a:t>
            </a:r>
          </a:p>
          <a:p>
            <a:endParaRPr lang="cs-CZ" sz="2800" dirty="0"/>
          </a:p>
          <a:p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Evropský </a:t>
            </a: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kontinent zaznamenává neustálý </a:t>
            </a: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pokles populace. </a:t>
            </a:r>
          </a:p>
          <a:p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O</a:t>
            </a: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pakem </a:t>
            </a: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je situace v Asii, Africe a Latinské </a:t>
            </a: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Americe, zde </a:t>
            </a:r>
            <a:r>
              <a:rPr lang="cs-CZ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populace narůstá.</a:t>
            </a:r>
            <a:endParaRPr lang="cs-CZ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5139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125113" cy="92447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9422" y="1052736"/>
            <a:ext cx="856895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/>
              <a:t>Použitá literatura a odkazy:</a:t>
            </a:r>
          </a:p>
          <a:p>
            <a:endParaRPr lang="cs-CZ" sz="2000" b="1" u="sng" dirty="0"/>
          </a:p>
          <a:p>
            <a:pPr marL="342900" indent="-342900">
              <a:buFontTx/>
              <a:buChar char="-"/>
            </a:pPr>
            <a:r>
              <a:rPr lang="cs-CZ" sz="2000" dirty="0"/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/>
              <a:t>Není-li uvedeno jinak je materiál dílem autorky podle učebních osnov odpovídajících ŠVP vyučovaných podle učebnic</a:t>
            </a:r>
            <a:r>
              <a:rPr lang="cs-CZ" sz="2000" dirty="0" smtClean="0"/>
              <a:t>:</a:t>
            </a:r>
          </a:p>
          <a:p>
            <a:pPr marL="342900" indent="-342900">
              <a:buFontTx/>
              <a:buChar char="-"/>
            </a:pPr>
            <a:endParaRPr lang="cs-CZ" sz="2000" dirty="0"/>
          </a:p>
          <a:p>
            <a:r>
              <a:rPr lang="cs-CZ" sz="2000" dirty="0" smtClean="0"/>
              <a:t>- JANOŠKOVÁ</a:t>
            </a:r>
            <a:r>
              <a:rPr lang="cs-CZ" sz="2000" dirty="0"/>
              <a:t>, </a:t>
            </a:r>
            <a:r>
              <a:rPr lang="cs-CZ" sz="2000" dirty="0" smtClean="0"/>
              <a:t>D. a </a:t>
            </a:r>
            <a:r>
              <a:rPr lang="cs-CZ" sz="2000" dirty="0"/>
              <a:t>kol. autorů. </a:t>
            </a:r>
            <a:r>
              <a:rPr lang="cs-CZ" sz="2000" i="1" dirty="0"/>
              <a:t>Občanská výchova 9, Rodinná výchova </a:t>
            </a:r>
            <a:r>
              <a:rPr lang="cs-CZ" sz="2000" i="1" dirty="0" smtClean="0"/>
              <a:t>9, </a:t>
            </a:r>
            <a:r>
              <a:rPr lang="cs-CZ" sz="2000" i="1" dirty="0"/>
              <a:t>učebnice pro základní školy a víceletá gymnázia.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Plzeň: Fraus, 2006. ISBN 80-7238-528-0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 smtClean="0"/>
              <a:t>- JANOŠKOVÁ</a:t>
            </a:r>
            <a:r>
              <a:rPr lang="cs-CZ" sz="2000" dirty="0"/>
              <a:t>, D., ONDRÁČKOVÁ, M.,ČABALOVÁ,D. </a:t>
            </a:r>
            <a:r>
              <a:rPr lang="cs-CZ" sz="2000" i="1" dirty="0"/>
              <a:t>Občanská výchova </a:t>
            </a:r>
            <a:r>
              <a:rPr lang="cs-CZ" sz="2000" i="1" dirty="0" smtClean="0"/>
              <a:t>9, </a:t>
            </a:r>
            <a:r>
              <a:rPr lang="cs-CZ" sz="2000" i="1" dirty="0"/>
              <a:t>Rodinná výchova 9, příručka pro učitele.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Plzeň: Fraus, 2007. ISBN 978-80-7238-529-4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http</a:t>
            </a:r>
            <a:r>
              <a:rPr lang="cs-CZ" sz="2000" dirty="0"/>
              <a:t>://www.obrazky.cz/</a:t>
            </a:r>
            <a:r>
              <a:rPr lang="cs-CZ" sz="2000" dirty="0" err="1"/>
              <a:t>detail?q</a:t>
            </a:r>
            <a:r>
              <a:rPr lang="cs-CZ" sz="2000" dirty="0"/>
              <a:t>=obrázek skleníkový </a:t>
            </a:r>
            <a:r>
              <a:rPr lang="cs-CZ" sz="2000" dirty="0" smtClean="0"/>
              <a:t>efekt</a:t>
            </a:r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i="1" dirty="0" smtClean="0"/>
              <a:t>Citováno dne: </a:t>
            </a:r>
            <a:r>
              <a:rPr lang="cs-CZ" sz="2000" i="1" dirty="0" smtClean="0"/>
              <a:t>10.6.</a:t>
            </a:r>
            <a:endParaRPr lang="cs-CZ" sz="2000" i="1" dirty="0" smtClean="0"/>
          </a:p>
          <a:p>
            <a:r>
              <a:rPr lang="cs-CZ" sz="2000" i="1" dirty="0"/>
              <a:t>DUM uložen na- http</a:t>
            </a:r>
            <a:r>
              <a:rPr lang="cs-CZ" sz="2000" i="1"/>
              <a:t>://</a:t>
            </a:r>
            <a:r>
              <a:rPr lang="cs-CZ" sz="2000" i="1" smtClean="0"/>
              <a:t>dumy.cz/materialy/prehled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243684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535</TotalTime>
  <Words>441</Words>
  <Application>Microsoft Office PowerPoint</Application>
  <PresentationFormat>Předvádění na obrazovce (4:3)</PresentationFormat>
  <Paragraphs>82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Summer</vt:lpstr>
      <vt:lpstr>Motiv systému Office</vt:lpstr>
      <vt:lpstr>Název školy: ZŠ Klášterec nad Ohří, Krátká 676 Autor: Mgr. Veronika Kubincová Název materiálu: VY_32_INOVACE_20_26_ Globální problémy lidstva Číslo projektu: CZ.1.07/1.4.00/21.1115  </vt:lpstr>
      <vt:lpstr>Globální problémy lidstva</vt:lpstr>
      <vt:lpstr>Prezentace aplikace PowerPoint</vt:lpstr>
      <vt:lpstr>Prezentace aplikace PowerPoint</vt:lpstr>
      <vt:lpstr>Prezentace aplikace PowerPoint</vt:lpstr>
      <vt:lpstr>Klady a zápory globalizace</vt:lpstr>
      <vt:lpstr>GLOBÁLNÍ PROBLÉMY SVĚTA</vt:lpstr>
      <vt:lpstr>Globální problémy</vt:lpstr>
      <vt:lpstr>Prezentace aplikace PowerPoint</vt:lpstr>
      <vt:lpstr>Prezentace aplikace PowerPoint</vt:lpstr>
      <vt:lpstr>SKLENÍKOVÝ EFEKT</vt:lpstr>
      <vt:lpstr>PŘELIDNĚNÍ ZEMĚ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občanem státu</dc:title>
  <dc:creator>Kabinet</dc:creator>
  <cp:lastModifiedBy>Kabinet</cp:lastModifiedBy>
  <cp:revision>30</cp:revision>
  <dcterms:created xsi:type="dcterms:W3CDTF">2012-01-03T19:34:46Z</dcterms:created>
  <dcterms:modified xsi:type="dcterms:W3CDTF">2012-06-10T12:16:01Z</dcterms:modified>
</cp:coreProperties>
</file>