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57" r:id="rId2"/>
    <p:sldId id="259" r:id="rId3"/>
    <p:sldId id="268" r:id="rId4"/>
    <p:sldId id="263" r:id="rId5"/>
    <p:sldId id="260" r:id="rId6"/>
    <p:sldId id="261" r:id="rId7"/>
    <p:sldId id="264" r:id="rId8"/>
    <p:sldId id="265" r:id="rId9"/>
    <p:sldId id="266" r:id="rId10"/>
    <p:sldId id="267" r:id="rId11"/>
    <p:sldId id="270" r:id="rId12"/>
    <p:sldId id="26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EAEB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Obce v okolí mého domova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3B8924-AA4B-4223-93E3-C2D0E151C34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5EBCF2D9-D696-49DB-B035-BC3CB0044674}" type="presOf" srcId="{D1D4F407-5343-4D3F-B5B9-D407B03CAEB4}" destId="{AED2198E-93D5-4001-81B4-73124B309672}" srcOrd="1" destOrd="0" presId="urn:microsoft.com/office/officeart/2005/8/layout/target3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58A43C0C-B3C9-4A8A-9577-AFE76092A7E4}" type="presOf" srcId="{D1D4F407-5343-4D3F-B5B9-D407B03CAEB4}" destId="{D005CE8C-CC26-4C3E-AC11-E15060ECD759}" srcOrd="0" destOrd="0" presId="urn:microsoft.com/office/officeart/2005/8/layout/target3"/>
    <dgm:cxn modelId="{59E0C2EC-71BA-48D3-9EE0-914E73DC7912}" type="presOf" srcId="{72B33D66-C59B-4357-86FB-5666B5717235}" destId="{7C4AD32E-8671-4890-82C2-2165103BFA9B}" srcOrd="1" destOrd="0" presId="urn:microsoft.com/office/officeart/2005/8/layout/target3"/>
    <dgm:cxn modelId="{567ECBAC-09AD-4D33-BFAA-5F38517E4F1D}" type="presOf" srcId="{E2436206-2898-4DB5-8D8A-B9F47B4645B4}" destId="{8BE57540-5DE5-4578-9B32-7A7668305C6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EAA07E36-EC71-45E2-875C-7A0459CAB2DF}" type="presOf" srcId="{D1B46980-6531-4606-95E6-44980827E919}" destId="{1718285D-8093-4B3A-A8E4-BCF6739531B2}" srcOrd="0" destOrd="0" presId="urn:microsoft.com/office/officeart/2005/8/layout/target3"/>
    <dgm:cxn modelId="{BBF6A05F-DAF9-4015-B990-8238BB2B6736}" type="presOf" srcId="{76DC6A11-8AC8-4DB7-A29E-42D5B50B4D1D}" destId="{0FFD6A90-B6CB-4D96-B983-822E62E3179E}" srcOrd="1" destOrd="0" presId="urn:microsoft.com/office/officeart/2005/8/layout/target3"/>
    <dgm:cxn modelId="{41B9240C-620E-4C2C-A324-80C0ECF16B1A}" type="presOf" srcId="{AB1993F1-CDC3-49A4-AC96-22E174EF92EC}" destId="{AAB170D7-8F61-4E74-BD04-CF45FD77308D}" srcOrd="0" destOrd="0" presId="urn:microsoft.com/office/officeart/2005/8/layout/target3"/>
    <dgm:cxn modelId="{0F3CA9C8-DEF0-444E-950A-DAF51136D1E5}" type="presOf" srcId="{1CB36DDA-EBA9-45B6-8444-E08AFCB46169}" destId="{199F799C-1203-417A-95AE-084F4A1F705E}" srcOrd="0" destOrd="0" presId="urn:microsoft.com/office/officeart/2005/8/layout/target3"/>
    <dgm:cxn modelId="{C0F446E8-A041-49BD-A551-DEE70F565E63}" type="presOf" srcId="{D1B46980-6531-4606-95E6-44980827E919}" destId="{5F715220-1FEB-4446-97CB-8A49E5631ABD}" srcOrd="1" destOrd="0" presId="urn:microsoft.com/office/officeart/2005/8/layout/target3"/>
    <dgm:cxn modelId="{4DACEAF7-4120-4283-A96F-77DD6FC10CF9}" type="presOf" srcId="{1CB36DDA-EBA9-45B6-8444-E08AFCB46169}" destId="{19F7092A-A232-406D-9BFB-C034A7A11637}" srcOrd="1" destOrd="0" presId="urn:microsoft.com/office/officeart/2005/8/layout/target3"/>
    <dgm:cxn modelId="{D3EF5755-6CE0-4D6D-8340-BB5AD1C6FA9E}" type="presOf" srcId="{72B33D66-C59B-4357-86FB-5666B5717235}" destId="{5F6B3ADF-CAFD-426F-A916-28B789A40C77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BD481913-8F03-40D2-95DE-789A18B01DE9}" type="presOf" srcId="{AB1993F1-CDC3-49A4-AC96-22E174EF92EC}" destId="{8687FA9F-386C-4B86-8AFB-AEE117472AEB}" srcOrd="1" destOrd="0" presId="urn:microsoft.com/office/officeart/2005/8/layout/target3"/>
    <dgm:cxn modelId="{5070233B-297E-48DC-B0F1-E86C3C4177EE}" type="presOf" srcId="{76DC6A11-8AC8-4DB7-A29E-42D5B50B4D1D}" destId="{E1FA41E1-991D-4A2A-A03A-12188821055B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2DE3F70-CAC9-4CFA-8653-188B1C6F28D7}" type="presOf" srcId="{E2436206-2898-4DB5-8D8A-B9F47B4645B4}" destId="{19990610-05FE-41EC-8404-0184EEE06084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68609F17-F260-4384-A669-62FBF0280415}" type="presParOf" srcId="{333A1088-737F-45CB-B68E-254E46348037}" destId="{F5ABB229-8D3B-4694-996A-96F23CF14429}" srcOrd="0" destOrd="0" presId="urn:microsoft.com/office/officeart/2005/8/layout/target3"/>
    <dgm:cxn modelId="{B5986586-1F84-4DAB-9E87-9C75FDD2AC37}" type="presParOf" srcId="{333A1088-737F-45CB-B68E-254E46348037}" destId="{F41139FD-01EE-4571-8B17-4FB00FC51163}" srcOrd="1" destOrd="0" presId="urn:microsoft.com/office/officeart/2005/8/layout/target3"/>
    <dgm:cxn modelId="{56188CFB-0ED4-4CC9-9C8E-AAC62DEE93E7}" type="presParOf" srcId="{333A1088-737F-45CB-B68E-254E46348037}" destId="{D005CE8C-CC26-4C3E-AC11-E15060ECD759}" srcOrd="2" destOrd="0" presId="urn:microsoft.com/office/officeart/2005/8/layout/target3"/>
    <dgm:cxn modelId="{5509F968-9BE1-4580-9FD3-A6F2297C559A}" type="presParOf" srcId="{333A1088-737F-45CB-B68E-254E46348037}" destId="{8C3A2C53-BD20-40ED-8DB5-24B1422B186E}" srcOrd="3" destOrd="0" presId="urn:microsoft.com/office/officeart/2005/8/layout/target3"/>
    <dgm:cxn modelId="{E744852C-40BB-4556-BAB0-2B7FE78F2D01}" type="presParOf" srcId="{333A1088-737F-45CB-B68E-254E46348037}" destId="{E46E6E87-3218-4932-9C0B-76682E2EA19F}" srcOrd="4" destOrd="0" presId="urn:microsoft.com/office/officeart/2005/8/layout/target3"/>
    <dgm:cxn modelId="{DF03ADF6-A3CC-4333-8632-227593497BAB}" type="presParOf" srcId="{333A1088-737F-45CB-B68E-254E46348037}" destId="{5F6B3ADF-CAFD-426F-A916-28B789A40C77}" srcOrd="5" destOrd="0" presId="urn:microsoft.com/office/officeart/2005/8/layout/target3"/>
    <dgm:cxn modelId="{72C2AECE-0018-439F-9611-B174FF5FC39F}" type="presParOf" srcId="{333A1088-737F-45CB-B68E-254E46348037}" destId="{77039EE0-9AB5-4E1B-BF53-71CC56F045E2}" srcOrd="6" destOrd="0" presId="urn:microsoft.com/office/officeart/2005/8/layout/target3"/>
    <dgm:cxn modelId="{68ECF2F7-400F-491A-8DD4-034B5D3DECDB}" type="presParOf" srcId="{333A1088-737F-45CB-B68E-254E46348037}" destId="{A8533547-8283-44EE-A832-B566C7D0938C}" srcOrd="7" destOrd="0" presId="urn:microsoft.com/office/officeart/2005/8/layout/target3"/>
    <dgm:cxn modelId="{824D7495-DBF7-457D-9307-80C86AED001D}" type="presParOf" srcId="{333A1088-737F-45CB-B68E-254E46348037}" destId="{AAB170D7-8F61-4E74-BD04-CF45FD77308D}" srcOrd="8" destOrd="0" presId="urn:microsoft.com/office/officeart/2005/8/layout/target3"/>
    <dgm:cxn modelId="{51B90E56-809B-4D81-B370-D14344AA0D29}" type="presParOf" srcId="{333A1088-737F-45CB-B68E-254E46348037}" destId="{350C823F-B06A-4F1C-8FE4-9AEFA3FD3586}" srcOrd="9" destOrd="0" presId="urn:microsoft.com/office/officeart/2005/8/layout/target3"/>
    <dgm:cxn modelId="{527A88EB-7EA7-438E-B400-CD67CBB6EC7A}" type="presParOf" srcId="{333A1088-737F-45CB-B68E-254E46348037}" destId="{7597B9C5-F88C-458C-88DB-07AE1B1D3B12}" srcOrd="10" destOrd="0" presId="urn:microsoft.com/office/officeart/2005/8/layout/target3"/>
    <dgm:cxn modelId="{3A474023-6F9C-4185-85B0-41DAD5EC6927}" type="presParOf" srcId="{333A1088-737F-45CB-B68E-254E46348037}" destId="{E1FA41E1-991D-4A2A-A03A-12188821055B}" srcOrd="11" destOrd="0" presId="urn:microsoft.com/office/officeart/2005/8/layout/target3"/>
    <dgm:cxn modelId="{F47B13AB-DA94-4011-910F-D40D2BEB5EBC}" type="presParOf" srcId="{333A1088-737F-45CB-B68E-254E46348037}" destId="{E9F66E8D-4F34-476B-B283-C833EAAC8CA6}" srcOrd="12" destOrd="0" presId="urn:microsoft.com/office/officeart/2005/8/layout/target3"/>
    <dgm:cxn modelId="{A46ACB0E-26C1-493D-BC2F-A0F2A0811B03}" type="presParOf" srcId="{333A1088-737F-45CB-B68E-254E46348037}" destId="{A66EACA9-A844-43AB-914C-A917ED03A791}" srcOrd="13" destOrd="0" presId="urn:microsoft.com/office/officeart/2005/8/layout/target3"/>
    <dgm:cxn modelId="{8311A095-6BC1-401B-B687-AF813D9AB033}" type="presParOf" srcId="{333A1088-737F-45CB-B68E-254E46348037}" destId="{8BE57540-5DE5-4578-9B32-7A7668305C63}" srcOrd="14" destOrd="0" presId="urn:microsoft.com/office/officeart/2005/8/layout/target3"/>
    <dgm:cxn modelId="{95CF7B91-E921-4285-AD34-D7A7D357AC01}" type="presParOf" srcId="{333A1088-737F-45CB-B68E-254E46348037}" destId="{016C813C-B427-4393-9012-319D720072C9}" srcOrd="15" destOrd="0" presId="urn:microsoft.com/office/officeart/2005/8/layout/target3"/>
    <dgm:cxn modelId="{68F5B7AE-8BB0-428D-82EF-14CD85B6B4AF}" type="presParOf" srcId="{333A1088-737F-45CB-B68E-254E46348037}" destId="{5B44783E-11E4-4FF9-861A-6B4CC30805DC}" srcOrd="16" destOrd="0" presId="urn:microsoft.com/office/officeart/2005/8/layout/target3"/>
    <dgm:cxn modelId="{D6E06FB9-6447-403D-B5DB-BF7AEC706568}" type="presParOf" srcId="{333A1088-737F-45CB-B68E-254E46348037}" destId="{199F799C-1203-417A-95AE-084F4A1F705E}" srcOrd="17" destOrd="0" presId="urn:microsoft.com/office/officeart/2005/8/layout/target3"/>
    <dgm:cxn modelId="{F41D7BC7-B4DB-4683-B248-4517CDC3CDA9}" type="presParOf" srcId="{333A1088-737F-45CB-B68E-254E46348037}" destId="{C1EAB19C-9A6E-453B-BCC2-6BDB314314DB}" srcOrd="18" destOrd="0" presId="urn:microsoft.com/office/officeart/2005/8/layout/target3"/>
    <dgm:cxn modelId="{3FD4428C-53A1-4B86-ACFF-07DC827B6785}" type="presParOf" srcId="{333A1088-737F-45CB-B68E-254E46348037}" destId="{37FC71D3-B945-4AB4-A8CB-650B1A9EE00B}" srcOrd="19" destOrd="0" presId="urn:microsoft.com/office/officeart/2005/8/layout/target3"/>
    <dgm:cxn modelId="{DA1D7181-775A-4622-A09F-D3C98B01A741}" type="presParOf" srcId="{333A1088-737F-45CB-B68E-254E46348037}" destId="{1718285D-8093-4B3A-A8E4-BCF6739531B2}" srcOrd="20" destOrd="0" presId="urn:microsoft.com/office/officeart/2005/8/layout/target3"/>
    <dgm:cxn modelId="{9389238E-410A-4CC5-B3CE-A027EAD96C3F}" type="presParOf" srcId="{333A1088-737F-45CB-B68E-254E46348037}" destId="{AED2198E-93D5-4001-81B4-73124B309672}" srcOrd="21" destOrd="0" presId="urn:microsoft.com/office/officeart/2005/8/layout/target3"/>
    <dgm:cxn modelId="{84B483CC-7D2E-45E9-AA7E-4CF264B00D2F}" type="presParOf" srcId="{333A1088-737F-45CB-B68E-254E46348037}" destId="{7C4AD32E-8671-4890-82C2-2165103BFA9B}" srcOrd="22" destOrd="0" presId="urn:microsoft.com/office/officeart/2005/8/layout/target3"/>
    <dgm:cxn modelId="{2B62318A-C617-4CC7-99A9-73B6BAE49106}" type="presParOf" srcId="{333A1088-737F-45CB-B68E-254E46348037}" destId="{8687FA9F-386C-4B86-8AFB-AEE117472AEB}" srcOrd="23" destOrd="0" presId="urn:microsoft.com/office/officeart/2005/8/layout/target3"/>
    <dgm:cxn modelId="{6A4EC804-6D9A-4A9D-A4EA-7F7DB934E434}" type="presParOf" srcId="{333A1088-737F-45CB-B68E-254E46348037}" destId="{0FFD6A90-B6CB-4D96-B983-822E62E3179E}" srcOrd="24" destOrd="0" presId="urn:microsoft.com/office/officeart/2005/8/layout/target3"/>
    <dgm:cxn modelId="{B44D7082-B0E7-456E-AF03-3C316CA7C067}" type="presParOf" srcId="{333A1088-737F-45CB-B68E-254E46348037}" destId="{19990610-05FE-41EC-8404-0184EEE06084}" srcOrd="25" destOrd="0" presId="urn:microsoft.com/office/officeart/2005/8/layout/target3"/>
    <dgm:cxn modelId="{9733D376-E4D9-4F76-B20D-A67C491D3443}" type="presParOf" srcId="{333A1088-737F-45CB-B68E-254E46348037}" destId="{19F7092A-A232-406D-9BFB-C034A7A11637}" srcOrd="26" destOrd="0" presId="urn:microsoft.com/office/officeart/2005/8/layout/target3"/>
    <dgm:cxn modelId="{74A0F46E-E05A-4C14-BC78-8AA2A82E23B5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Obce v okolí mého domova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AEC45-080F-4028-80E0-AA11B95DEC87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D076B0-F42D-4C1E-8934-116D5F1003F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128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D076B0-F42D-4C1E-8934-116D5F1003FB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064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736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25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983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320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032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420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962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77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355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874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90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ACD74-2DCE-41BA-9F2B-549716728F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02C1B-27F1-428C-A228-BFC575C957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654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2004_Pardubicky_kraj.PNG" TargetMode="Externa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Nov%C3%A9_hrady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HorniHermanic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Soubor:Vraclav-kostel2011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ostel_Svat%C3%A9ho_Petra_a_Pavla_ve_Slatin%C4%9B_u_Vysok%C3%A9ho_M%C3%BDta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1/11/Domoradic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lumec_-_panoramaa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ok%C3%A9_M%C3%BDto_-_znak.pn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Autobus_v_Chebu_(9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cs.wikipedia.org/wiki/Soubor:VM_Prazska_brana_DSC0128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%C3%A1m%C4%9Bst%C3%AD_ve_Vysok%C3%A9m_M%C3%BDt%C4%9B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VM_Litomyslska_od_J_DSC01293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kroup-Anthe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108521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je určena k využití v hodinách prvouky ve 3.ročníku při výuce kapitoly Domov, Obce.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Tato prezentace je zaměřena na bližší seznámení s místem, kde žijeme. Na začátku děti seznámíme s mapou ČR a Pardubickým krajem. Prezentace dělí obce na menší (vesnice) a větší (města). Seznamuje žáky s vesnicemi v našem nejbližším okolí. Blíže děti seznamuje s naším nejbližším městem, Vysokým Mýtem a jeho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ákladními i bližšími údaji. Na konci děti zkusí na slepé mapě vyhledat Pardubický kraj a Vysoké Mýto.</a:t>
            </a:r>
          </a:p>
        </p:txBody>
      </p:sp>
    </p:spTree>
    <p:extLst>
      <p:ext uri="{BB962C8B-B14F-4D97-AF65-F5344CB8AC3E}">
        <p14:creationId xmlns:p14="http://schemas.microsoft.com/office/powerpoint/2010/main" val="111490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5850">
              <a:schemeClr val="accent6">
                <a:lumMod val="40000"/>
                <a:lumOff val="60000"/>
              </a:schemeClr>
            </a:gs>
            <a:gs pos="0">
              <a:schemeClr val="accent3">
                <a:lumMod val="40000"/>
                <a:lumOff val="60000"/>
              </a:schemeClr>
            </a:gs>
            <a:gs pos="50000">
              <a:schemeClr val="bg1"/>
            </a:gs>
            <a:gs pos="72500">
              <a:schemeClr val="accent2">
                <a:lumMod val="20000"/>
                <a:lumOff val="8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460" y="2708920"/>
            <a:ext cx="863002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>
                <a:solidFill>
                  <a:schemeClr val="accent6">
                    <a:lumMod val="50000"/>
                  </a:schemeClr>
                </a:solidFill>
                <a:latin typeface="Freestyle Script" pitchFamily="66" charset="0"/>
                <a:cs typeface="Times New Roman" pitchFamily="18" charset="0"/>
              </a:rPr>
              <a:t>OBCE V OKOLÍ  MÉHO DOMOVA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45297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20000"/>
                <a:lumOff val="80000"/>
              </a:schemeClr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Pardubický kraj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, </a:t>
            </a:r>
            <a:r>
              <a:rPr lang="cs-CZ" sz="4000" dirty="0" err="1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Vysokomýtsko</a:t>
            </a:r>
            <a:endParaRPr lang="cs-CZ" sz="4000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5124" name="Picture 4" descr="2004 Pardubic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551" l="417" r="9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76003"/>
            <a:ext cx="7848872" cy="45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364088" y="4136551"/>
            <a:ext cx="144016" cy="1834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59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accent5">
                <a:lumMod val="20000"/>
                <a:lumOff val="8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91264" cy="34563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najdeme </a:t>
            </a:r>
            <a:r>
              <a:rPr lang="cs-CZ" sz="2200" dirty="0">
                <a:latin typeface="Comic Sans MS" pitchFamily="66" charset="0"/>
              </a:rPr>
              <a:t>tu rodinné domky se zahradami, které jsou označeny </a:t>
            </a:r>
            <a:r>
              <a:rPr lang="cs-CZ" sz="2200" dirty="0" smtClean="0">
                <a:latin typeface="Comic Sans MS" pitchFamily="66" charset="0"/>
              </a:rPr>
              <a:t>pouze popisnými čísly (nejsou tu ulice)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kostel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obchod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hospodu 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obecní úřad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někdy školu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Comic Sans MS" pitchFamily="66" charset="0"/>
              </a:rPr>
              <a:t>uprostřed </a:t>
            </a:r>
            <a:r>
              <a:rPr lang="cs-CZ" sz="2200" dirty="0">
                <a:latin typeface="Comic Sans MS" pitchFamily="66" charset="0"/>
              </a:rPr>
              <a:t>bývá náves</a:t>
            </a:r>
          </a:p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u="sng" dirty="0" smtClean="0">
                <a:latin typeface="Brush Script MT" pitchFamily="66" charset="0"/>
              </a:rPr>
              <a:t>Malé obce</a:t>
            </a:r>
            <a:endParaRPr lang="cs-CZ" u="sng" dirty="0">
              <a:latin typeface="Brush Script MT" pitchFamily="66" charset="0"/>
            </a:endParaRPr>
          </a:p>
        </p:txBody>
      </p:sp>
      <p:pic>
        <p:nvPicPr>
          <p:cNvPr id="2050" name="Picture 2" descr="Pohled na obec Nové hrady z mostu k zámku">
            <a:hlinkClick r:id="rId2" tooltip="Pohled na obec Nové hrady z mostu k zámku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32921"/>
            <a:ext cx="3384376" cy="225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hled od kostela">
            <a:hlinkClick r:id="rId4" tooltip="Pohled od kostela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4432921"/>
            <a:ext cx="3000881" cy="225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40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7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Brush Script MT" pitchFamily="66" charset="0"/>
              </a:rPr>
              <a:t>Malé obce v našem okolí</a:t>
            </a:r>
            <a:endParaRPr lang="cs-CZ" u="sng" dirty="0">
              <a:latin typeface="Brush Scrip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2088232"/>
          </a:xfrm>
        </p:spPr>
        <p:txBody>
          <a:bodyPr>
            <a:noAutofit/>
          </a:bodyPr>
          <a:lstStyle/>
          <a:p>
            <a:r>
              <a:rPr lang="cs-CZ" sz="2200" dirty="0">
                <a:latin typeface="Comic Sans MS" pitchFamily="66" charset="0"/>
              </a:rPr>
              <a:t>v</a:t>
            </a:r>
            <a:r>
              <a:rPr lang="cs-CZ" sz="2200" dirty="0" smtClean="0">
                <a:latin typeface="Comic Sans MS" pitchFamily="66" charset="0"/>
              </a:rPr>
              <a:t> okolí Vysokého Mýta, mezi polemi, loukami a lesy najdeme malé obce (vesnice, vísky, dědiny)</a:t>
            </a:r>
          </a:p>
          <a:p>
            <a:pPr marL="0" indent="0">
              <a:buNone/>
            </a:pPr>
            <a:endParaRPr lang="cs-CZ" sz="2200" dirty="0" smtClean="0">
              <a:latin typeface="Comic Sans MS" pitchFamily="66" charset="0"/>
            </a:endParaRPr>
          </a:p>
          <a:p>
            <a:r>
              <a:rPr lang="cs-CZ" sz="2200" dirty="0" err="1">
                <a:latin typeface="Comic Sans MS" pitchFamily="66" charset="0"/>
              </a:rPr>
              <a:t>n</a:t>
            </a:r>
            <a:r>
              <a:rPr lang="cs-CZ" sz="2200" dirty="0" err="1" smtClean="0">
                <a:latin typeface="Comic Sans MS" pitchFamily="66" charset="0"/>
              </a:rPr>
              <a:t>apř</a:t>
            </a:r>
            <a:r>
              <a:rPr lang="cs-CZ" sz="2200" dirty="0" smtClean="0">
                <a:latin typeface="Comic Sans MS" pitchFamily="66" charset="0"/>
              </a:rPr>
              <a:t>.:</a:t>
            </a:r>
            <a:r>
              <a:rPr lang="cs-CZ" sz="2200" dirty="0" err="1" smtClean="0">
                <a:latin typeface="Comic Sans MS" pitchFamily="66" charset="0"/>
              </a:rPr>
              <a:t>Brteč</a:t>
            </a:r>
            <a:r>
              <a:rPr lang="cs-CZ" sz="2200" dirty="0" smtClean="0">
                <a:latin typeface="Comic Sans MS" pitchFamily="66" charset="0"/>
              </a:rPr>
              <a:t>, </a:t>
            </a:r>
            <a:r>
              <a:rPr lang="cs-CZ" sz="2200" dirty="0" err="1" smtClean="0">
                <a:latin typeface="Comic Sans MS" pitchFamily="66" charset="0"/>
              </a:rPr>
              <a:t>Domoradice</a:t>
            </a:r>
            <a:r>
              <a:rPr lang="cs-CZ" sz="2200" dirty="0" smtClean="0">
                <a:latin typeface="Comic Sans MS" pitchFamily="66" charset="0"/>
              </a:rPr>
              <a:t>, Džbánov, </a:t>
            </a:r>
            <a:r>
              <a:rPr lang="cs-CZ" sz="2200" dirty="0" err="1" smtClean="0">
                <a:latin typeface="Comic Sans MS" pitchFamily="66" charset="0"/>
              </a:rPr>
              <a:t>Knířov</a:t>
            </a:r>
            <a:r>
              <a:rPr lang="cs-CZ" sz="2200" dirty="0" smtClean="0">
                <a:latin typeface="Comic Sans MS" pitchFamily="66" charset="0"/>
              </a:rPr>
              <a:t>, Lhůta, Slatina, </a:t>
            </a:r>
            <a:r>
              <a:rPr lang="cs-CZ" sz="2200" dirty="0" err="1" smtClean="0">
                <a:latin typeface="Comic Sans MS" pitchFamily="66" charset="0"/>
              </a:rPr>
              <a:t>Svařeň</a:t>
            </a:r>
            <a:r>
              <a:rPr lang="cs-CZ" sz="2200" dirty="0" smtClean="0">
                <a:latin typeface="Comic Sans MS" pitchFamily="66" charset="0"/>
              </a:rPr>
              <a:t>, Tisová, </a:t>
            </a:r>
            <a:r>
              <a:rPr lang="cs-CZ" sz="2200" dirty="0" err="1" smtClean="0">
                <a:latin typeface="Comic Sans MS" pitchFamily="66" charset="0"/>
              </a:rPr>
              <a:t>Vanice</a:t>
            </a:r>
            <a:r>
              <a:rPr lang="cs-CZ" sz="2200" dirty="0" smtClean="0">
                <a:latin typeface="Comic Sans MS" pitchFamily="66" charset="0"/>
              </a:rPr>
              <a:t> a Vraclav</a:t>
            </a:r>
          </a:p>
          <a:p>
            <a:pPr marL="0" indent="0">
              <a:buNone/>
            </a:pPr>
            <a:endParaRPr lang="cs-CZ" sz="2200" dirty="0">
              <a:latin typeface="Comic Sans MS" pitchFamily="66" charset="0"/>
            </a:endParaRPr>
          </a:p>
        </p:txBody>
      </p:sp>
      <p:pic>
        <p:nvPicPr>
          <p:cNvPr id="1026" name="Picture 2" descr="Kostel Nanebevzetí Panny Marie ve Vraclavi">
            <a:hlinkClick r:id="rId2" tooltip="Kostel Nanebevzetí Panny Marie ve Vraclavi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28263"/>
            <a:ext cx="2627653" cy="174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Domorad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19390"/>
            <a:ext cx="2732069" cy="174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ostel sv. Petra a Pavla">
            <a:hlinkClick r:id="rId6" tooltip="Kostel sv. Petra a Pavla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28263"/>
            <a:ext cx="2536800" cy="1687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16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7500">
              <a:schemeClr val="tx2">
                <a:lumMod val="20000"/>
                <a:lumOff val="80000"/>
              </a:schemeClr>
            </a:gs>
            <a:gs pos="25850">
              <a:schemeClr val="accent1">
                <a:lumMod val="40000"/>
                <a:lumOff val="60000"/>
              </a:schemeClr>
            </a:gs>
            <a:gs pos="0">
              <a:schemeClr val="accent3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Brush Script MT" pitchFamily="66" charset="0"/>
              </a:rPr>
              <a:t>Velké obce</a:t>
            </a:r>
            <a:endParaRPr lang="cs-CZ" u="sng" dirty="0">
              <a:latin typeface="Brush Scrip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8562" y="1340768"/>
            <a:ext cx="8229600" cy="2908920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Comic Sans MS" pitchFamily="66" charset="0"/>
              </a:rPr>
              <a:t>žije zde více, než 3000 obyvatel</a:t>
            </a:r>
          </a:p>
          <a:p>
            <a:r>
              <a:rPr lang="cs-CZ" sz="2200" dirty="0" smtClean="0">
                <a:latin typeface="Comic Sans MS" pitchFamily="66" charset="0"/>
              </a:rPr>
              <a:t>najdeme zde rodinné domy</a:t>
            </a: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a bytové domy</a:t>
            </a:r>
          </a:p>
          <a:p>
            <a:r>
              <a:rPr lang="cs-CZ" sz="2200" dirty="0" smtClean="0">
                <a:latin typeface="Comic Sans MS" pitchFamily="66" charset="0"/>
              </a:rPr>
              <a:t>mají pojmenované ulice (Jiráskova, Větrná, Pražská, Komenského, Pivovarská, Palackého, Kopretinová, Letní,…)</a:t>
            </a:r>
          </a:p>
          <a:p>
            <a:r>
              <a:rPr lang="cs-CZ" sz="2200" dirty="0" smtClean="0">
                <a:latin typeface="Comic Sans MS" pitchFamily="66" charset="0"/>
              </a:rPr>
              <a:t>střed města tvoří centrum, kde se nachází náměstí, radnice, úřady, obchody, školy, restaurace a hotely, v blízkosti bývá kostel</a:t>
            </a:r>
          </a:p>
        </p:txBody>
      </p:sp>
      <p:pic>
        <p:nvPicPr>
          <p:cNvPr id="3076" name="Picture 4" descr="Panorama města Chlumce nad Cidlinou">
            <a:hlinkClick r:id="rId3" tooltip="Panorama města Chlumce nad Cidlinou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34" y="4149080"/>
            <a:ext cx="7704856" cy="231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2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90000"/>
              </a:schemeClr>
            </a:gs>
            <a:gs pos="50000">
              <a:schemeClr val="tx2">
                <a:lumMod val="20000"/>
                <a:lumOff val="8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latin typeface="Brush Script MT" pitchFamily="66" charset="0"/>
              </a:rPr>
              <a:t>Velké </a:t>
            </a:r>
            <a:r>
              <a:rPr lang="cs-CZ" u="sng" dirty="0" smtClean="0">
                <a:latin typeface="Brush Script MT" pitchFamily="66" charset="0"/>
              </a:rPr>
              <a:t>obce v našem okolí - </a:t>
            </a:r>
            <a:r>
              <a:rPr lang="cs-CZ" sz="4800" u="sng" dirty="0" smtClean="0">
                <a:latin typeface="Brush Script MT" pitchFamily="66" charset="0"/>
              </a:rPr>
              <a:t>Vysoké Mýto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229600" cy="3096344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>
                <a:latin typeface="Comic Sans MS" pitchFamily="66" charset="0"/>
              </a:rPr>
              <a:t>má přes 12 tisíc obyvatel</a:t>
            </a:r>
          </a:p>
          <a:p>
            <a:r>
              <a:rPr lang="cs-CZ" sz="2200" dirty="0" smtClean="0">
                <a:latin typeface="Comic Sans MS" pitchFamily="66" charset="0"/>
              </a:rPr>
              <a:t>je šesté největší město pardubického kraje</a:t>
            </a:r>
          </a:p>
          <a:p>
            <a:r>
              <a:rPr lang="cs-CZ" sz="2200" dirty="0" smtClean="0">
                <a:latin typeface="Comic Sans MS" pitchFamily="66" charset="0"/>
              </a:rPr>
              <a:t>je rozděleno na jednotlivé části (čtvrti):	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Choceňské Předměstí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Pražské Předměstí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	</a:t>
            </a:r>
            <a:r>
              <a:rPr lang="cs-CZ" sz="2200" dirty="0" smtClean="0">
                <a:latin typeface="Comic Sans MS" pitchFamily="66" charset="0"/>
              </a:rPr>
              <a:t>Litomyšlské Předměstí</a:t>
            </a:r>
          </a:p>
          <a:p>
            <a:r>
              <a:rPr lang="cs-CZ" sz="2200" dirty="0" smtClean="0">
                <a:latin typeface="Comic Sans MS" pitchFamily="66" charset="0"/>
              </a:rPr>
              <a:t>má největší čtvercové náměstí v ČR</a:t>
            </a:r>
          </a:p>
          <a:p>
            <a:r>
              <a:rPr lang="cs-CZ" sz="2200" dirty="0" smtClean="0">
                <a:latin typeface="Comic Sans MS" pitchFamily="66" charset="0"/>
              </a:rPr>
              <a:t>v čele města stojí starosta (Ing. Miloslav Soušek)</a:t>
            </a:r>
          </a:p>
          <a:p>
            <a:pPr marL="0" indent="0">
              <a:buNone/>
            </a:pPr>
            <a:endParaRPr lang="cs-CZ" sz="22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200" dirty="0">
              <a:latin typeface="Comic Sans MS" pitchFamily="66" charset="0"/>
            </a:endParaRPr>
          </a:p>
        </p:txBody>
      </p:sp>
      <p:pic>
        <p:nvPicPr>
          <p:cNvPr id="4" name="Picture 4" descr="D:\103_PANA\P106032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8" b="35690"/>
          <a:stretch/>
        </p:blipFill>
        <p:spPr bwMode="auto">
          <a:xfrm>
            <a:off x="539552" y="4576038"/>
            <a:ext cx="5688632" cy="210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Vysoké Mýto – znak">
            <a:hlinkClick r:id="rId3" tooltip="Vysoké Mýto – znak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17295"/>
            <a:ext cx="1584176" cy="179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1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99"/>
            </a:gs>
            <a:gs pos="50000">
              <a:schemeClr val="tx2">
                <a:lumMod val="20000"/>
                <a:lumOff val="80000"/>
              </a:schemeClr>
            </a:gs>
            <a:gs pos="100000">
              <a:schemeClr val="accent6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1"/>
            <a:ext cx="8229600" cy="3312367"/>
          </a:xfrm>
        </p:spPr>
        <p:txBody>
          <a:bodyPr>
            <a:normAutofit/>
          </a:bodyPr>
          <a:lstStyle/>
          <a:p>
            <a:r>
              <a:rPr lang="cs-CZ" sz="2200" u="sng" dirty="0" smtClean="0">
                <a:latin typeface="Comic Sans MS" pitchFamily="66" charset="0"/>
              </a:rPr>
              <a:t>Výrobní podniky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    - Iveco Czech Republic, a. s. – výroba autobusů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    - Slévárna Vysoké Mýto – výroba odlitků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    - Cihelna Vysoké Mýto – pálení cihel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Bárta </a:t>
            </a:r>
            <a:r>
              <a:rPr lang="en-US" sz="2200" dirty="0" smtClean="0">
                <a:latin typeface="Comic Sans MS" pitchFamily="66" charset="0"/>
              </a:rPr>
              <a:t>&amp;</a:t>
            </a:r>
            <a:r>
              <a:rPr lang="cs-CZ" sz="2200" dirty="0" smtClean="0">
                <a:latin typeface="Comic Sans MS" pitchFamily="66" charset="0"/>
              </a:rPr>
              <a:t> Novotný s.r.o. – výroba dílů pro automobilový 	průmysl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Toro VM a. s. – výroba a prodej masných výrobků</a:t>
            </a:r>
          </a:p>
          <a:p>
            <a:pPr marL="0" indent="0">
              <a:buNone/>
            </a:pPr>
            <a:endParaRPr lang="cs-CZ" sz="2200" dirty="0">
              <a:latin typeface="Comic Sans MS" pitchFamily="66" charset="0"/>
            </a:endParaRPr>
          </a:p>
        </p:txBody>
      </p:sp>
      <p:pic>
        <p:nvPicPr>
          <p:cNvPr id="4098" name="Picture 2" descr="http://upload.wikimedia.org/wikipedia/commons/thumb/b/ba/Autobus_v_Chebu_%289%29.jpg/220px-Autobus_v_Chebu_%289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00525"/>
            <a:ext cx="3024336" cy="226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http://upload.wikimedia.org/wikipedia/commons/thumb/3/38/Scaniabus.JPG/120px-Scaniab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21914"/>
            <a:ext cx="3079606" cy="230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59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20000"/>
                <a:lumOff val="80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271010"/>
          </a:xfrm>
        </p:spPr>
        <p:txBody>
          <a:bodyPr>
            <a:normAutofit/>
          </a:bodyPr>
          <a:lstStyle/>
          <a:p>
            <a:r>
              <a:rPr lang="cs-CZ" sz="2200" u="sng" dirty="0" smtClean="0">
                <a:latin typeface="Comic Sans MS" pitchFamily="66" charset="0"/>
              </a:rPr>
              <a:t>Vzdělávací a kulturní zařízení</a:t>
            </a:r>
            <a:endParaRPr lang="cs-CZ" sz="2200" u="sng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200" dirty="0" smtClean="0">
                <a:latin typeface="Comic Sans MS" pitchFamily="66" charset="0"/>
              </a:rPr>
              <a:t>- Šemberovo divadlo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Základní školy (</a:t>
            </a:r>
            <a:r>
              <a:rPr lang="cs-CZ" sz="2200" dirty="0" err="1" smtClean="0">
                <a:latin typeface="Comic Sans MS" pitchFamily="66" charset="0"/>
              </a:rPr>
              <a:t>Knířov</a:t>
            </a:r>
            <a:r>
              <a:rPr lang="cs-CZ" sz="2200" dirty="0" smtClean="0">
                <a:latin typeface="Comic Sans MS" pitchFamily="66" charset="0"/>
              </a:rPr>
              <a:t>, Jiráskova, Javornického)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DDM Mikádo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Základní umělecká škola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Gymnázium Vysoké Mýto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Městská galerie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Regionální muzeum</a:t>
            </a:r>
          </a:p>
          <a:p>
            <a:pPr marL="0" indent="0">
              <a:buNone/>
            </a:pPr>
            <a:r>
              <a:rPr lang="cs-CZ" sz="2200" dirty="0">
                <a:latin typeface="Comic Sans MS" pitchFamily="66" charset="0"/>
              </a:rPr>
              <a:t> </a:t>
            </a:r>
            <a:r>
              <a:rPr lang="cs-CZ" sz="2200" dirty="0" smtClean="0">
                <a:latin typeface="Comic Sans MS" pitchFamily="66" charset="0"/>
              </a:rPr>
              <a:t>   - Městská knihovna</a:t>
            </a:r>
          </a:p>
          <a:p>
            <a:pPr marL="0" indent="0">
              <a:buNone/>
            </a:pPr>
            <a:r>
              <a:rPr lang="cs-CZ" sz="2200" dirty="0" smtClean="0">
                <a:latin typeface="Comic Sans MS" pitchFamily="66" charset="0"/>
              </a:rPr>
              <a:t>    - Městský stadion, …</a:t>
            </a:r>
            <a:endParaRPr lang="cs-CZ" sz="2200" dirty="0">
              <a:latin typeface="Comic Sans MS" pitchFamily="66" charset="0"/>
            </a:endParaRPr>
          </a:p>
        </p:txBody>
      </p:sp>
      <p:pic>
        <p:nvPicPr>
          <p:cNvPr id="2050" name="Picture 2" descr="D:\103_PANA\P10604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549" y="3920123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103_PANA\P106054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93" b="29741"/>
          <a:stretch/>
        </p:blipFill>
        <p:spPr bwMode="auto">
          <a:xfrm>
            <a:off x="1115616" y="4891698"/>
            <a:ext cx="3024336" cy="1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993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5"/>
            <a:ext cx="8229600" cy="3672407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Comic Sans MS" pitchFamily="66" charset="0"/>
              </a:rPr>
              <a:t> </a:t>
            </a:r>
            <a:r>
              <a:rPr lang="cs-CZ" sz="2200" u="sng" dirty="0" smtClean="0">
                <a:latin typeface="Comic Sans MS" pitchFamily="66" charset="0"/>
              </a:rPr>
              <a:t>ve Vysokém Mýtě najdeme také:</a:t>
            </a:r>
          </a:p>
          <a:p>
            <a:pPr marL="0" indent="0">
              <a:buNone/>
            </a:pPr>
            <a:endParaRPr lang="cs-CZ" sz="1000" u="sng" dirty="0" smtClean="0">
              <a:latin typeface="Comic Sans MS" pitchFamily="66" charset="0"/>
            </a:endParaRPr>
          </a:p>
          <a:p>
            <a:r>
              <a:rPr lang="cs-CZ" sz="2200" dirty="0" smtClean="0">
                <a:latin typeface="Comic Sans MS" pitchFamily="66" charset="0"/>
              </a:rPr>
              <a:t>zdravotnická zařízení</a:t>
            </a:r>
          </a:p>
          <a:p>
            <a:r>
              <a:rPr lang="cs-CZ" sz="2200" dirty="0" smtClean="0">
                <a:latin typeface="Comic Sans MS" pitchFamily="66" charset="0"/>
              </a:rPr>
              <a:t>řadu obchodů, ve kterých si můžeme koupit hotové výrobky (pekárna, lékárna, drogerie, potraviny, ovoce - zelenina, papírnictví, obuv, železářství, květiny, kniha, textil, sport, … a nákupní centra</a:t>
            </a:r>
          </a:p>
          <a:p>
            <a:r>
              <a:rPr lang="cs-CZ" sz="2200" dirty="0" smtClean="0">
                <a:latin typeface="Comic Sans MS" pitchFamily="66" charset="0"/>
              </a:rPr>
              <a:t>jsou zde zařízení poskytující služby – pošta, kadeřnictví,  čistírna, opravna aut, …</a:t>
            </a:r>
          </a:p>
          <a:p>
            <a:r>
              <a:rPr lang="cs-CZ" sz="2200" dirty="0" smtClean="0">
                <a:latin typeface="Comic Sans MS" pitchFamily="66" charset="0"/>
              </a:rPr>
              <a:t>je zde mnoho restaurací, hotelů, kaváren a cukráren</a:t>
            </a:r>
            <a:endParaRPr lang="cs-CZ" sz="22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200" dirty="0" smtClean="0">
              <a:latin typeface="Comic Sans MS" pitchFamily="66" charset="0"/>
            </a:endParaRPr>
          </a:p>
        </p:txBody>
      </p:sp>
      <p:pic>
        <p:nvPicPr>
          <p:cNvPr id="3074" name="Picture 2" descr="http://upload.wikimedia.org/wikipedia/commons/thumb/c/c6/VM_Prazska_brana_DSC01288.JPG/180px-VM_Prazska_brana_DSC0128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886" y="4293096"/>
            <a:ext cx="1615205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1/11/VM_Litomyslska_od_J_DSC01293.JPG/180px-VM_Litomyslska_od_J_DSC0129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93096"/>
            <a:ext cx="1714500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Náměstí Přemysla Otakara II. ve Vysokém Mýtě">
            <a:hlinkClick r:id="rId6" tooltip="Náměstí Přemysla Otakara II. ve Vysokém Mýtě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4293096"/>
            <a:ext cx="3493025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51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750">
              <a:schemeClr val="accent3">
                <a:lumMod val="20000"/>
                <a:lumOff val="80000"/>
              </a:schemeClr>
            </a:gs>
            <a:gs pos="0">
              <a:schemeClr val="accent3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Kde najdeš Pardubický kraj a Vysoké Mýto?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6" name="Picture 2" descr="Vysoké Mýto-město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25" b="95890" l="2917" r="96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6" y="1268760"/>
            <a:ext cx="7694001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9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Archiv autora</a:t>
            </a:r>
          </a:p>
          <a:p>
            <a:r>
              <a:rPr lang="cs-CZ" sz="2000" dirty="0" smtClean="0"/>
              <a:t>SKÁLA, Ben. </a:t>
            </a:r>
            <a:r>
              <a:rPr lang="cs-CZ" sz="2000" i="1" dirty="0" smtClean="0"/>
              <a:t>wikipedia.cz</a:t>
            </a:r>
            <a:r>
              <a:rPr lang="cs-CZ" sz="2000" dirty="0" smtClean="0"/>
              <a:t> [online]. [cit. 11.7.2012]. Dostupný na WWW: &lt;http://cs.wikipedia.org/wiki/Soubor:Vraclav-kostel2011i.jpg&gt;. </a:t>
            </a:r>
          </a:p>
          <a:p>
            <a:r>
              <a:rPr lang="cs-CZ" sz="2000" dirty="0" smtClean="0"/>
              <a:t>VOLNÉ DÍLO. </a:t>
            </a:r>
            <a:r>
              <a:rPr lang="cs-CZ" sz="2000" i="1" dirty="0" smtClean="0"/>
              <a:t>wikipedia.cz</a:t>
            </a:r>
            <a:r>
              <a:rPr lang="cs-CZ" sz="2000" dirty="0" smtClean="0"/>
              <a:t> [online]. [cit. 11.7.2012]. Dostupný na WWW: &lt;http://cs.wikipedia.org/wiki/</a:t>
            </a:r>
            <a:r>
              <a:rPr lang="cs-CZ" sz="2000" dirty="0" err="1" smtClean="0"/>
              <a:t>Soubor:Domoradice.JPG</a:t>
            </a:r>
            <a:r>
              <a:rPr lang="cs-CZ" sz="2000" dirty="0" smtClean="0"/>
              <a:t>&gt;. </a:t>
            </a:r>
          </a:p>
          <a:p>
            <a:r>
              <a:rPr lang="cs-CZ" sz="2000" dirty="0"/>
              <a:t>ZP.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&lt;http://cs.wikipedia.org/wiki/Soubor:Kostel_Svat%C3%A9ho_Petra_a_Pavla_ve_Slatin%C4%9B_u_Vysok%C3%A9ho_M%C3%BDta.jpg&gt;. </a:t>
            </a:r>
            <a:endParaRPr lang="cs-CZ" sz="2000" dirty="0" smtClean="0"/>
          </a:p>
          <a:p>
            <a:r>
              <a:rPr lang="cs-CZ" sz="2000" dirty="0"/>
              <a:t>PRAZAK.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&lt;http://cs.wikipedia.org/wiki/Soubor:Nov%C3%A9_hrady2.jpg&gt;. </a:t>
            </a:r>
            <a:endParaRPr lang="cs-CZ" sz="2000" dirty="0" smtClean="0"/>
          </a:p>
          <a:p>
            <a:r>
              <a:rPr lang="it-IT" sz="2000" dirty="0"/>
              <a:t>AEPLI, Norbert. </a:t>
            </a:r>
            <a:r>
              <a:rPr lang="it-IT" sz="2000" i="1" dirty="0"/>
              <a:t>wikipedia.cz</a:t>
            </a:r>
            <a:r>
              <a:rPr lang="it-IT" sz="2000" dirty="0"/>
              <a:t> [online]. [cit. 11.7.2012]. Dostupný na WWW: &lt;http://cs.wikipedia.org/wiki/Soubor:View_St_Bartholomew_Plzen_113.JPG&gt;. </a:t>
            </a:r>
            <a:endParaRPr lang="cs-CZ" sz="2000" dirty="0" smtClean="0"/>
          </a:p>
          <a:p>
            <a:r>
              <a:rPr lang="cs-CZ" sz="2000" dirty="0" smtClean="0"/>
              <a:t>VAVŘÍK</a:t>
            </a:r>
            <a:r>
              <a:rPr lang="cs-CZ" sz="2000" dirty="0"/>
              <a:t>, Martin.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</a:t>
            </a:r>
            <a:r>
              <a:rPr lang="cs-CZ" sz="2000" dirty="0" err="1"/>
              <a:t>Soubor:HorniHermanice.jpg</a:t>
            </a:r>
            <a:r>
              <a:rPr lang="cs-CZ" sz="2000" dirty="0"/>
              <a:t>&gt;.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58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/>
              <a:t>HAVRDA, Lubomír.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</a:t>
            </a:r>
            <a:r>
              <a:rPr lang="cs-CZ" sz="2000" dirty="0" err="1"/>
              <a:t>Soubor:Chlumec_-_panoramaa.jpg</a:t>
            </a:r>
            <a:r>
              <a:rPr lang="cs-CZ" sz="2000" dirty="0"/>
              <a:t>&gt;. </a:t>
            </a:r>
            <a:endParaRPr lang="cs-CZ" sz="2000" dirty="0" smtClean="0"/>
          </a:p>
          <a:p>
            <a:r>
              <a:rPr lang="cs-CZ" sz="2000" dirty="0"/>
              <a:t>DEZIDOR.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</a:t>
            </a:r>
            <a:r>
              <a:rPr lang="cs-CZ" sz="2000" dirty="0" err="1"/>
              <a:t>Soubor:Autobus_v_Chebu</a:t>
            </a:r>
            <a:r>
              <a:rPr lang="cs-CZ" sz="2000" dirty="0"/>
              <a:t>_(9).</a:t>
            </a:r>
            <a:r>
              <a:rPr lang="cs-CZ" sz="2000" dirty="0" err="1"/>
              <a:t>jpg</a:t>
            </a:r>
            <a:r>
              <a:rPr lang="cs-CZ" sz="2000" dirty="0" smtClean="0"/>
              <a:t>&gt;.</a:t>
            </a:r>
          </a:p>
          <a:p>
            <a:r>
              <a:rPr lang="cs-CZ" sz="2000" dirty="0"/>
              <a:t>VOLKOV, </a:t>
            </a:r>
            <a:r>
              <a:rPr lang="cs-CZ" sz="2000" dirty="0" err="1"/>
              <a:t>Vitaly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</a:t>
            </a:r>
            <a:r>
              <a:rPr lang="cs-CZ" sz="2000" dirty="0" err="1"/>
              <a:t>Soubor:Scaniabus.JPG</a:t>
            </a:r>
            <a:r>
              <a:rPr lang="cs-CZ" sz="2000" dirty="0"/>
              <a:t>&gt;. </a:t>
            </a:r>
            <a:endParaRPr lang="cs-CZ" sz="2000" dirty="0" smtClean="0"/>
          </a:p>
          <a:p>
            <a:r>
              <a:rPr lang="cs-CZ" sz="2000" dirty="0"/>
              <a:t>SOKOLJAN.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&lt;http://cs.wikipedia.org/wiki/Soubor:VM_Prazska_brana_DSC01288.JPG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SOKOLJAN.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&lt;http://cs.wikipedia.org/wiki/Soubor:VM_Litomyslska_od_J_DSC01293.JPG&gt;. </a:t>
            </a:r>
            <a:endParaRPr lang="cs-CZ" sz="2000" dirty="0" smtClean="0"/>
          </a:p>
          <a:p>
            <a:r>
              <a:rPr lang="cs-CZ" sz="2000" dirty="0"/>
              <a:t>PRAZAK, Jan.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&lt;http://cs.wikipedia.org/wiki/Soubor:N%C3%A1m%C4%9Bst%C3%AD_ve_Vysok%C3%A9m_M%C3%BDt%C4%9B.jpg&gt;. </a:t>
            </a:r>
            <a:endParaRPr lang="cs-CZ" sz="2000" dirty="0" smtClean="0"/>
          </a:p>
          <a:p>
            <a:r>
              <a:rPr lang="cs-CZ" sz="2000" dirty="0"/>
              <a:t>HUSTOLES. </a:t>
            </a:r>
            <a:r>
              <a:rPr lang="cs-CZ" sz="2000" i="1" dirty="0"/>
              <a:t>wikipedia.cz</a:t>
            </a:r>
            <a:r>
              <a:rPr lang="cs-CZ" sz="2000" dirty="0"/>
              <a:t> [online]. [cit. 11.7.2012]. Dostupný na WWW: &lt;http://cs.wikipedia.org/wiki/Soubor:2004_Pardubicky_kraj.PNG&gt;. </a:t>
            </a:r>
            <a:endParaRPr lang="cs-CZ" sz="2000" dirty="0" smtClean="0"/>
          </a:p>
          <a:p>
            <a:r>
              <a:rPr lang="cs-CZ" sz="2000" dirty="0"/>
              <a:t>ŠTIKOVÁ, V. Já a můj svět. Brno : Nová škola, 2008. ISBN 80-7289-097-2. s. </a:t>
            </a:r>
            <a:r>
              <a:rPr lang="cs-CZ" sz="2000" dirty="0" smtClean="0"/>
              <a:t>10 - 12</a:t>
            </a:r>
            <a:endParaRPr lang="cs-CZ" sz="2000" dirty="0">
              <a:hlinkClick r:id="rId2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6990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813</Words>
  <Application>Microsoft Office PowerPoint</Application>
  <PresentationFormat>Předvádění na obrazovce (4:3)</PresentationFormat>
  <Paragraphs>86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Pardubický kraj, Vysokomýtsko</vt:lpstr>
      <vt:lpstr>Malé obce</vt:lpstr>
      <vt:lpstr>Malé obce v našem okolí</vt:lpstr>
      <vt:lpstr>Velké obce</vt:lpstr>
      <vt:lpstr>Velké obce v našem okolí - Vysoké Mýto</vt:lpstr>
      <vt:lpstr>Prezentace aplikace PowerPoint</vt:lpstr>
      <vt:lpstr>Prezentace aplikace PowerPoint</vt:lpstr>
      <vt:lpstr>Prezentace aplikace PowerPoint</vt:lpstr>
      <vt:lpstr>Kde najdeš Pardubický kraj a Vysoké Mýto?</vt:lpstr>
      <vt:lpstr>Odkazy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42</cp:revision>
  <dcterms:created xsi:type="dcterms:W3CDTF">2012-07-10T16:01:30Z</dcterms:created>
  <dcterms:modified xsi:type="dcterms:W3CDTF">2012-07-17T07:55:20Z</dcterms:modified>
</cp:coreProperties>
</file>