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8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046" autoAdjust="0"/>
  </p:normalViewPr>
  <p:slideViewPr>
    <p:cSldViewPr>
      <p:cViewPr varScale="1">
        <p:scale>
          <a:sx n="72" d="100"/>
          <a:sy n="72" d="100"/>
        </p:scale>
        <p:origin x="-13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AB1993F1-CDC3-49A4-AC96-22E174EF92E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1DFEE91-0438-4CA7-BEEE-118CB60B7886}" type="parTrans" cxnId="{1D7D40D7-D8EA-4209-B0C0-BB5C5B8E9666}">
      <dgm:prSet/>
      <dgm:spPr/>
      <dgm:t>
        <a:bodyPr/>
        <a:lstStyle/>
        <a:p>
          <a:endParaRPr lang="cs-CZ"/>
        </a:p>
      </dgm:t>
    </dgm:pt>
    <dgm:pt modelId="{58B74077-E5B7-4745-8DAC-D9F02639A804}" type="sibTrans" cxnId="{1D7D40D7-D8EA-4209-B0C0-BB5C5B8E9666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Stavba těla živočichů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14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7039EE0-9AB5-4E1B-BF53-71CC56F045E2}" type="pres">
      <dgm:prSet presAssocID="{AB1993F1-CDC3-49A4-AC96-22E174EF92EC}" presName="vertSpace3" presStyleLbl="node1" presStyleIdx="1" presStyleCnt="7"/>
      <dgm:spPr/>
    </dgm:pt>
    <dgm:pt modelId="{A8533547-8283-44EE-A832-B566C7D0938C}" type="pres">
      <dgm:prSet presAssocID="{AB1993F1-CDC3-49A4-AC96-22E174EF92EC}" presName="circle3" presStyleLbl="node1" presStyleIdx="2" presStyleCnt="7"/>
      <dgm:spPr/>
    </dgm:pt>
    <dgm:pt modelId="{AAB170D7-8F61-4E74-BD04-CF45FD77308D}" type="pres">
      <dgm:prSet presAssocID="{AB1993F1-CDC3-49A4-AC96-22E174EF92EC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7FA9F-386C-4B86-8AFB-AEE117472AEB}" type="pres">
      <dgm:prSet presAssocID="{AB1993F1-CDC3-49A4-AC96-22E174EF92E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DDF710-8014-42E8-AA45-A3F17B4F381B}" type="presOf" srcId="{AB1993F1-CDC3-49A4-AC96-22E174EF92EC}" destId="{8687FA9F-386C-4B86-8AFB-AEE117472AEB}" srcOrd="1" destOrd="0" presId="urn:microsoft.com/office/officeart/2005/8/layout/target3"/>
    <dgm:cxn modelId="{A28F3760-DEBD-4EBF-B8BE-7199117E764A}" type="presOf" srcId="{A518313A-823A-41F9-9153-52E9501122D5}" destId="{66828AE2-C0E4-4CBC-ACAD-BE900A540528}" srcOrd="1" destOrd="0" presId="urn:microsoft.com/office/officeart/2005/8/layout/target3"/>
    <dgm:cxn modelId="{F1378518-CE40-4199-9D9D-751EE4360AC3}" type="presOf" srcId="{D1D4F407-5343-4D3F-B5B9-D407B03CAEB4}" destId="{D005CE8C-CC26-4C3E-AC11-E15060ECD759}" srcOrd="0" destOrd="0" presId="urn:microsoft.com/office/officeart/2005/8/layout/target3"/>
    <dgm:cxn modelId="{1F6B0D62-37CF-448A-8E5D-3B53F5496E74}" type="presOf" srcId="{E2436206-2898-4DB5-8D8A-B9F47B4645B4}" destId="{19990610-05FE-41EC-8404-0184EEE06084}" srcOrd="1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DA16214F-7091-4B24-926A-A670F318AED5}" type="presOf" srcId="{76DC6A11-8AC8-4DB7-A29E-42D5B50B4D1D}" destId="{E1FA41E1-991D-4A2A-A03A-12188821055B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8873FF3D-AF63-40D4-BA91-554366EC997D}" type="presOf" srcId="{72B33D66-C59B-4357-86FB-5666B5717235}" destId="{7C4AD32E-8671-4890-82C2-2165103BFA9B}" srcOrd="1" destOrd="0" presId="urn:microsoft.com/office/officeart/2005/8/layout/target3"/>
    <dgm:cxn modelId="{EE8A700C-37B3-4D17-B553-A8B35E7A095F}" type="presOf" srcId="{E2436206-2898-4DB5-8D8A-B9F47B4645B4}" destId="{8BE57540-5DE5-4578-9B32-7A7668305C63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B09A3AD1-CF7D-433A-AE71-8567E968E0C0}" type="presOf" srcId="{D1B46980-6531-4606-95E6-44980827E919}" destId="{5F715220-1FEB-4446-97CB-8A49E5631ABD}" srcOrd="1" destOrd="0" presId="urn:microsoft.com/office/officeart/2005/8/layout/target3"/>
    <dgm:cxn modelId="{0025C4DE-429F-4623-8DDA-9E959AE58B03}" type="presOf" srcId="{72B33D66-C59B-4357-86FB-5666B5717235}" destId="{5F6B3ADF-CAFD-426F-A916-28B789A40C77}" srcOrd="0" destOrd="0" presId="urn:microsoft.com/office/officeart/2005/8/layout/target3"/>
    <dgm:cxn modelId="{C4500BE8-1ED2-4360-A29C-C688DB8EEE34}" type="presOf" srcId="{757F3AB3-0718-4624-B441-E567A8F0AB56}" destId="{333A1088-737F-45CB-B68E-254E46348037}" srcOrd="0" destOrd="0" presId="urn:microsoft.com/office/officeart/2005/8/layout/target3"/>
    <dgm:cxn modelId="{A1F1A4AC-A70C-422F-932F-97CDD34EBE30}" type="presOf" srcId="{AB1993F1-CDC3-49A4-AC96-22E174EF92EC}" destId="{AAB170D7-8F61-4E74-BD04-CF45FD77308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057EAE81-311B-44CA-8158-014298F03F2F}" type="presOf" srcId="{D1B46980-6531-4606-95E6-44980827E919}" destId="{1718285D-8093-4B3A-A8E4-BCF6739531B2}" srcOrd="0" destOrd="0" presId="urn:microsoft.com/office/officeart/2005/8/layout/target3"/>
    <dgm:cxn modelId="{BFB1507A-A196-46B7-8B7A-4FAAB4A0E456}" type="presOf" srcId="{D1D4F407-5343-4D3F-B5B9-D407B03CAEB4}" destId="{AED2198E-93D5-4001-81B4-73124B309672}" srcOrd="1" destOrd="0" presId="urn:microsoft.com/office/officeart/2005/8/layout/target3"/>
    <dgm:cxn modelId="{02DB7EB2-D887-4A5D-A03D-FB4627C36159}" type="presOf" srcId="{A518313A-823A-41F9-9153-52E9501122D5}" destId="{A3A54483-A99C-4DCB-B543-B642F4CF8D39}" srcOrd="0" destOrd="0" presId="urn:microsoft.com/office/officeart/2005/8/layout/target3"/>
    <dgm:cxn modelId="{1D7D40D7-D8EA-4209-B0C0-BB5C5B8E9666}" srcId="{757F3AB3-0718-4624-B441-E567A8F0AB56}" destId="{AB1993F1-CDC3-49A4-AC96-22E174EF92EC}" srcOrd="2" destOrd="0" parTransId="{51DFEE91-0438-4CA7-BEEE-118CB60B7886}" sibTransId="{58B74077-E5B7-4745-8DAC-D9F02639A804}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683EC927-CC52-44FF-AB52-4149C1F5BE1A}" type="presOf" srcId="{76DC6A11-8AC8-4DB7-A29E-42D5B50B4D1D}" destId="{0FFD6A90-B6CB-4D96-B983-822E62E3179E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18113496-28BF-4AC4-9ABB-02C285D1B4F8}" type="presParOf" srcId="{333A1088-737F-45CB-B68E-254E46348037}" destId="{F5ABB229-8D3B-4694-996A-96F23CF14429}" srcOrd="0" destOrd="0" presId="urn:microsoft.com/office/officeart/2005/8/layout/target3"/>
    <dgm:cxn modelId="{32A39F61-D55F-4460-B8CF-00907065CA08}" type="presParOf" srcId="{333A1088-737F-45CB-B68E-254E46348037}" destId="{F41139FD-01EE-4571-8B17-4FB00FC51163}" srcOrd="1" destOrd="0" presId="urn:microsoft.com/office/officeart/2005/8/layout/target3"/>
    <dgm:cxn modelId="{3B3E58DC-A2BC-491B-AE58-87FE18C69DEA}" type="presParOf" srcId="{333A1088-737F-45CB-B68E-254E46348037}" destId="{D005CE8C-CC26-4C3E-AC11-E15060ECD759}" srcOrd="2" destOrd="0" presId="urn:microsoft.com/office/officeart/2005/8/layout/target3"/>
    <dgm:cxn modelId="{341DE4B4-F761-4255-AF31-4DACD3234823}" type="presParOf" srcId="{333A1088-737F-45CB-B68E-254E46348037}" destId="{8C3A2C53-BD20-40ED-8DB5-24B1422B186E}" srcOrd="3" destOrd="0" presId="urn:microsoft.com/office/officeart/2005/8/layout/target3"/>
    <dgm:cxn modelId="{BE81CC74-58AE-405A-B6E2-E61113DD2E2C}" type="presParOf" srcId="{333A1088-737F-45CB-B68E-254E46348037}" destId="{E46E6E87-3218-4932-9C0B-76682E2EA19F}" srcOrd="4" destOrd="0" presId="urn:microsoft.com/office/officeart/2005/8/layout/target3"/>
    <dgm:cxn modelId="{7F508090-DFFB-4F0A-A3A8-0128D964E5F6}" type="presParOf" srcId="{333A1088-737F-45CB-B68E-254E46348037}" destId="{5F6B3ADF-CAFD-426F-A916-28B789A40C77}" srcOrd="5" destOrd="0" presId="urn:microsoft.com/office/officeart/2005/8/layout/target3"/>
    <dgm:cxn modelId="{4D1CA260-441A-454A-ADF5-B392436FFE97}" type="presParOf" srcId="{333A1088-737F-45CB-B68E-254E46348037}" destId="{77039EE0-9AB5-4E1B-BF53-71CC56F045E2}" srcOrd="6" destOrd="0" presId="urn:microsoft.com/office/officeart/2005/8/layout/target3"/>
    <dgm:cxn modelId="{08FB8D73-CD49-4561-9396-CBA2B0D5E632}" type="presParOf" srcId="{333A1088-737F-45CB-B68E-254E46348037}" destId="{A8533547-8283-44EE-A832-B566C7D0938C}" srcOrd="7" destOrd="0" presId="urn:microsoft.com/office/officeart/2005/8/layout/target3"/>
    <dgm:cxn modelId="{17DA4BC9-5985-452B-8DA9-9ADA19EB8D8F}" type="presParOf" srcId="{333A1088-737F-45CB-B68E-254E46348037}" destId="{AAB170D7-8F61-4E74-BD04-CF45FD77308D}" srcOrd="8" destOrd="0" presId="urn:microsoft.com/office/officeart/2005/8/layout/target3"/>
    <dgm:cxn modelId="{5747208D-9FD2-4A9C-8AA6-50F32664FCD8}" type="presParOf" srcId="{333A1088-737F-45CB-B68E-254E46348037}" destId="{350C823F-B06A-4F1C-8FE4-9AEFA3FD3586}" srcOrd="9" destOrd="0" presId="urn:microsoft.com/office/officeart/2005/8/layout/target3"/>
    <dgm:cxn modelId="{5804E00E-589C-44CF-A7B5-CFAA1E6564E8}" type="presParOf" srcId="{333A1088-737F-45CB-B68E-254E46348037}" destId="{7597B9C5-F88C-458C-88DB-07AE1B1D3B12}" srcOrd="10" destOrd="0" presId="urn:microsoft.com/office/officeart/2005/8/layout/target3"/>
    <dgm:cxn modelId="{A97F1B3A-F758-4C82-9F32-BF0FC146FBE2}" type="presParOf" srcId="{333A1088-737F-45CB-B68E-254E46348037}" destId="{E1FA41E1-991D-4A2A-A03A-12188821055B}" srcOrd="11" destOrd="0" presId="urn:microsoft.com/office/officeart/2005/8/layout/target3"/>
    <dgm:cxn modelId="{6A9770A9-4B6B-463E-8C73-2B5504F32D80}" type="presParOf" srcId="{333A1088-737F-45CB-B68E-254E46348037}" destId="{E9F66E8D-4F34-476B-B283-C833EAAC8CA6}" srcOrd="12" destOrd="0" presId="urn:microsoft.com/office/officeart/2005/8/layout/target3"/>
    <dgm:cxn modelId="{D1FF3127-E008-4CBE-BA80-A5D25F24056D}" type="presParOf" srcId="{333A1088-737F-45CB-B68E-254E46348037}" destId="{A66EACA9-A844-43AB-914C-A917ED03A791}" srcOrd="13" destOrd="0" presId="urn:microsoft.com/office/officeart/2005/8/layout/target3"/>
    <dgm:cxn modelId="{1C0FE33F-39B2-414D-89CB-0CB3C299D831}" type="presParOf" srcId="{333A1088-737F-45CB-B68E-254E46348037}" destId="{8BE57540-5DE5-4578-9B32-7A7668305C63}" srcOrd="14" destOrd="0" presId="urn:microsoft.com/office/officeart/2005/8/layout/target3"/>
    <dgm:cxn modelId="{8240BF96-837C-4484-B4C0-062B12689568}" type="presParOf" srcId="{333A1088-737F-45CB-B68E-254E46348037}" destId="{AB734012-789B-43B9-911D-742CCC144D58}" srcOrd="15" destOrd="0" presId="urn:microsoft.com/office/officeart/2005/8/layout/target3"/>
    <dgm:cxn modelId="{682C8642-7E57-4866-84F3-D8B16ED80439}" type="presParOf" srcId="{333A1088-737F-45CB-B68E-254E46348037}" destId="{6EA9C993-81EE-475B-9834-17ADCF9A6CDF}" srcOrd="16" destOrd="0" presId="urn:microsoft.com/office/officeart/2005/8/layout/target3"/>
    <dgm:cxn modelId="{BA20CF87-E1B6-414D-8DD4-3FFB50B6E5CC}" type="presParOf" srcId="{333A1088-737F-45CB-B68E-254E46348037}" destId="{A3A54483-A99C-4DCB-B543-B642F4CF8D39}" srcOrd="17" destOrd="0" presId="urn:microsoft.com/office/officeart/2005/8/layout/target3"/>
    <dgm:cxn modelId="{319802B3-7FE5-4999-A7AA-EA3450739882}" type="presParOf" srcId="{333A1088-737F-45CB-B68E-254E46348037}" destId="{C1EAB19C-9A6E-453B-BCC2-6BDB314314DB}" srcOrd="18" destOrd="0" presId="urn:microsoft.com/office/officeart/2005/8/layout/target3"/>
    <dgm:cxn modelId="{CC874134-BCC7-4464-A988-D3A435F5583D}" type="presParOf" srcId="{333A1088-737F-45CB-B68E-254E46348037}" destId="{37FC71D3-B945-4AB4-A8CB-650B1A9EE00B}" srcOrd="19" destOrd="0" presId="urn:microsoft.com/office/officeart/2005/8/layout/target3"/>
    <dgm:cxn modelId="{EA296A64-5579-4ABD-B74D-388F6A4D054A}" type="presParOf" srcId="{333A1088-737F-45CB-B68E-254E46348037}" destId="{1718285D-8093-4B3A-A8E4-BCF6739531B2}" srcOrd="20" destOrd="0" presId="urn:microsoft.com/office/officeart/2005/8/layout/target3"/>
    <dgm:cxn modelId="{7E85CFFC-AC30-4BA5-8232-4AD077A22C86}" type="presParOf" srcId="{333A1088-737F-45CB-B68E-254E46348037}" destId="{AED2198E-93D5-4001-81B4-73124B309672}" srcOrd="21" destOrd="0" presId="urn:microsoft.com/office/officeart/2005/8/layout/target3"/>
    <dgm:cxn modelId="{16C5BE70-2E8E-4E67-9EE1-B926A189FD4C}" type="presParOf" srcId="{333A1088-737F-45CB-B68E-254E46348037}" destId="{7C4AD32E-8671-4890-82C2-2165103BFA9B}" srcOrd="22" destOrd="0" presId="urn:microsoft.com/office/officeart/2005/8/layout/target3"/>
    <dgm:cxn modelId="{680EF386-89AE-415C-8C87-A82516F34E26}" type="presParOf" srcId="{333A1088-737F-45CB-B68E-254E46348037}" destId="{8687FA9F-386C-4B86-8AFB-AEE117472AEB}" srcOrd="23" destOrd="0" presId="urn:microsoft.com/office/officeart/2005/8/layout/target3"/>
    <dgm:cxn modelId="{776CE12D-D14E-4825-8198-C469BFB22259}" type="presParOf" srcId="{333A1088-737F-45CB-B68E-254E46348037}" destId="{0FFD6A90-B6CB-4D96-B983-822E62E3179E}" srcOrd="24" destOrd="0" presId="urn:microsoft.com/office/officeart/2005/8/layout/target3"/>
    <dgm:cxn modelId="{4FD93917-9C7F-4DE5-9687-AD53C9582EE2}" type="presParOf" srcId="{333A1088-737F-45CB-B68E-254E46348037}" destId="{19990610-05FE-41EC-8404-0184EEE06084}" srcOrd="25" destOrd="0" presId="urn:microsoft.com/office/officeart/2005/8/layout/target3"/>
    <dgm:cxn modelId="{6F4BE735-E81A-4170-83F5-911F841DE234}" type="presParOf" srcId="{333A1088-737F-45CB-B68E-254E46348037}" destId="{66828AE2-C0E4-4CBC-ACAD-BE900A540528}" srcOrd="26" destOrd="0" presId="urn:microsoft.com/office/officeart/2005/8/layout/target3"/>
    <dgm:cxn modelId="{D915C26A-CC5A-471C-8806-2F89D392FFEB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A8533547-8283-44EE-A832-B566C7D0938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B170D7-8F61-4E74-BD04-CF45FD77308D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Stavba těla živočichů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6EA9C993-81EE-475B-9834-17ADCF9A6CD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14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B5F8C-9A27-4FC6-8CFA-19162D3974B0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A6461-023B-4C1E-AC60-41006CD6DC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539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3D31B49-1D13-42B1-80DE-338379581D73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3293B03-45B1-4076-87B6-77149E7BBF7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7/7f/Various_sweetwater_fish_with_Finnish_tex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c/c2/Litoria_caerule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1/1d/European_honey_bee_extracts_nectar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kroup-Anthe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5909283"/>
              </p:ext>
            </p:extLst>
          </p:nvPr>
        </p:nvGraphicFramePr>
        <p:xfrm>
          <a:off x="611560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14908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698477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je určena k využití v hodinách prvouky ve 3.ročníku při výuce kapitoly Živé organizmy, živočichové.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-V této prezentaci se žáci seznámí s dělením živočichů podle stavby jejich těla.  Dělení na dvě skupiny živočichů – obratlovci a bezobratlí. Žáci se aktivně účastní prezentace, čtou text, vyhledávají informace v encyklopediích. Na závěr poznatky shrneme v části Opakování.</a:t>
            </a:r>
          </a:p>
        </p:txBody>
      </p:sp>
    </p:spTree>
    <p:extLst>
      <p:ext uri="{BB962C8B-B14F-4D97-AF65-F5344CB8AC3E}">
        <p14:creationId xmlns:p14="http://schemas.microsoft.com/office/powerpoint/2010/main" val="254143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prstTxWarp prst="textChevron">
              <a:avLst/>
            </a:prstTxWarp>
          </a:bodyPr>
          <a:lstStyle/>
          <a:p>
            <a:r>
              <a:rPr lang="cs-CZ" dirty="0" smtClean="0"/>
              <a:t>STAVBA TĚLA ŽIVOČICHŮ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726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Stavba těla živočichů</a:t>
            </a:r>
            <a:endParaRPr lang="cs-CZ" b="1" u="sng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4824536" cy="46070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bratlovci</a:t>
            </a:r>
          </a:p>
          <a:p>
            <a:pPr lvl="1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chrupavčitou nebo kostěnou kostru a páteř z obratlů</a:t>
            </a:r>
          </a:p>
          <a:p>
            <a:pPr lvl="1">
              <a:buFontTx/>
              <a:buChar char="-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lavová část je odlišena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bezobratlí</a:t>
            </a:r>
          </a:p>
          <a:p>
            <a:pPr lvl="1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nemají kostru ani obratle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D:\106_PANA\P10601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4"/>
            <a:ext cx="3365648" cy="239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106_PANA\P10602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933055"/>
            <a:ext cx="3365648" cy="230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40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47248" cy="1143000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obratlovci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12776"/>
            <a:ext cx="1152128" cy="826904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ryby</a:t>
            </a:r>
          </a:p>
        </p:txBody>
      </p:sp>
      <p:pic>
        <p:nvPicPr>
          <p:cNvPr id="5126" name="Picture 6" descr="F:\IMG_93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143" y="116632"/>
            <a:ext cx="2830731" cy="2123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96590" y="4581128"/>
            <a:ext cx="8491405" cy="2160240"/>
            <a:chOff x="96590" y="4581128"/>
            <a:chExt cx="8491405" cy="2160240"/>
          </a:xfrm>
        </p:grpSpPr>
        <p:pic>
          <p:nvPicPr>
            <p:cNvPr id="5122" name="Picture 2" descr="F:\P1050114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4593468"/>
              <a:ext cx="2863867" cy="2147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Zástupný symbol pro obsah 2"/>
            <p:cNvSpPr txBox="1">
              <a:spLocks/>
            </p:cNvSpPr>
            <p:nvPr/>
          </p:nvSpPr>
          <p:spPr>
            <a:xfrm>
              <a:off x="96590" y="4581128"/>
              <a:ext cx="2304256" cy="1085682"/>
            </a:xfrm>
            <a:prstGeom prst="rect">
              <a:avLst/>
            </a:prstGeom>
          </p:spPr>
          <p:txBody>
            <a:bodyPr vert="horz">
              <a:normAutofit/>
            </a:bodyPr>
            <a:lstStyle>
              <a:lvl1pPr marL="274320" indent="-274320" algn="l" rtl="0" eaLnBrk="1" latinLnBrk="0" hangingPunct="1">
                <a:spcBef>
                  <a:spcPts val="580"/>
                </a:spcBef>
                <a:buClr>
                  <a:schemeClr val="accent1"/>
                </a:buClr>
                <a:buSzPct val="85000"/>
                <a:buFont typeface="Wingdings 2"/>
                <a:buChar char=""/>
                <a:defRPr kumimoji="0" sz="2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48640" indent="-228600" algn="l" rtl="0" eaLnBrk="1" latinLnBrk="0" hangingPunct="1">
                <a:spcBef>
                  <a:spcPts val="370"/>
                </a:spcBef>
                <a:buClr>
                  <a:schemeClr val="accent2"/>
                </a:buClr>
                <a:buSzPct val="85000"/>
                <a:buFont typeface="Wingdings 2"/>
                <a:buChar char=""/>
                <a:defRPr kumimoji="0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22960" indent="-228600" algn="l" rtl="0" eaLnBrk="1" latinLnBrk="0" hangingPunct="1">
                <a:spcBef>
                  <a:spcPts val="370"/>
                </a:spcBef>
                <a:buClr>
                  <a:schemeClr val="accent1">
                    <a:tint val="60000"/>
                  </a:schemeClr>
                </a:buClr>
                <a:buSzPct val="85000"/>
                <a:buFont typeface="Wingdings 2"/>
                <a:buChar char="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9728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SzPct val="80000"/>
                <a:buFont typeface="Wingdings 2"/>
                <a:buChar char="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FontTx/>
                <a:buChar char="o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64592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Char char="•"/>
                <a:defRPr kumimoji="0" sz="18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20240" indent="-228600" algn="l" rtl="0" eaLnBrk="1" latinLnBrk="0" hangingPunct="1">
                <a:spcBef>
                  <a:spcPts val="370"/>
                </a:spcBef>
                <a:buClr>
                  <a:schemeClr val="accent2"/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94560" indent="-228600" algn="l" rtl="0" eaLnBrk="1" latinLnBrk="0" hangingPunct="1">
                <a:spcBef>
                  <a:spcPts val="370"/>
                </a:spcBef>
                <a:buClr>
                  <a:schemeClr val="accent1">
                    <a:tint val="60000"/>
                  </a:schemeClr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68880" indent="-228600" algn="l" rtl="0" eaLnBrk="1" latinLnBrk="0" hangingPunct="1">
                <a:spcBef>
                  <a:spcPts val="370"/>
                </a:spcBef>
                <a:buClr>
                  <a:schemeClr val="accent2">
                    <a:tint val="60000"/>
                  </a:schemeClr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  <a:buFont typeface="Wingdings" pitchFamily="2" charset="2"/>
                <a:buChar char="q"/>
              </a:pPr>
              <a:r>
                <a:rPr lang="cs-CZ" sz="2400" dirty="0" smtClean="0">
                  <a:solidFill>
                    <a:schemeClr val="accent4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savci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07504" y="1525670"/>
            <a:ext cx="5472608" cy="2255912"/>
            <a:chOff x="107504" y="1525670"/>
            <a:chExt cx="5472608" cy="2255912"/>
          </a:xfrm>
        </p:grpSpPr>
        <p:pic>
          <p:nvPicPr>
            <p:cNvPr id="5125" name="Picture 5" descr="F:\IMG_9388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72229" y="1525670"/>
              <a:ext cx="3007883" cy="2255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Zástupný symbol pro obsah 2"/>
            <p:cNvSpPr txBox="1">
              <a:spLocks/>
            </p:cNvSpPr>
            <p:nvPr/>
          </p:nvSpPr>
          <p:spPr>
            <a:xfrm>
              <a:off x="107504" y="2204864"/>
              <a:ext cx="2304256" cy="792088"/>
            </a:xfrm>
            <a:prstGeom prst="rect">
              <a:avLst/>
            </a:prstGeom>
          </p:spPr>
          <p:txBody>
            <a:bodyPr vert="horz">
              <a:normAutofit fontScale="92500" lnSpcReduction="10000"/>
            </a:bodyPr>
            <a:lstStyle>
              <a:lvl1pPr marL="274320" indent="-274320" algn="l" rtl="0" eaLnBrk="1" latinLnBrk="0" hangingPunct="1">
                <a:spcBef>
                  <a:spcPts val="580"/>
                </a:spcBef>
                <a:buClr>
                  <a:schemeClr val="accent1"/>
                </a:buClr>
                <a:buSzPct val="85000"/>
                <a:buFont typeface="Wingdings 2"/>
                <a:buChar char=""/>
                <a:defRPr kumimoji="0" sz="2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48640" indent="-228600" algn="l" rtl="0" eaLnBrk="1" latinLnBrk="0" hangingPunct="1">
                <a:spcBef>
                  <a:spcPts val="370"/>
                </a:spcBef>
                <a:buClr>
                  <a:schemeClr val="accent2"/>
                </a:buClr>
                <a:buSzPct val="85000"/>
                <a:buFont typeface="Wingdings 2"/>
                <a:buChar char=""/>
                <a:defRPr kumimoji="0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22960" indent="-228600" algn="l" rtl="0" eaLnBrk="1" latinLnBrk="0" hangingPunct="1">
                <a:spcBef>
                  <a:spcPts val="370"/>
                </a:spcBef>
                <a:buClr>
                  <a:schemeClr val="accent1">
                    <a:tint val="60000"/>
                  </a:schemeClr>
                </a:buClr>
                <a:buSzPct val="85000"/>
                <a:buFont typeface="Wingdings 2"/>
                <a:buChar char="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9728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SzPct val="80000"/>
                <a:buFont typeface="Wingdings 2"/>
                <a:buChar char="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FontTx/>
                <a:buChar char="o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64592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Char char="•"/>
                <a:defRPr kumimoji="0" sz="18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20240" indent="-228600" algn="l" rtl="0" eaLnBrk="1" latinLnBrk="0" hangingPunct="1">
                <a:spcBef>
                  <a:spcPts val="370"/>
                </a:spcBef>
                <a:buClr>
                  <a:schemeClr val="accent2"/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94560" indent="-228600" algn="l" rtl="0" eaLnBrk="1" latinLnBrk="0" hangingPunct="1">
                <a:spcBef>
                  <a:spcPts val="370"/>
                </a:spcBef>
                <a:buClr>
                  <a:schemeClr val="accent1">
                    <a:tint val="60000"/>
                  </a:schemeClr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68880" indent="-228600" algn="l" rtl="0" eaLnBrk="1" latinLnBrk="0" hangingPunct="1">
                <a:spcBef>
                  <a:spcPts val="370"/>
                </a:spcBef>
                <a:buClr>
                  <a:schemeClr val="accent2">
                    <a:tint val="60000"/>
                  </a:schemeClr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  <a:buFont typeface="Wingdings" pitchFamily="2" charset="2"/>
                <a:buChar char="q"/>
              </a:pPr>
              <a:r>
                <a:rPr lang="cs-CZ" dirty="0" smtClean="0">
                  <a:solidFill>
                    <a:schemeClr val="accent4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obojživelníci</a:t>
              </a: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96590" y="3789040"/>
            <a:ext cx="5456364" cy="2379332"/>
            <a:chOff x="96590" y="3789040"/>
            <a:chExt cx="5456364" cy="2379332"/>
          </a:xfrm>
        </p:grpSpPr>
        <p:pic>
          <p:nvPicPr>
            <p:cNvPr id="5123" name="Picture 3" descr="F:\2011_04_23 - ZOO Praha\P1030874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72229" y="3933056"/>
              <a:ext cx="2980725" cy="22353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Zástupný symbol pro obsah 2"/>
            <p:cNvSpPr txBox="1">
              <a:spLocks/>
            </p:cNvSpPr>
            <p:nvPr/>
          </p:nvSpPr>
          <p:spPr>
            <a:xfrm>
              <a:off x="96590" y="3789040"/>
              <a:ext cx="2304256" cy="846851"/>
            </a:xfrm>
            <a:prstGeom prst="rect">
              <a:avLst/>
            </a:prstGeom>
          </p:spPr>
          <p:txBody>
            <a:bodyPr vert="horz">
              <a:normAutofit/>
            </a:bodyPr>
            <a:lstStyle>
              <a:lvl1pPr marL="274320" indent="-274320" algn="l" rtl="0" eaLnBrk="1" latinLnBrk="0" hangingPunct="1">
                <a:spcBef>
                  <a:spcPts val="580"/>
                </a:spcBef>
                <a:buClr>
                  <a:schemeClr val="accent1"/>
                </a:buClr>
                <a:buSzPct val="85000"/>
                <a:buFont typeface="Wingdings 2"/>
                <a:buChar char=""/>
                <a:defRPr kumimoji="0" sz="2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48640" indent="-228600" algn="l" rtl="0" eaLnBrk="1" latinLnBrk="0" hangingPunct="1">
                <a:spcBef>
                  <a:spcPts val="370"/>
                </a:spcBef>
                <a:buClr>
                  <a:schemeClr val="accent2"/>
                </a:buClr>
                <a:buSzPct val="85000"/>
                <a:buFont typeface="Wingdings 2"/>
                <a:buChar char=""/>
                <a:defRPr kumimoji="0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22960" indent="-228600" algn="l" rtl="0" eaLnBrk="1" latinLnBrk="0" hangingPunct="1">
                <a:spcBef>
                  <a:spcPts val="370"/>
                </a:spcBef>
                <a:buClr>
                  <a:schemeClr val="accent1">
                    <a:tint val="60000"/>
                  </a:schemeClr>
                </a:buClr>
                <a:buSzPct val="85000"/>
                <a:buFont typeface="Wingdings 2"/>
                <a:buChar char="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9728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SzPct val="80000"/>
                <a:buFont typeface="Wingdings 2"/>
                <a:buChar char="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FontTx/>
                <a:buChar char="o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64592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Char char="•"/>
                <a:defRPr kumimoji="0" sz="18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20240" indent="-228600" algn="l" rtl="0" eaLnBrk="1" latinLnBrk="0" hangingPunct="1">
                <a:spcBef>
                  <a:spcPts val="370"/>
                </a:spcBef>
                <a:buClr>
                  <a:schemeClr val="accent2"/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94560" indent="-228600" algn="l" rtl="0" eaLnBrk="1" latinLnBrk="0" hangingPunct="1">
                <a:spcBef>
                  <a:spcPts val="370"/>
                </a:spcBef>
                <a:buClr>
                  <a:schemeClr val="accent1">
                    <a:tint val="60000"/>
                  </a:schemeClr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68880" indent="-228600" algn="l" rtl="0" eaLnBrk="1" latinLnBrk="0" hangingPunct="1">
                <a:spcBef>
                  <a:spcPts val="370"/>
                </a:spcBef>
                <a:buClr>
                  <a:schemeClr val="accent2">
                    <a:tint val="60000"/>
                  </a:schemeClr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  <a:buFont typeface="Wingdings" pitchFamily="2" charset="2"/>
                <a:buChar char="q"/>
              </a:pPr>
              <a:r>
                <a:rPr lang="cs-CZ" sz="2400" dirty="0" smtClean="0">
                  <a:solidFill>
                    <a:schemeClr val="accent4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ptáci</a:t>
              </a: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07504" y="2423346"/>
            <a:ext cx="8449571" cy="2013766"/>
            <a:chOff x="107504" y="2423346"/>
            <a:chExt cx="8449571" cy="2013766"/>
          </a:xfrm>
        </p:grpSpPr>
        <p:pic>
          <p:nvPicPr>
            <p:cNvPr id="5124" name="Picture 4" descr="F:\2011_05_15 až 20 - Jizerské Hory - Bedřichov - penzion UKO\P1040194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2423346"/>
              <a:ext cx="2832947" cy="20137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Zástupný symbol pro obsah 2"/>
            <p:cNvSpPr txBox="1">
              <a:spLocks/>
            </p:cNvSpPr>
            <p:nvPr/>
          </p:nvSpPr>
          <p:spPr>
            <a:xfrm>
              <a:off x="107504" y="2924944"/>
              <a:ext cx="2304256" cy="955394"/>
            </a:xfrm>
            <a:prstGeom prst="rect">
              <a:avLst/>
            </a:prstGeom>
          </p:spPr>
          <p:txBody>
            <a:bodyPr vert="horz">
              <a:normAutofit/>
            </a:bodyPr>
            <a:lstStyle>
              <a:lvl1pPr marL="274320" indent="-274320" algn="l" rtl="0" eaLnBrk="1" latinLnBrk="0" hangingPunct="1">
                <a:spcBef>
                  <a:spcPts val="580"/>
                </a:spcBef>
                <a:buClr>
                  <a:schemeClr val="accent1"/>
                </a:buClr>
                <a:buSzPct val="85000"/>
                <a:buFont typeface="Wingdings 2"/>
                <a:buChar char=""/>
                <a:defRPr kumimoji="0" sz="2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48640" indent="-228600" algn="l" rtl="0" eaLnBrk="1" latinLnBrk="0" hangingPunct="1">
                <a:spcBef>
                  <a:spcPts val="370"/>
                </a:spcBef>
                <a:buClr>
                  <a:schemeClr val="accent2"/>
                </a:buClr>
                <a:buSzPct val="85000"/>
                <a:buFont typeface="Wingdings 2"/>
                <a:buChar char=""/>
                <a:defRPr kumimoji="0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22960" indent="-228600" algn="l" rtl="0" eaLnBrk="1" latinLnBrk="0" hangingPunct="1">
                <a:spcBef>
                  <a:spcPts val="370"/>
                </a:spcBef>
                <a:buClr>
                  <a:schemeClr val="accent1">
                    <a:tint val="60000"/>
                  </a:schemeClr>
                </a:buClr>
                <a:buSzPct val="85000"/>
                <a:buFont typeface="Wingdings 2"/>
                <a:buChar char="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9728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SzPct val="80000"/>
                <a:buFont typeface="Wingdings 2"/>
                <a:buChar char="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FontTx/>
                <a:buChar char="o"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645920" indent="-228600" algn="l" rtl="0" eaLnBrk="1" latinLnBrk="0" hangingPunct="1">
                <a:spcBef>
                  <a:spcPts val="370"/>
                </a:spcBef>
                <a:buClr>
                  <a:schemeClr val="accent3"/>
                </a:buClr>
                <a:buChar char="•"/>
                <a:defRPr kumimoji="0" sz="18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20240" indent="-228600" algn="l" rtl="0" eaLnBrk="1" latinLnBrk="0" hangingPunct="1">
                <a:spcBef>
                  <a:spcPts val="370"/>
                </a:spcBef>
                <a:buClr>
                  <a:schemeClr val="accent2"/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94560" indent="-228600" algn="l" rtl="0" eaLnBrk="1" latinLnBrk="0" hangingPunct="1">
                <a:spcBef>
                  <a:spcPts val="370"/>
                </a:spcBef>
                <a:buClr>
                  <a:schemeClr val="accent1">
                    <a:tint val="60000"/>
                  </a:schemeClr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68880" indent="-228600" algn="l" rtl="0" eaLnBrk="1" latinLnBrk="0" hangingPunct="1">
                <a:spcBef>
                  <a:spcPts val="370"/>
                </a:spcBef>
                <a:buClr>
                  <a:schemeClr val="accent2">
                    <a:tint val="60000"/>
                  </a:schemeClr>
                </a:buClr>
                <a:buChar char="•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  <a:buFont typeface="Wingdings" pitchFamily="2" charset="2"/>
                <a:buChar char="q"/>
              </a:pPr>
              <a:r>
                <a:rPr lang="cs-CZ" sz="2400" dirty="0" smtClean="0">
                  <a:solidFill>
                    <a:schemeClr val="accent4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plazi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7392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994122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RYBY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052736"/>
            <a:ext cx="40324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přizpůsobeny pobytu ve vodě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nejmenší ryby dorůstají v dospělosti 8 mm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jiné dorůstají délky 4 m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jejich tělo je pokryto šupinami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dýchají žábrami, stačí jim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malé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množství kyslíku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3076" name="Picture 4" descr="Soubor:Various sweetwater fish with Finnish tex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204" y="1700808"/>
            <a:ext cx="482465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456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OBOJŽIVELNÍCI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19256" cy="302433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žijí ve vodě i na souši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rozdíl od ryb mají oddělené zánártí a prsty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žijí pouze ve sladkých vodách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vajíčka kladou do vody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stálou tělesnou teplotu, někteří jsou schopni přezimovat v prostředí s teplotou pod bodem mrazu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patří sem žáby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oubor:Litoria caerule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285099"/>
            <a:ext cx="3577200" cy="235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733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PLAZI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6480720" cy="2413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patří sem hadi, želvy, ještěrky a krokodýli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tělo mají pokryto tuhými šupinami nebo štíty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kladou vejce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mláďata se líhnou plně vyvinutá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to převážně masožravci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F:\2011_04_23 - ZOO Praha\P10308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1048"/>
            <a:ext cx="3487937" cy="261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F:\2011_04_23 - ZOO Praha\P10308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861048"/>
            <a:ext cx="3487936" cy="261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984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91264" cy="1143000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4896544" cy="4572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dvojnozí živočichové, přední nohy mají přeměněny v křídla umožňující létání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tělo mají pokryto peřím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užiteční, živí se velkým množstvím hmyzu a škůdci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někteří jsou chováni jako domácí mazlíčci (pěvci, papoušci)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věda zabývající se ptáky se nazývá ornitologie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D:\106_PANA\P10602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08720"/>
            <a:ext cx="3646083" cy="2734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106_PANA\P106016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570" y="3717032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66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6262"/>
            <a:ext cx="8592956" cy="1143000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4824536" cy="5221560"/>
          </a:xfrm>
        </p:spPr>
        <p:txBody>
          <a:bodyPr/>
          <a:lstStyle/>
          <a:p>
            <a:r>
              <a:rPr lang="cs-CZ" dirty="0" smtClean="0"/>
              <a:t>osidlují téměř celý svět</a:t>
            </a:r>
          </a:p>
          <a:p>
            <a:r>
              <a:rPr lang="cs-CZ" dirty="0" smtClean="0"/>
              <a:t>svá mláďata krmí mateřským mlékem</a:t>
            </a:r>
          </a:p>
          <a:p>
            <a:r>
              <a:rPr lang="cs-CZ" dirty="0" smtClean="0"/>
              <a:t>dosahují nejvyšší vývojové úrovně nervové soustavy</a:t>
            </a:r>
          </a:p>
          <a:p>
            <a:r>
              <a:rPr lang="cs-CZ" dirty="0" smtClean="0"/>
              <a:t>mají stálou tělesnou teplotu 36 – 40°C</a:t>
            </a:r>
          </a:p>
          <a:p>
            <a:r>
              <a:rPr lang="cs-CZ" dirty="0"/>
              <a:t>m</a:t>
            </a:r>
            <a:r>
              <a:rPr lang="cs-CZ" dirty="0" smtClean="0"/>
              <a:t>ají čelisti obsahující třenové zuby, stoličky, řezáky a špičáky</a:t>
            </a:r>
            <a:endParaRPr lang="cs-CZ" dirty="0"/>
          </a:p>
        </p:txBody>
      </p:sp>
      <p:pic>
        <p:nvPicPr>
          <p:cNvPr id="1026" name="Picture 2" descr="D:\106_PANA\P10601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534" y="827762"/>
            <a:ext cx="3605950" cy="270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106_PANA\P10602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533" y="3625154"/>
            <a:ext cx="3605950" cy="270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583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066130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bezobratlí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4464496" cy="4607024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atří sem hmyz</a:t>
            </a:r>
          </a:p>
          <a:p>
            <a:pPr marL="0" indent="0">
              <a:buNone/>
            </a:pPr>
            <a:r>
              <a:rPr lang="cs-CZ" dirty="0" smtClean="0"/>
              <a:t>- největší živočišná skupina</a:t>
            </a:r>
          </a:p>
          <a:p>
            <a:pPr marL="0" indent="0">
              <a:buNone/>
            </a:pPr>
            <a:r>
              <a:rPr lang="cs-CZ" dirty="0" smtClean="0"/>
              <a:t>- tělo mají rozděleno na 3 články (hlava, trup, zadeček)</a:t>
            </a:r>
          </a:p>
          <a:p>
            <a:pPr>
              <a:buFontTx/>
              <a:buChar char="-"/>
            </a:pPr>
            <a:r>
              <a:rPr lang="cs-CZ" dirty="0" smtClean="0"/>
              <a:t>mají 3 páry nohou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apř.: vážky, kudlanky, ploštice, motýli, brouci, včely a mravenci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Soubor:European honey bee extracts necta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409905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87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8219256" cy="46085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Živočichy dělíme podle stavby těla na 2 skupiny: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obratlovce a bezobratlé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Živočichové, kteří mohou žít ve vodě i na suchu se nazývají: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obojživelníci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Hadi, želvy, ještěrky a krokodýli patří do:</a:t>
            </a:r>
          </a:p>
          <a:p>
            <a:pPr marL="0" lvl="2" indent="0">
              <a:spcBef>
                <a:spcPts val="580"/>
              </a:spcBef>
              <a:buClr>
                <a:schemeClr val="accent1"/>
              </a:buCl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pla</a:t>
            </a:r>
            <a:r>
              <a:rPr lang="cs-CZ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zů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  <a:sym typeface="Wingdings" pitchFamily="2" charset="2"/>
            </a:endParaRPr>
          </a:p>
          <a:p>
            <a:pPr marL="457200" indent="-457200">
              <a:buFont typeface="+mj-lt"/>
              <a:buAutoNum type="arabicPeriod" startAt="4"/>
            </a:pP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Kapr, pstruh a štika jsou: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ryby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K letu ve vzduchu jsou přizpůsobeni: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	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ptáci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Největší živočišnou skupinou jsou: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bezobratlí (hmyz)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 startAt="3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 startAt="3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 startAt="2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88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Odkazy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>
            <a:normAutofit/>
          </a:bodyPr>
          <a:lstStyle/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VOLNÉ DÍLO.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wikipedie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6.5.2012]. Dostupný na WWW: &lt;http://cs.wikipedia.org/wiki/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Soubor:European_honey_bee_extracts_nectar.jpg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/>
              <a:t>VOLNÉ DÍLO. </a:t>
            </a:r>
            <a:r>
              <a:rPr lang="cs-CZ" sz="1800" i="1" dirty="0"/>
              <a:t>wikipedie</a:t>
            </a:r>
            <a:r>
              <a:rPr lang="cs-CZ" sz="1800" dirty="0"/>
              <a:t> [online]. [cit. 6.5.2012]. Dostupný na WWW: &lt;http://cs.wikipedia.org/wiki/</a:t>
            </a:r>
            <a:r>
              <a:rPr lang="cs-CZ" sz="1800" dirty="0" err="1"/>
              <a:t>Soubor:Litoria_caerulea.jpg</a:t>
            </a:r>
            <a:r>
              <a:rPr lang="cs-CZ" sz="1800" dirty="0"/>
              <a:t>&gt;. </a:t>
            </a:r>
            <a:endParaRPr lang="cs-CZ" sz="1800" dirty="0" smtClean="0"/>
          </a:p>
          <a:p>
            <a:r>
              <a:rPr lang="cs-CZ" sz="1800" dirty="0"/>
              <a:t>VOLNÉ DÍLO. </a:t>
            </a:r>
            <a:r>
              <a:rPr lang="cs-CZ" sz="1800" i="1" dirty="0"/>
              <a:t>wikipedie</a:t>
            </a:r>
            <a:r>
              <a:rPr lang="cs-CZ" sz="1800" dirty="0"/>
              <a:t> [online]. [cit. 6.5.2012]. Dostupný na WWW: &lt;http://cs.wikipedia.org/wiki/</a:t>
            </a:r>
            <a:r>
              <a:rPr lang="cs-CZ" sz="1800" dirty="0" err="1"/>
              <a:t>Soubor:Various_sweetwater_fish_with_Finnish_text.jpg</a:t>
            </a:r>
            <a:r>
              <a:rPr lang="cs-CZ" sz="1800" dirty="0"/>
              <a:t>&gt;. </a:t>
            </a:r>
            <a:endParaRPr lang="cs-CZ" sz="1800" dirty="0" smtClean="0"/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Archiv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autora</a:t>
            </a:r>
          </a:p>
          <a:p>
            <a:pPr>
              <a:lnSpc>
                <a:spcPct val="80000"/>
              </a:lnSpc>
            </a:pPr>
            <a:r>
              <a:rPr lang="cs-CZ" sz="1800" dirty="0"/>
              <a:t>ŠTIKOVÁ, V. Já a můj svět. Brno : Nová škola, 2008. ISBN 80-7289-097-2. s</a:t>
            </a:r>
            <a:r>
              <a:rPr lang="cs-CZ" sz="1800" dirty="0" smtClean="0"/>
              <a:t>. </a:t>
            </a:r>
            <a:r>
              <a:rPr lang="cs-CZ" sz="1800" smtClean="0"/>
              <a:t>58 - 60</a:t>
            </a:r>
            <a:endParaRPr lang="cs-CZ" sz="1800" dirty="0">
              <a:hlinkClick r:id="rId2"/>
            </a:endParaRPr>
          </a:p>
          <a:p>
            <a:pPr>
              <a:lnSpc>
                <a:spcPct val="80000"/>
              </a:lnSpc>
              <a:buNone/>
            </a:pPr>
            <a:endParaRPr lang="cs-CZ" sz="1800" dirty="0"/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18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322</TotalTime>
  <Words>473</Words>
  <Application>Microsoft Office PowerPoint</Application>
  <PresentationFormat>Předvádění na obrazovce (4:3)</PresentationFormat>
  <Paragraphs>84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STAVBA TĚLA ŽIVOČICHŮ</vt:lpstr>
      <vt:lpstr>Stavba těla živočichů</vt:lpstr>
      <vt:lpstr>obratlovci</vt:lpstr>
      <vt:lpstr>RYBY</vt:lpstr>
      <vt:lpstr>OBOJŽIVELNÍCI</vt:lpstr>
      <vt:lpstr>PLAZI</vt:lpstr>
      <vt:lpstr>PTÁCI</vt:lpstr>
      <vt:lpstr>SAVCI</vt:lpstr>
      <vt:lpstr>bezobratlí</vt:lpstr>
      <vt:lpstr>OPAKOVÁNÍ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TĚLA ŽIVOČICHŮ</dc:title>
  <dc:creator>Petra</dc:creator>
  <cp:lastModifiedBy>Petra</cp:lastModifiedBy>
  <cp:revision>36</cp:revision>
  <dcterms:created xsi:type="dcterms:W3CDTF">2012-05-05T19:06:53Z</dcterms:created>
  <dcterms:modified xsi:type="dcterms:W3CDTF">2012-07-17T08:16:06Z</dcterms:modified>
</cp:coreProperties>
</file>