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5" r:id="rId2"/>
    <p:sldId id="276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57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40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2C168A3-D212-44B2-ACE8-ACE9135C978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1245E86-85CA-49E5-AEFE-AB10017E70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Stako" TargetMode="External"/><Relationship Id="rId3" Type="http://schemas.openxmlformats.org/officeDocument/2006/relationships/hyperlink" Target="http://cs.wikipedia.org/wiki/Soubor:EU_location_HUN.png" TargetMode="External"/><Relationship Id="rId7" Type="http://schemas.openxmlformats.org/officeDocument/2006/relationships/hyperlink" Target="http://commons.wikimedia.org/wiki/File:Balaton1.jpg?uselang=cs" TargetMode="External"/><Relationship Id="rId2" Type="http://schemas.openxmlformats.org/officeDocument/2006/relationships/hyperlink" Target="http://cs.wikipedia.org/wiki/Soubor:Flag_of_Hungary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commons.wikimedia.org/w/index.php?title=User:STS_Chvojkovice-Brod&amp;action=edit&amp;redlink=1" TargetMode="External"/><Relationship Id="rId11" Type="http://schemas.openxmlformats.org/officeDocument/2006/relationships/hyperlink" Target="http://commons.wikimedia.org/w/index.php?title=User:Uzo19&amp;action=edit&amp;redlink=1" TargetMode="External"/><Relationship Id="rId5" Type="http://schemas.openxmlformats.org/officeDocument/2006/relationships/hyperlink" Target="http://upload.wikimedia.org/wikipedia/commons/5/53/Mapa_Ma%C4%8Farska.PNG" TargetMode="External"/><Relationship Id="rId10" Type="http://schemas.openxmlformats.org/officeDocument/2006/relationships/hyperlink" Target="http://en.wikipedia.org/wiki/cs:GNU_Free_Documentation_License" TargetMode="External"/><Relationship Id="rId4" Type="http://schemas.openxmlformats.org/officeDocument/2006/relationships/hyperlink" Target="http://commons.wikimedia.org/wiki/User:David_Liuzzo" TargetMode="External"/><Relationship Id="rId9" Type="http://schemas.openxmlformats.org/officeDocument/2006/relationships/hyperlink" Target="http://cs.wikipedia.org/wiki/Soubor:Budapestparliament100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s:GNU_Free_Documentation_License" TargetMode="External"/><Relationship Id="rId2" Type="http://schemas.openxmlformats.org/officeDocument/2006/relationships/hyperlink" Target="http://cs.wikipedia.org/wiki/Soubor:Debrecen_montag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imgres?imgurl=http://www.hirekpecs.hu/wp-content/uploads/2010/03/hungarian-forint.jpg" TargetMode="External"/><Relationship Id="rId4" Type="http://schemas.openxmlformats.org/officeDocument/2006/relationships/hyperlink" Target="http://cs.wikipedia.org/wiki/Soubor:Miskolc33.jpg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28596" y="500042"/>
            <a:ext cx="4572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 smtClean="0"/>
              <a:t>Číslo DUM</a:t>
            </a:r>
            <a:r>
              <a:rPr lang="cs-CZ" dirty="0" smtClean="0"/>
              <a:t>:</a:t>
            </a:r>
            <a:r>
              <a:rPr lang="cs-CZ" i="1" dirty="0" smtClean="0"/>
              <a:t>VY_32_INOVACE_14</a:t>
            </a:r>
            <a:endParaRPr lang="cs-CZ" i="1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Předmět</a:t>
            </a:r>
            <a:r>
              <a:rPr lang="cs-CZ" b="1" dirty="0" smtClean="0"/>
              <a:t>: Zeměpis</a:t>
            </a:r>
            <a:r>
              <a:rPr lang="cs-CZ" b="1" dirty="0"/>
              <a:t>	          		</a:t>
            </a:r>
          </a:p>
          <a:p>
            <a:r>
              <a:rPr lang="cs-CZ" b="1" dirty="0"/>
              <a:t>Autor</a:t>
            </a:r>
            <a:r>
              <a:rPr lang="cs-CZ" b="1" dirty="0" smtClean="0"/>
              <a:t>: Petra </a:t>
            </a:r>
            <a:r>
              <a:rPr lang="cs-CZ" b="1" dirty="0" err="1" smtClean="0"/>
              <a:t>Morchová</a:t>
            </a:r>
            <a:r>
              <a:rPr lang="cs-CZ" dirty="0"/>
              <a:t>	           		</a:t>
            </a:r>
          </a:p>
        </p:txBody>
      </p:sp>
      <p:sp>
        <p:nvSpPr>
          <p:cNvPr id="7" name="Obdélník 6"/>
          <p:cNvSpPr/>
          <p:nvPr/>
        </p:nvSpPr>
        <p:spPr>
          <a:xfrm>
            <a:off x="285720" y="6143644"/>
            <a:ext cx="857256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Tento výukový materiál vznikl v rámci Operačního programu Vzdělávání pro konkurenceschopnost.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912" y="4365104"/>
            <a:ext cx="6840537" cy="14938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4283" y="260350"/>
          <a:ext cx="8534675" cy="6390007"/>
        </p:xfrm>
        <a:graphic>
          <a:graphicData uri="http://schemas.openxmlformats.org/drawingml/2006/table">
            <a:tbl>
              <a:tblPr/>
              <a:tblGrid>
                <a:gridCol w="4141818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VY_32_INOVACE_14_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madarsko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 Maďarsko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program upevňuje orientaci na mapě, rozšiřuje základní přehled o přírodních podmínkách a životě lidí v Maďarsku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28. 11. 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30. 11. 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vytvoření souvislostí mezi přírodními podmínkami, historickým vývojem a životními podmínkami lidí žijících v Maďarsku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republika, střední Evropa, Velká uherská nížina, Karpaty, </a:t>
                      </a:r>
                      <a:r>
                        <a:rPr kumimoji="0" lang="cs-CZ" sz="1200" kern="12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puszta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Tisa, Dunaj, Balaton, </a:t>
                      </a:r>
                      <a:r>
                        <a:rPr kumimoji="0" lang="cs-CZ" sz="1200" kern="12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Rába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Budapešť, Debrecín, </a:t>
                      </a:r>
                      <a:r>
                        <a:rPr kumimoji="0" lang="cs-CZ" sz="1200" kern="12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Miškolc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Segedín, forint, strojírenský, chemický, farmaceutický, potravinářský průmysl, orná půda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interaktivity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podle pokynů u slepé mapy vyhledávání informací z atlasu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9.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 základní – druhý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14 – 15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velikost: 2,56 MB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/>
              <a:t>MAĎARSKO</a:t>
            </a:r>
            <a:endParaRPr lang="cs-CZ" sz="4800" b="1" dirty="0"/>
          </a:p>
        </p:txBody>
      </p:sp>
      <p:pic>
        <p:nvPicPr>
          <p:cNvPr id="6" name="Zástupný symbol pro obsah 5" descr="C:\Documents and Settings\Morčata\Plocha\Maďarsko\1054[1].jpg"/>
          <p:cNvPicPr>
            <a:picLocks noGrp="1"/>
          </p:cNvPicPr>
          <p:nvPr>
            <p:ph idx="1"/>
          </p:nvPr>
        </p:nvPicPr>
        <p:blipFill>
          <a:blip r:embed="rId2"/>
          <a:srcRect l="1984" t="12604" r="2148" b="13223"/>
          <a:stretch>
            <a:fillRect/>
          </a:stretch>
        </p:blipFill>
        <p:spPr>
          <a:xfrm>
            <a:off x="785786" y="1357298"/>
            <a:ext cx="7572428" cy="4929222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6" descr="800px-EU_location_HUN[1].pn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071670" y="1285860"/>
            <a:ext cx="6669917" cy="500243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28596" y="3500438"/>
            <a:ext cx="2757478" cy="14763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2"/>
                </a:solidFill>
              </a:rPr>
              <a:t>Vnitrozemský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2"/>
                </a:solidFill>
              </a:rPr>
              <a:t>stát ležící ve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2"/>
                </a:solidFill>
              </a:rPr>
              <a:t>střední Evropě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sousední státy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1711321"/>
            <a:ext cx="8229600" cy="41973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5537" y="1555956"/>
            <a:ext cx="8552743" cy="4343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4143380"/>
            <a:ext cx="1543032" cy="2405066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Která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pohoří a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nížiny se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Nacházejí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pod čísly?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071546"/>
            <a:ext cx="7421304" cy="3769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smtClean="0">
                <a:solidFill>
                  <a:schemeClr val="accent2"/>
                </a:solidFill>
              </a:rPr>
              <a:t>Velká uherská nížina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err="1" smtClean="0">
                <a:solidFill>
                  <a:schemeClr val="accent2"/>
                </a:solidFill>
              </a:rPr>
              <a:t>Mátra</a:t>
            </a:r>
            <a:r>
              <a:rPr lang="cs-CZ" sz="2800" dirty="0" smtClean="0">
                <a:solidFill>
                  <a:schemeClr val="accent2"/>
                </a:solidFill>
              </a:rPr>
              <a:t> (Karpaty)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err="1" smtClean="0">
                <a:solidFill>
                  <a:schemeClr val="accent2"/>
                </a:solidFill>
              </a:rPr>
              <a:t>Bükk</a:t>
            </a:r>
            <a:r>
              <a:rPr lang="cs-CZ" sz="2800" dirty="0" smtClean="0">
                <a:solidFill>
                  <a:schemeClr val="accent2"/>
                </a:solidFill>
              </a:rPr>
              <a:t>  (Karpaty)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err="1" smtClean="0">
                <a:solidFill>
                  <a:schemeClr val="accent2"/>
                </a:solidFill>
              </a:rPr>
              <a:t>Bakony</a:t>
            </a:r>
            <a:r>
              <a:rPr lang="cs-CZ" sz="2800" dirty="0" smtClean="0">
                <a:solidFill>
                  <a:schemeClr val="accent2"/>
                </a:solidFill>
              </a:rPr>
              <a:t> (Bakoňský les)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endParaRPr lang="cs-CZ" sz="2800" dirty="0" smtClean="0">
              <a:solidFill>
                <a:schemeClr val="accent2"/>
              </a:solidFill>
            </a:endParaRPr>
          </a:p>
          <a:p>
            <a:pPr marL="342900" indent="-342900"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800" dirty="0" smtClean="0">
                <a:solidFill>
                  <a:schemeClr val="accent2"/>
                </a:solidFill>
              </a:rPr>
              <a:t>Většina Velké uherské nížiny přeměněna na zemědělskou krajinu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800" dirty="0" smtClean="0">
                <a:solidFill>
                  <a:schemeClr val="accent2"/>
                </a:solidFill>
              </a:rPr>
              <a:t>Zbytek – zachovány původní maďarské středoevropské stepi - </a:t>
            </a:r>
            <a:r>
              <a:rPr lang="cs-CZ" sz="2800" dirty="0" err="1" smtClean="0">
                <a:solidFill>
                  <a:schemeClr val="accent2"/>
                </a:solidFill>
              </a:rPr>
              <a:t>puszta</a:t>
            </a:r>
            <a:r>
              <a:rPr lang="cs-CZ" sz="2800" dirty="0" smtClean="0">
                <a:solidFill>
                  <a:schemeClr val="accent2"/>
                </a:solidFill>
              </a:rPr>
              <a:t>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334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Které řeky a jezera se skrývají pod čísly?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500174"/>
            <a:ext cx="8726941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800px-Balaton1[1].jpg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2786050" y="1643050"/>
            <a:ext cx="6087555" cy="456566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3"/>
          </p:nvPr>
        </p:nvSpPr>
        <p:spPr>
          <a:xfrm>
            <a:off x="7500958" y="1214422"/>
            <a:ext cx="1209684" cy="447105"/>
          </a:xfrm>
        </p:spPr>
        <p:txBody>
          <a:bodyPr/>
          <a:lstStyle/>
          <a:p>
            <a:r>
              <a:rPr lang="cs-CZ" sz="1800" b="0" dirty="0" smtClean="0"/>
              <a:t>Balaton</a:t>
            </a:r>
            <a:endParaRPr lang="cs-CZ" sz="1800" b="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285720" y="2143116"/>
            <a:ext cx="3686172" cy="3298806"/>
          </a:xfrm>
        </p:spPr>
        <p:txBody>
          <a:bodyPr>
            <a:normAutofit/>
          </a:bodyPr>
          <a:lstStyle/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smtClean="0">
                <a:solidFill>
                  <a:schemeClr val="accent2"/>
                </a:solidFill>
              </a:rPr>
              <a:t>Tisa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smtClean="0">
                <a:solidFill>
                  <a:schemeClr val="accent2"/>
                </a:solidFill>
              </a:rPr>
              <a:t>Dunaj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smtClean="0">
                <a:solidFill>
                  <a:schemeClr val="accent2"/>
                </a:solidFill>
              </a:rPr>
              <a:t>Balaton – největší jezero ve střední Evropě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err="1" smtClean="0">
                <a:solidFill>
                  <a:schemeClr val="accent2"/>
                </a:solidFill>
              </a:rPr>
              <a:t>Rába</a:t>
            </a:r>
            <a:endParaRPr lang="cs-CZ" sz="2800" dirty="0" smtClean="0">
              <a:solidFill>
                <a:schemeClr val="accent2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pic>
        <p:nvPicPr>
          <p:cNvPr id="9217" name="Picture 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428596" y="1928802"/>
            <a:ext cx="8241619" cy="4211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786050" y="1214422"/>
            <a:ext cx="5715040" cy="642942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chemeClr val="accent2"/>
                </a:solidFill>
              </a:rPr>
              <a:t>Vyhledej v mapě názvy měst.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000240"/>
            <a:ext cx="8229600" cy="2905132"/>
          </a:xfrm>
        </p:spPr>
        <p:txBody>
          <a:bodyPr/>
          <a:lstStyle/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smtClean="0">
                <a:solidFill>
                  <a:schemeClr val="accent2"/>
                </a:solidFill>
              </a:rPr>
              <a:t>Budapešť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err="1" smtClean="0">
                <a:solidFill>
                  <a:schemeClr val="accent2"/>
                </a:solidFill>
              </a:rPr>
              <a:t>Debrecen</a:t>
            </a:r>
            <a:r>
              <a:rPr lang="cs-CZ" sz="2800" dirty="0" smtClean="0">
                <a:solidFill>
                  <a:schemeClr val="accent2"/>
                </a:solidFill>
              </a:rPr>
              <a:t> (Debrecín)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err="1" smtClean="0">
                <a:solidFill>
                  <a:schemeClr val="accent2"/>
                </a:solidFill>
              </a:rPr>
              <a:t>Miskolc</a:t>
            </a:r>
            <a:r>
              <a:rPr lang="cs-CZ" sz="2800" dirty="0" smtClean="0">
                <a:solidFill>
                  <a:schemeClr val="accent2"/>
                </a:solidFill>
              </a:rPr>
              <a:t> (</a:t>
            </a:r>
            <a:r>
              <a:rPr lang="cs-CZ" sz="2800" dirty="0" err="1" smtClean="0">
                <a:solidFill>
                  <a:schemeClr val="accent2"/>
                </a:solidFill>
              </a:rPr>
              <a:t>Miškolc</a:t>
            </a:r>
            <a:r>
              <a:rPr lang="cs-CZ" sz="2800" dirty="0" smtClean="0">
                <a:solidFill>
                  <a:schemeClr val="accent2"/>
                </a:solidFill>
              </a:rPr>
              <a:t> – Miškovec)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smtClean="0">
                <a:solidFill>
                  <a:schemeClr val="accent2"/>
                </a:solidFill>
              </a:rPr>
              <a:t>Szeged (Segedín)</a:t>
            </a:r>
          </a:p>
          <a:p>
            <a:pPr marL="342900" indent="-342900">
              <a:buClr>
                <a:schemeClr val="tx1">
                  <a:shade val="95000"/>
                </a:schemeClr>
              </a:buClr>
              <a:buFont typeface="Wingdings 2"/>
              <a:buAutoNum type="arabicPeriod"/>
              <a:defRPr/>
            </a:pPr>
            <a:r>
              <a:rPr lang="cs-CZ" sz="2800" dirty="0" smtClean="0">
                <a:solidFill>
                  <a:schemeClr val="accent2"/>
                </a:solidFill>
              </a:rPr>
              <a:t>Pécs (Pětikostelí</a:t>
            </a:r>
            <a:r>
              <a:rPr lang="cs-CZ" dirty="0" smtClean="0">
                <a:solidFill>
                  <a:schemeClr val="accent2"/>
                </a:solidFill>
              </a:rPr>
              <a:t>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4" descr="Budapestparliament100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85720" y="1071546"/>
            <a:ext cx="8421718" cy="542148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47708"/>
          </a:xfrm>
        </p:spPr>
        <p:txBody>
          <a:bodyPr/>
          <a:lstStyle/>
          <a:p>
            <a:r>
              <a:rPr lang="cs-CZ" dirty="0" smtClean="0"/>
              <a:t>Budapešť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43438" y="1071546"/>
            <a:ext cx="4059936" cy="1833562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srgbClr val="C00000"/>
                </a:solidFill>
              </a:rPr>
              <a:t>Hlavní město Maďarska</a:t>
            </a:r>
          </a:p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srgbClr val="C00000"/>
                </a:solidFill>
              </a:rPr>
              <a:t>hospodářské, dopravní a kulturní centrum země</a:t>
            </a:r>
          </a:p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srgbClr val="C00000"/>
                </a:solidFill>
              </a:rPr>
              <a:t>rozkládá na obou březích řeky Dunaje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Debrecín</a:t>
            </a:r>
            <a:endParaRPr lang="cs-CZ" dirty="0"/>
          </a:p>
        </p:txBody>
      </p:sp>
      <p:pic>
        <p:nvPicPr>
          <p:cNvPr id="6" name="Zástupný symbol pro obsah 4" descr="Debrecen_montage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3190537" y="214290"/>
            <a:ext cx="5819839" cy="642942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158" y="2000240"/>
            <a:ext cx="2643206" cy="3214710"/>
          </a:xfrm>
        </p:spPr>
        <p:txBody>
          <a:bodyPr/>
          <a:lstStyle/>
          <a:p>
            <a:pPr>
              <a:buClr>
                <a:schemeClr val="tx1">
                  <a:shade val="95000"/>
                </a:schemeClr>
              </a:buClr>
              <a:defRPr/>
            </a:pPr>
            <a:r>
              <a:rPr lang="cs-CZ" sz="2400" dirty="0" smtClean="0">
                <a:solidFill>
                  <a:schemeClr val="accent2"/>
                </a:solidFill>
              </a:rPr>
              <a:t>Druhé největší </a:t>
            </a:r>
            <a:br>
              <a:rPr lang="cs-CZ" sz="2400" dirty="0" smtClean="0">
                <a:solidFill>
                  <a:schemeClr val="accent2"/>
                </a:solidFill>
              </a:rPr>
            </a:br>
            <a:r>
              <a:rPr lang="cs-CZ" sz="2400" dirty="0" smtClean="0">
                <a:solidFill>
                  <a:schemeClr val="accent2"/>
                </a:solidFill>
              </a:rPr>
              <a:t>město Maďarska</a:t>
            </a:r>
          </a:p>
          <a:p>
            <a:pPr>
              <a:buClr>
                <a:schemeClr val="tx1">
                  <a:shade val="95000"/>
                </a:schemeClr>
              </a:buClr>
              <a:defRPr/>
            </a:pPr>
            <a:r>
              <a:rPr lang="cs-CZ" sz="2400" dirty="0" smtClean="0">
                <a:solidFill>
                  <a:schemeClr val="accent2"/>
                </a:solidFill>
              </a:rPr>
              <a:t>Symbol města:   </a:t>
            </a:r>
          </a:p>
          <a:p>
            <a:pPr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400" dirty="0" smtClean="0">
                <a:solidFill>
                  <a:schemeClr val="accent2"/>
                </a:solidFill>
              </a:rPr>
              <a:t>    Velký kalvínský </a:t>
            </a:r>
            <a:br>
              <a:rPr lang="cs-CZ" sz="2400" dirty="0" smtClean="0">
                <a:solidFill>
                  <a:schemeClr val="accent2"/>
                </a:solidFill>
              </a:rPr>
            </a:br>
            <a:r>
              <a:rPr lang="cs-CZ" sz="2400" dirty="0" smtClean="0">
                <a:solidFill>
                  <a:schemeClr val="accent2"/>
                </a:solidFill>
              </a:rPr>
              <a:t>kostel – největší </a:t>
            </a:r>
            <a:br>
              <a:rPr lang="cs-CZ" sz="2400" dirty="0" smtClean="0">
                <a:solidFill>
                  <a:schemeClr val="accent2"/>
                </a:solidFill>
              </a:rPr>
            </a:br>
            <a:r>
              <a:rPr lang="cs-CZ" sz="2400" dirty="0" smtClean="0">
                <a:solidFill>
                  <a:schemeClr val="accent2"/>
                </a:solidFill>
              </a:rPr>
              <a:t>kostel tohoto </a:t>
            </a:r>
            <a:br>
              <a:rPr lang="cs-CZ" sz="2400" dirty="0" smtClean="0">
                <a:solidFill>
                  <a:schemeClr val="accent2"/>
                </a:solidFill>
              </a:rPr>
            </a:br>
            <a:r>
              <a:rPr lang="cs-CZ" sz="2400" dirty="0" smtClean="0">
                <a:solidFill>
                  <a:schemeClr val="accent2"/>
                </a:solidFill>
              </a:rPr>
              <a:t>vyznání v </a:t>
            </a:r>
            <a:br>
              <a:rPr lang="cs-CZ" sz="2400" dirty="0" smtClean="0">
                <a:solidFill>
                  <a:schemeClr val="accent2"/>
                </a:solidFill>
              </a:rPr>
            </a:br>
            <a:r>
              <a:rPr lang="cs-CZ" sz="2400" dirty="0" smtClean="0">
                <a:solidFill>
                  <a:schemeClr val="accent2"/>
                </a:solidFill>
              </a:rPr>
              <a:t>Maďarsku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4" descr="Miskolc33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73441" y="1265770"/>
            <a:ext cx="8584839" cy="520910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584"/>
          </a:xfrm>
        </p:spPr>
        <p:txBody>
          <a:bodyPr/>
          <a:lstStyle/>
          <a:p>
            <a:r>
              <a:rPr lang="cs-CZ" dirty="0" err="1" smtClean="0"/>
              <a:t>Miskolc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900618" cy="1047744"/>
          </a:xfrm>
        </p:spPr>
        <p:txBody>
          <a:bodyPr/>
          <a:lstStyle/>
          <a:p>
            <a:pPr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- Město v severním Maďarsku</a:t>
            </a:r>
          </a:p>
          <a:p>
            <a:pPr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- Centrum těžkého průmyslu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algn="ctr"/>
            <a:r>
              <a:rPr lang="cs-CZ" dirty="0" smtClean="0"/>
              <a:t>Měna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0034" y="857232"/>
            <a:ext cx="8258204" cy="547678"/>
          </a:xfrm>
        </p:spPr>
        <p:txBody>
          <a:bodyPr/>
          <a:lstStyle/>
          <a:p>
            <a:pPr algn="ctr">
              <a:buNone/>
            </a:pPr>
            <a:r>
              <a:rPr lang="cs-CZ" sz="2800" dirty="0" smtClean="0">
                <a:solidFill>
                  <a:schemeClr val="accent2"/>
                </a:solidFill>
              </a:rPr>
              <a:t>- forint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" name="Zástupný symbol pro obsah 4" descr="hungarian-forint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214546" y="1357298"/>
            <a:ext cx="5225265" cy="5225265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sz="3200" dirty="0" smtClean="0">
                <a:solidFill>
                  <a:schemeClr val="accent2"/>
                </a:solidFill>
              </a:rPr>
              <a:t>Průmysl</a:t>
            </a:r>
          </a:p>
          <a:p>
            <a:pPr marL="548640" indent="-411480"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200" dirty="0" smtClean="0">
                <a:solidFill>
                  <a:schemeClr val="accent2"/>
                </a:solidFill>
              </a:rPr>
              <a:t>Strojírenství (autobusy)</a:t>
            </a:r>
          </a:p>
          <a:p>
            <a:pPr marL="548640" indent="-411480"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200" dirty="0" smtClean="0">
                <a:solidFill>
                  <a:schemeClr val="accent2"/>
                </a:solidFill>
              </a:rPr>
              <a:t>Chemický průmysl </a:t>
            </a:r>
          </a:p>
          <a:p>
            <a:pPr marL="548640" indent="-411480"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200" dirty="0" smtClean="0">
                <a:solidFill>
                  <a:schemeClr val="accent2"/>
                </a:solidFill>
              </a:rPr>
              <a:t>Farmaceutický průmysl</a:t>
            </a:r>
          </a:p>
          <a:p>
            <a:pPr marL="548640" indent="-411480"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200" dirty="0" smtClean="0">
                <a:solidFill>
                  <a:schemeClr val="accent2"/>
                </a:solidFill>
              </a:rPr>
              <a:t>Potravinářský průmysl 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3190884"/>
          </a:xfrm>
        </p:spPr>
        <p:txBody>
          <a:bodyPr/>
          <a:lstStyle/>
          <a:p>
            <a:pPr>
              <a:buNone/>
            </a:pPr>
            <a:r>
              <a:rPr lang="cs-CZ" sz="3600" dirty="0" smtClean="0">
                <a:solidFill>
                  <a:schemeClr val="accent2"/>
                </a:solidFill>
              </a:rPr>
              <a:t>2) Zemědělství</a:t>
            </a:r>
          </a:p>
          <a:p>
            <a:pPr marL="548640" indent="-411480"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600" dirty="0" smtClean="0">
                <a:solidFill>
                  <a:schemeClr val="accent2"/>
                </a:solidFill>
              </a:rPr>
              <a:t>Vysoký podíl orné půdy</a:t>
            </a:r>
          </a:p>
          <a:p>
            <a:pPr marL="548640" indent="-411480"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600" dirty="0" smtClean="0">
                <a:solidFill>
                  <a:schemeClr val="accent2"/>
                </a:solidFill>
              </a:rPr>
              <a:t>Pšenice, kukuřice, slunečnice, zelenina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92922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hlinkClick r:id="rId2"/>
              </a:rPr>
              <a:t>http://cs.wikipedia.org/wiki/Soubor:Flag_of_Hungary.svg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hlinkClick r:id="rId3"/>
              </a:rPr>
              <a:t>http://cs.wikipedia.org/wiki/Soubor:EU_location_HUN.png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; autor: 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hlinkClick r:id="rId4" tooltip="User:David Liuzzo"/>
              </a:rPr>
              <a:t>David </a:t>
            </a: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hlinkClick r:id="rId4" tooltip="User:David Liuzzo"/>
              </a:rPr>
              <a:t>Liuzzo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r>
              <a:rPr lang="cs-CZ" dirty="0" smtClean="0">
                <a:hlinkClick r:id="rId5"/>
              </a:rPr>
              <a:t>http://upload.wikimedia.org/wikipedia/commons/5/53/Mapa_Ma%C4%8Farska.PNG</a:t>
            </a:r>
            <a:r>
              <a:rPr lang="cs-CZ" dirty="0" smtClean="0"/>
              <a:t>; autor: </a:t>
            </a:r>
            <a:r>
              <a:rPr lang="cs-CZ" dirty="0" smtClean="0">
                <a:hlinkClick r:id="rId6" tooltip="User:STS Chvojkovice-Brod (stránka neexistuje)"/>
              </a:rPr>
              <a:t>STS </a:t>
            </a:r>
            <a:r>
              <a:rPr lang="cs-CZ" dirty="0" err="1" smtClean="0">
                <a:hlinkClick r:id="rId6" tooltip="User:STS Chvojkovice-Brod (stránka neexistuje)"/>
              </a:rPr>
              <a:t>Chvojkovice</a:t>
            </a:r>
            <a:r>
              <a:rPr lang="cs-CZ" dirty="0" smtClean="0">
                <a:hlinkClick r:id="rId6" tooltip="User:STS Chvojkovice-Brod (stránka neexistuje)"/>
              </a:rPr>
              <a:t>-Brod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http://commons.wikimedia.org/wiki/File:Balaton1.jpg?uselang=cs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8" action="ppaction://hlinkfile" tooltip="User:Stako"/>
              </a:rPr>
              <a:t>Stako</a:t>
            </a:r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hlinkClick r:id="rId9"/>
              </a:rPr>
              <a:t>http://cs.wikipedia.org/wiki/Soubor:Budapestparliament100.jpg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; licence: </a:t>
            </a:r>
            <a:r>
              <a:rPr lang="cs-CZ" dirty="0" smtClean="0">
                <a:hlinkClick r:id="rId10" tooltip="w:cs:GNU Free Documentation License"/>
              </a:rPr>
              <a:t>Svobodné licence GNU pro dokumenty</a:t>
            </a:r>
            <a:r>
              <a:rPr lang="cs-CZ" dirty="0" smtClean="0"/>
              <a:t>; autor: </a:t>
            </a:r>
            <a:r>
              <a:rPr lang="cs-CZ" dirty="0" smtClean="0">
                <a:hlinkClick r:id="rId11" tooltip="User:Uzo19 (stránka neexistuje)"/>
              </a:rPr>
              <a:t>Uzo19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3346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929354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2"/>
              </a:rPr>
              <a:t>http://cs.wikipedia.org/wiki/Soubor:Debrecen_montage.JPG</a:t>
            </a:r>
            <a:r>
              <a:rPr lang="cs-CZ" dirty="0" smtClean="0"/>
              <a:t>; licence: 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3" tooltip="w:cs:GNU Free Documentation License"/>
              </a:rPr>
              <a:t>Svobodná licence GNU pro dokumenty</a:t>
            </a:r>
            <a:r>
              <a:rPr lang="cs-CZ" dirty="0" smtClean="0"/>
              <a:t>; autor: </a:t>
            </a:r>
            <a:r>
              <a:rPr lang="cs-CZ" dirty="0" err="1" smtClean="0"/>
              <a:t>own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4"/>
              </a:rPr>
              <a:t>http://cs.wikipedia.org/wiki/Soubor:Miskolc33.jpg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; </a:t>
            </a:r>
            <a:r>
              <a:rPr lang="cs-CZ" dirty="0" smtClean="0"/>
              <a:t>licence: 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3" tooltip="w:cs:GNU Free Documentation License"/>
              </a:rPr>
              <a:t>Svobodná licence GNU pro dokumenty</a:t>
            </a:r>
            <a:r>
              <a:rPr lang="cs-CZ" dirty="0" smtClean="0"/>
              <a:t>; autor: uzo19</a:t>
            </a:r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http://www.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google.cz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/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imgres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?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imgurl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=http://www.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hirekpecs.hu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/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wp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-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content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/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uploads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/2010/03/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hungarian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-forint.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5"/>
              </a:rPr>
              <a:t>jpg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571604" y="857232"/>
            <a:ext cx="621510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Materiály jsou určeny pro bezplatné používání pro potřeby</a:t>
            </a:r>
          </a:p>
          <a:p>
            <a:r>
              <a:rPr lang="cs-CZ" dirty="0" smtClean="0"/>
              <a:t>výuky na všech typech škol. Jakékoliv další využití podléhá</a:t>
            </a:r>
          </a:p>
          <a:p>
            <a:r>
              <a:rPr lang="cs-CZ" dirty="0" smtClean="0"/>
              <a:t>Autorskému zákonu.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369</TotalTime>
  <Words>444</Words>
  <Application>Microsoft Office PowerPoint</Application>
  <PresentationFormat>Předvádění na obrazovce (4:3)</PresentationFormat>
  <Paragraphs>109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Papír</vt:lpstr>
      <vt:lpstr>Prezentace aplikace PowerPoint</vt:lpstr>
      <vt:lpstr>Prezentace aplikace PowerPoint</vt:lpstr>
      <vt:lpstr>MAĎARSKO</vt:lpstr>
      <vt:lpstr>Poloha</vt:lpstr>
      <vt:lpstr>Urči sousední státy</vt:lpstr>
      <vt:lpstr>Kontrola</vt:lpstr>
      <vt:lpstr>Povrch</vt:lpstr>
      <vt:lpstr>Kontrola</vt:lpstr>
      <vt:lpstr>Které řeky a jezera se skrývají pod čísly?</vt:lpstr>
      <vt:lpstr>Kontrola</vt:lpstr>
      <vt:lpstr>Města</vt:lpstr>
      <vt:lpstr>Kontrola</vt:lpstr>
      <vt:lpstr>Budapešť</vt:lpstr>
      <vt:lpstr>Debrecín</vt:lpstr>
      <vt:lpstr>Miskolc</vt:lpstr>
      <vt:lpstr>Měna</vt:lpstr>
      <vt:lpstr>Hospodářství</vt:lpstr>
      <vt:lpstr>Prezentace aplikace PowerPoint</vt:lpstr>
      <vt:lpstr>Zdroje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MAĎARSKO</dc:title>
  <dc:creator>Morchová Petra</dc:creator>
  <cp:lastModifiedBy>pavlik</cp:lastModifiedBy>
  <cp:revision>24</cp:revision>
  <dcterms:created xsi:type="dcterms:W3CDTF">2011-11-24T17:52:08Z</dcterms:created>
  <dcterms:modified xsi:type="dcterms:W3CDTF">2012-07-16T10:53:35Z</dcterms:modified>
</cp:coreProperties>
</file>