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77" r:id="rId3"/>
    <p:sldId id="256" r:id="rId4"/>
    <p:sldId id="258" r:id="rId5"/>
    <p:sldId id="271" r:id="rId6"/>
    <p:sldId id="259" r:id="rId7"/>
    <p:sldId id="261" r:id="rId8"/>
    <p:sldId id="272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3" r:id="rId17"/>
    <p:sldId id="269" r:id="rId18"/>
    <p:sldId id="270" r:id="rId19"/>
    <p:sldId id="274" r:id="rId20"/>
    <p:sldId id="257" r:id="rId21"/>
    <p:sldId id="27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40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347E7-82CF-4A5A-9533-7900C7957015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5CE224-CC77-41D7-8A94-76DEC0261A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5347E7-82CF-4A5A-9533-7900C7957015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25CE224-CC77-41D7-8A94-76DEC0261A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347E7-82CF-4A5A-9533-7900C7957015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CE224-CC77-41D7-8A94-76DEC0261A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347E7-82CF-4A5A-9533-7900C7957015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CE224-CC77-41D7-8A94-76DEC0261A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CE224-CC77-41D7-8A94-76DEC0261A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347E7-82CF-4A5A-9533-7900C7957015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347E7-82CF-4A5A-9533-7900C7957015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CE224-CC77-41D7-8A94-76DEC0261A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347E7-82CF-4A5A-9533-7900C7957015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CE224-CC77-41D7-8A94-76DEC0261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5347E7-82CF-4A5A-9533-7900C7957015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25CE224-CC77-41D7-8A94-76DEC0261A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347E7-82CF-4A5A-9533-7900C7957015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5CE224-CC77-41D7-8A94-76DEC0261A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347E7-82CF-4A5A-9533-7900C7957015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CE224-CC77-41D7-8A94-76DEC0261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347E7-82CF-4A5A-9533-7900C7957015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CE224-CC77-41D7-8A94-76DEC0261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D5347E7-82CF-4A5A-9533-7900C7957015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25CE224-CC77-41D7-8A94-76DEC0261A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file:///\\en.wikipedia.org\wiki\cs:GNU_Free_Documentation_License" TargetMode="External"/><Relationship Id="rId13" Type="http://schemas.openxmlformats.org/officeDocument/2006/relationships/hyperlink" Target="http://cs.wikipedia.org/wiki/Soubor:Euro_coins_and_banknotes.jpg" TargetMode="External"/><Relationship Id="rId3" Type="http://schemas.openxmlformats.org/officeDocument/2006/relationships/hyperlink" Target="http://cs.wikipedia.org/wiki/Soubor:Austria_states_blank.png" TargetMode="External"/><Relationship Id="rId7" Type="http://schemas.openxmlformats.org/officeDocument/2006/relationships/hyperlink" Target="http://commons.wikimedia.org/wiki/File:S-chanf_Madulain.JPG?uselang=cs" TargetMode="External"/><Relationship Id="rId12" Type="http://schemas.openxmlformats.org/officeDocument/2006/relationships/hyperlink" Target="http://commons.wikimedia.org/wiki/File:Hafelekar0005.JPG?uselang=cs" TargetMode="External"/><Relationship Id="rId2" Type="http://schemas.openxmlformats.org/officeDocument/2006/relationships/hyperlink" Target="http://cs.wikipedia.org/wiki/Soubor:Flag_of_Austri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rossglockner_2005.jpg?uselang=cs" TargetMode="External"/><Relationship Id="rId11" Type="http://schemas.openxmlformats.org/officeDocument/2006/relationships/hyperlink" Target="file:///\\en.wikipedia.org\wiki\cs:Creative_Commons" TargetMode="External"/><Relationship Id="rId5" Type="http://schemas.openxmlformats.org/officeDocument/2006/relationships/hyperlink" Target="http://creativecommons.org/licenses/by-sa/3.0/deed.cs" TargetMode="External"/><Relationship Id="rId10" Type="http://schemas.openxmlformats.org/officeDocument/2006/relationships/hyperlink" Target="http://commons.wikimedia.org/wiki/File:Salzburg04.JPG?uselang=cs" TargetMode="External"/><Relationship Id="rId4" Type="http://schemas.openxmlformats.org/officeDocument/2006/relationships/hyperlink" Target="//en.wikipedia.org/wiki/cs:Creative_Commons" TargetMode="External"/><Relationship Id="rId9" Type="http://schemas.openxmlformats.org/officeDocument/2006/relationships/hyperlink" Target="http://commons.wikimedia.org/wiki/User:Parpan05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428596" y="500042"/>
            <a:ext cx="45720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Projekt:</a:t>
            </a:r>
            <a:r>
              <a:rPr lang="cs-CZ" dirty="0"/>
              <a:t> Moderní škola 2010</a:t>
            </a:r>
          </a:p>
          <a:p>
            <a:endParaRPr lang="cs-CZ" dirty="0"/>
          </a:p>
          <a:p>
            <a:r>
              <a:rPr lang="cs-CZ" b="1" dirty="0"/>
              <a:t>registrační číslo</a:t>
            </a:r>
            <a:r>
              <a:rPr lang="cs-CZ" dirty="0"/>
              <a:t>: CZ.1.07/1.4.00/21.1091</a:t>
            </a:r>
          </a:p>
          <a:p>
            <a:endParaRPr lang="cs-CZ" dirty="0"/>
          </a:p>
          <a:p>
            <a:r>
              <a:rPr lang="cs-CZ" b="1" dirty="0"/>
              <a:t>Číslo DUM</a:t>
            </a:r>
            <a:r>
              <a:rPr lang="cs-CZ" dirty="0"/>
              <a:t>: </a:t>
            </a:r>
            <a:r>
              <a:rPr lang="cs-CZ" i="1" dirty="0" smtClean="0"/>
              <a:t>VY_32_INOVACE_15</a:t>
            </a:r>
            <a:endParaRPr lang="cs-CZ" i="1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Předmět</a:t>
            </a:r>
            <a:r>
              <a:rPr lang="cs-CZ" b="1" dirty="0" smtClean="0"/>
              <a:t>: Zeměpis</a:t>
            </a:r>
            <a:r>
              <a:rPr lang="cs-CZ" b="1" dirty="0"/>
              <a:t>	          		</a:t>
            </a:r>
          </a:p>
          <a:p>
            <a:r>
              <a:rPr lang="cs-CZ" b="1" dirty="0"/>
              <a:t>Autor:	</a:t>
            </a:r>
            <a:r>
              <a:rPr lang="cs-CZ" b="1" dirty="0" smtClean="0"/>
              <a:t> Petra </a:t>
            </a:r>
            <a:r>
              <a:rPr lang="cs-CZ" b="1" dirty="0" err="1" smtClean="0"/>
              <a:t>Morchová</a:t>
            </a:r>
            <a:r>
              <a:rPr lang="cs-CZ" dirty="0"/>
              <a:t>	           		</a:t>
            </a: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 dirty="0"/>
              <a:t>Tento výukový materiál vznikl v rámci Operačního programu Vzdělávání pro konkurenceschopnost.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730" y="4509120"/>
            <a:ext cx="6840537" cy="14938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14283" y="260350"/>
          <a:ext cx="8534675" cy="6390007"/>
        </p:xfrm>
        <a:graphic>
          <a:graphicData uri="http://schemas.openxmlformats.org/drawingml/2006/table">
            <a:tbl>
              <a:tblPr/>
              <a:tblGrid>
                <a:gridCol w="4141818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VY_32_INOVACE_15_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rakousko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 Rakousko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program upevňuje orientaci na mapě, rozšiřuje základní přehled o přírodních podmínkách a životě lidí v Rakousku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vzniku: 5. 12. 2011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7. 12. 2011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vytvoření souvislostí mezi přírodními podmínkami, historickým vývojem a životními podmínkami lidí žijících v Rakousku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potřeby: 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federativní republika, spolkové země, střední Evropa, Alpy, Vysoké a Nízké </a:t>
                      </a:r>
                      <a:r>
                        <a:rPr kumimoji="0" lang="cs-CZ" sz="1200" kern="12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Taury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, Vídeňský les, Dunaj, Dráva, Mur, Inn, </a:t>
                      </a:r>
                      <a:r>
                        <a:rPr kumimoji="0" lang="cs-CZ" sz="1200" kern="12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Salzach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, Vídeň, Salcburk, Innsbruck, Linec, Štýrský Hradec, Mozart, euro, dřevozpracující průmysl, sportovní potřeby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interaktivity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podle pokynů u slepé mapy vyhledávání informací z atlasu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9.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 základní – druhý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14 – 15 let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velikost:  4,43 MB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800px-Flag_of_Austria.svg[1]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1338" y="1285860"/>
            <a:ext cx="7929859" cy="5283269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57158" y="214290"/>
            <a:ext cx="8229600" cy="1014434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/>
              <a:t>RAKOUSKO</a:t>
            </a:r>
            <a:endParaRPr lang="cs-CZ" sz="5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Austria_states_blank[1].pn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57158" y="2071678"/>
            <a:ext cx="8535345" cy="447038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714876" y="3071810"/>
            <a:ext cx="1543032" cy="304229"/>
          </a:xfrm>
        </p:spPr>
        <p:txBody>
          <a:bodyPr/>
          <a:lstStyle/>
          <a:p>
            <a:r>
              <a:rPr lang="cs-CZ" sz="1200" dirty="0" smtClean="0"/>
              <a:t>Horní Rakousko</a:t>
            </a:r>
            <a:endParaRPr lang="cs-CZ" sz="1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10001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- </a:t>
            </a:r>
            <a:r>
              <a:rPr lang="cs-CZ" sz="4400" dirty="0" smtClean="0"/>
              <a:t>federativní republika</a:t>
            </a:r>
            <a:br>
              <a:rPr lang="cs-CZ" sz="4400" dirty="0" smtClean="0"/>
            </a:br>
            <a:r>
              <a:rPr lang="cs-CZ" sz="4400" dirty="0" smtClean="0"/>
              <a:t> - složená z devíti spolkových zemí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3"/>
          </p:nvPr>
        </p:nvSpPr>
        <p:spPr>
          <a:xfrm>
            <a:off x="357158" y="4857760"/>
            <a:ext cx="1143008" cy="333372"/>
          </a:xfrm>
        </p:spPr>
        <p:txBody>
          <a:bodyPr/>
          <a:lstStyle/>
          <a:p>
            <a:r>
              <a:rPr lang="cs-CZ" sz="1200" dirty="0" smtClean="0"/>
              <a:t>Vorarlbersko</a:t>
            </a:r>
            <a:endParaRPr lang="cs-CZ" sz="1200" dirty="0"/>
          </a:p>
        </p:txBody>
      </p:sp>
      <p:sp>
        <p:nvSpPr>
          <p:cNvPr id="8" name="Zástupný symbol pro text 5"/>
          <p:cNvSpPr txBox="1">
            <a:spLocks/>
          </p:cNvSpPr>
          <p:nvPr/>
        </p:nvSpPr>
        <p:spPr>
          <a:xfrm>
            <a:off x="6500826" y="2714620"/>
            <a:ext cx="1357322" cy="333372"/>
          </a:xfrm>
          <a:prstGeom prst="rect">
            <a:avLst/>
          </a:prstGeo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txBody>
          <a:bodyPr vert="horz" lIns="91440" tIns="45720" rIns="91440" bIns="4572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1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Dolní Rakousko</a:t>
            </a:r>
            <a:endParaRPr kumimoji="0" lang="cs-CZ" sz="1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text 5"/>
          <p:cNvSpPr txBox="1">
            <a:spLocks/>
          </p:cNvSpPr>
          <p:nvPr/>
        </p:nvSpPr>
        <p:spPr>
          <a:xfrm>
            <a:off x="4929190" y="5786454"/>
            <a:ext cx="928694" cy="261934"/>
          </a:xfrm>
          <a:prstGeom prst="rect">
            <a:avLst/>
          </a:prstGeo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txBody>
          <a:bodyPr vert="horz" lIns="91440" tIns="45720" rIns="91440" bIns="4572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1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Korutany</a:t>
            </a:r>
            <a:endParaRPr kumimoji="0" lang="cs-CZ" sz="1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text 5"/>
          <p:cNvSpPr txBox="1">
            <a:spLocks/>
          </p:cNvSpPr>
          <p:nvPr/>
        </p:nvSpPr>
        <p:spPr>
          <a:xfrm>
            <a:off x="7786678" y="4714884"/>
            <a:ext cx="1357322" cy="333372"/>
          </a:xfrm>
          <a:prstGeom prst="rect">
            <a:avLst/>
          </a:prstGeo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txBody>
          <a:bodyPr vert="horz" lIns="91440" tIns="45720" rIns="91440" bIns="4572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1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Burgenlandsko</a:t>
            </a:r>
            <a:endParaRPr kumimoji="0" lang="cs-CZ" sz="1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text 5"/>
          <p:cNvSpPr txBox="1">
            <a:spLocks/>
          </p:cNvSpPr>
          <p:nvPr/>
        </p:nvSpPr>
        <p:spPr>
          <a:xfrm>
            <a:off x="7715272" y="3214686"/>
            <a:ext cx="642942" cy="333372"/>
          </a:xfrm>
          <a:prstGeom prst="rect">
            <a:avLst/>
          </a:prstGeo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txBody>
          <a:bodyPr vert="horz" lIns="91440" tIns="45720" rIns="91440" bIns="4572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1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Vídeň</a:t>
            </a:r>
            <a:endParaRPr kumimoji="0" lang="cs-CZ" sz="1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text 5"/>
          <p:cNvSpPr txBox="1">
            <a:spLocks/>
          </p:cNvSpPr>
          <p:nvPr/>
        </p:nvSpPr>
        <p:spPr>
          <a:xfrm>
            <a:off x="6500826" y="4786322"/>
            <a:ext cx="857256" cy="404810"/>
          </a:xfrm>
          <a:prstGeom prst="rect">
            <a:avLst/>
          </a:prstGeo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txBody>
          <a:bodyPr vert="horz" lIns="91440" tIns="45720" rIns="91440" bIns="4572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1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Štýrsko</a:t>
            </a:r>
            <a:endParaRPr kumimoji="0" lang="cs-CZ" sz="1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5"/>
          <p:cNvSpPr txBox="1">
            <a:spLocks/>
          </p:cNvSpPr>
          <p:nvPr/>
        </p:nvSpPr>
        <p:spPr>
          <a:xfrm>
            <a:off x="3857620" y="4857760"/>
            <a:ext cx="1000132" cy="333372"/>
          </a:xfrm>
          <a:prstGeom prst="rect">
            <a:avLst/>
          </a:prstGeo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txBody>
          <a:bodyPr vert="horz" lIns="91440" tIns="45720" rIns="91440" bIns="4572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1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Salcbursko</a:t>
            </a:r>
            <a:endParaRPr kumimoji="0" lang="cs-CZ" sz="1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text 5"/>
          <p:cNvSpPr txBox="1">
            <a:spLocks/>
          </p:cNvSpPr>
          <p:nvPr/>
        </p:nvSpPr>
        <p:spPr>
          <a:xfrm>
            <a:off x="3286116" y="5429264"/>
            <a:ext cx="928694" cy="476248"/>
          </a:xfrm>
          <a:prstGeom prst="rect">
            <a:avLst/>
          </a:prstGeo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txBody>
          <a:bodyPr vert="horz" lIns="91440" tIns="45720" rIns="91440" bIns="4572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1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Východní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lang="cs-CZ" sz="1200" b="1" dirty="0" smtClean="0">
                <a:solidFill>
                  <a:schemeClr val="tx2"/>
                </a:solidFill>
              </a:rPr>
              <a:t>Tyrolsko</a:t>
            </a:r>
            <a:endParaRPr kumimoji="0" lang="cs-CZ" sz="1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text 5"/>
          <p:cNvSpPr txBox="1">
            <a:spLocks/>
          </p:cNvSpPr>
          <p:nvPr/>
        </p:nvSpPr>
        <p:spPr>
          <a:xfrm>
            <a:off x="1857356" y="4929198"/>
            <a:ext cx="857256" cy="333372"/>
          </a:xfrm>
          <a:prstGeom prst="rect">
            <a:avLst/>
          </a:prstGeo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txBody>
          <a:bodyPr vert="horz" lIns="91440" tIns="45720" rIns="91440" bIns="4572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1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Tyrolsko</a:t>
            </a:r>
            <a:endParaRPr kumimoji="0" lang="cs-CZ" sz="1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219200"/>
          </a:xfrm>
        </p:spPr>
        <p:txBody>
          <a:bodyPr/>
          <a:lstStyle/>
          <a:p>
            <a:r>
              <a:rPr lang="cs-CZ" dirty="0" smtClean="0"/>
              <a:t>Urči sousední státy</a:t>
            </a:r>
            <a:endParaRPr lang="cs-CZ" dirty="0"/>
          </a:p>
        </p:txBody>
      </p:sp>
      <p:pic>
        <p:nvPicPr>
          <p:cNvPr id="10" name="Zástupný symbol pro obsah 9" descr="C:\Documents and Settings\Morčata\Plocha\Střední Evropa\Rakousko sousední státy.JPG"/>
          <p:cNvPicPr>
            <a:picLocks noGrp="1"/>
          </p:cNvPicPr>
          <p:nvPr>
            <p:ph sz="half" idx="2"/>
          </p:nvPr>
        </p:nvPicPr>
        <p:blipFill>
          <a:blip r:embed="rId2">
            <a:lum bright="10000" contrast="-20000"/>
          </a:blip>
          <a:srcRect l="5620" t="57798" r="27603" b="3211"/>
          <a:stretch>
            <a:fillRect/>
          </a:stretch>
        </p:blipFill>
        <p:spPr bwMode="auto">
          <a:xfrm>
            <a:off x="357158" y="2500306"/>
            <a:ext cx="8501122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pic>
        <p:nvPicPr>
          <p:cNvPr id="4" name="Zástupný symbol pro obsah 3" descr="C:\Documents and Settings\Morčata\Plocha\Střední Evropa\Rakousko sousední státy1.JPG"/>
          <p:cNvPicPr>
            <a:picLocks noGrp="1"/>
          </p:cNvPicPr>
          <p:nvPr>
            <p:ph idx="1"/>
          </p:nvPr>
        </p:nvPicPr>
        <p:blipFill>
          <a:blip r:embed="rId2">
            <a:lum bright="10000" contrast="-20000"/>
          </a:blip>
          <a:srcRect l="7769" t="57569" r="28760" b="3670"/>
          <a:stretch>
            <a:fillRect/>
          </a:stretch>
        </p:blipFill>
        <p:spPr bwMode="auto">
          <a:xfrm>
            <a:off x="571472" y="1928802"/>
            <a:ext cx="7365274" cy="3360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Hory - 60% Rakouska </a:t>
            </a:r>
          </a:p>
          <a:p>
            <a:pPr lvl="1"/>
            <a:r>
              <a:rPr lang="cs-CZ" dirty="0" smtClean="0"/>
              <a:t>Východní Alpy </a:t>
            </a:r>
          </a:p>
          <a:p>
            <a:pPr lvl="2"/>
            <a:r>
              <a:rPr lang="cs-CZ" dirty="0" smtClean="0"/>
              <a:t>Tyrolské Střední Alpy</a:t>
            </a:r>
          </a:p>
          <a:p>
            <a:pPr lvl="2"/>
            <a:r>
              <a:rPr lang="cs-CZ" dirty="0" smtClean="0"/>
              <a:t>Vysoké </a:t>
            </a:r>
            <a:r>
              <a:rPr lang="cs-CZ" dirty="0" err="1" smtClean="0"/>
              <a:t>Taury</a:t>
            </a:r>
            <a:r>
              <a:rPr lang="cs-CZ" dirty="0" smtClean="0"/>
              <a:t> </a:t>
            </a:r>
          </a:p>
          <a:p>
            <a:pPr lvl="2"/>
            <a:r>
              <a:rPr lang="cs-CZ" dirty="0" smtClean="0"/>
              <a:t>Nízké </a:t>
            </a:r>
            <a:r>
              <a:rPr lang="cs-CZ" dirty="0" err="1" smtClean="0"/>
              <a:t>Taury</a:t>
            </a:r>
            <a:endParaRPr lang="cs-CZ" dirty="0" smtClean="0"/>
          </a:p>
          <a:p>
            <a:pPr lvl="2"/>
            <a:r>
              <a:rPr lang="cs-CZ" dirty="0" smtClean="0"/>
              <a:t>Vápencové Alpy</a:t>
            </a:r>
          </a:p>
          <a:p>
            <a:pPr lvl="2"/>
            <a:r>
              <a:rPr lang="cs-CZ" dirty="0" smtClean="0"/>
              <a:t>Vídeňský les</a:t>
            </a:r>
          </a:p>
          <a:p>
            <a:r>
              <a:rPr lang="cs-CZ" dirty="0" smtClean="0"/>
              <a:t>Nížiny</a:t>
            </a:r>
          </a:p>
          <a:p>
            <a:pPr lvl="1"/>
            <a:r>
              <a:rPr lang="cs-CZ" dirty="0" smtClean="0"/>
              <a:t>Na východě podél Dunaje (Alpské předpolí, Vídeňská pánev)</a:t>
            </a:r>
          </a:p>
          <a:p>
            <a:pPr lvl="1"/>
            <a:r>
              <a:rPr lang="cs-CZ" dirty="0" smtClean="0"/>
              <a:t>Na jihu ve Štýrsku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která pohoří se jedná?</a:t>
            </a:r>
            <a:endParaRPr lang="cs-CZ" dirty="0"/>
          </a:p>
        </p:txBody>
      </p:sp>
      <p:pic>
        <p:nvPicPr>
          <p:cNvPr id="4" name="Zástupný symbol pro obsah 3" descr="C:\Documents and Settings\Morčata\Plocha\Střední Evropa\Rakousko povrch.JPG"/>
          <p:cNvPicPr>
            <a:picLocks noGrp="1"/>
          </p:cNvPicPr>
          <p:nvPr>
            <p:ph idx="1"/>
          </p:nvPr>
        </p:nvPicPr>
        <p:blipFill>
          <a:blip r:embed="rId2">
            <a:lum bright="10000" contrast="-20000"/>
          </a:blip>
          <a:srcRect l="18182" t="60092" r="38843" b="3968"/>
          <a:stretch>
            <a:fillRect/>
          </a:stretch>
        </p:blipFill>
        <p:spPr bwMode="auto">
          <a:xfrm>
            <a:off x="500034" y="1643050"/>
            <a:ext cx="8072494" cy="48577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2614602" cy="3913632"/>
          </a:xfrm>
        </p:spPr>
        <p:txBody>
          <a:bodyPr/>
          <a:lstStyle/>
          <a:p>
            <a:pPr>
              <a:buNone/>
            </a:pPr>
            <a:r>
              <a:rPr lang="cs-CZ" sz="2800" dirty="0" smtClean="0"/>
              <a:t>1. </a:t>
            </a:r>
            <a:r>
              <a:rPr lang="cs-CZ" sz="2400" dirty="0" smtClean="0"/>
              <a:t>Tyrolské Střední Alpy</a:t>
            </a:r>
          </a:p>
          <a:p>
            <a:pPr>
              <a:buNone/>
            </a:pPr>
            <a:r>
              <a:rPr lang="cs-CZ" sz="2400" dirty="0" smtClean="0"/>
              <a:t>2. Vysoké </a:t>
            </a:r>
            <a:r>
              <a:rPr lang="cs-CZ" sz="2400" dirty="0" err="1" smtClean="0"/>
              <a:t>Taury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3. Nízké </a:t>
            </a:r>
            <a:r>
              <a:rPr lang="cs-CZ" sz="2400" dirty="0" err="1" smtClean="0"/>
              <a:t>Taury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4. Vápencové Alpy</a:t>
            </a:r>
          </a:p>
          <a:p>
            <a:pPr>
              <a:buNone/>
            </a:pPr>
            <a:r>
              <a:rPr lang="cs-CZ" sz="2400" dirty="0" smtClean="0"/>
              <a:t>5. Vídeňský les</a:t>
            </a:r>
          </a:p>
          <a:p>
            <a:endParaRPr lang="cs-CZ" dirty="0"/>
          </a:p>
        </p:txBody>
      </p:sp>
      <p:pic>
        <p:nvPicPr>
          <p:cNvPr id="11" name="Zástupný symbol pro obsah 10" descr="800px-Grossglockner_2005[1].jpg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142176" y="2214554"/>
            <a:ext cx="5546212" cy="4159659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3"/>
          </p:nvPr>
        </p:nvSpPr>
        <p:spPr>
          <a:xfrm>
            <a:off x="4643438" y="1571612"/>
            <a:ext cx="4040188" cy="600647"/>
          </a:xfrm>
        </p:spPr>
        <p:txBody>
          <a:bodyPr/>
          <a:lstStyle/>
          <a:p>
            <a:r>
              <a:rPr lang="cs-CZ" sz="1600" dirty="0" smtClean="0"/>
              <a:t>Grossglockner – nejvyšší hora Rakouska (leží v pohoří Vysoké </a:t>
            </a:r>
            <a:r>
              <a:rPr lang="cs-CZ" sz="1600" dirty="0" err="1" smtClean="0"/>
              <a:t>Taury</a:t>
            </a:r>
            <a:r>
              <a:rPr lang="cs-CZ" sz="1600" dirty="0" smtClean="0"/>
              <a:t>)</a:t>
            </a:r>
            <a:endParaRPr lang="cs-CZ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které řeky se jedná?</a:t>
            </a:r>
            <a:endParaRPr lang="cs-CZ" dirty="0"/>
          </a:p>
        </p:txBody>
      </p:sp>
      <p:pic>
        <p:nvPicPr>
          <p:cNvPr id="4" name="Zástupný symbol pro obsah 3" descr="C:\Documents and Settings\Morčata\Plocha\Střední Evropa\Rakousko vodstvo.JPG"/>
          <p:cNvPicPr>
            <a:picLocks noGrp="1"/>
          </p:cNvPicPr>
          <p:nvPr>
            <p:ph idx="1"/>
          </p:nvPr>
        </p:nvPicPr>
        <p:blipFill>
          <a:blip r:embed="rId2">
            <a:lum bright="10000" contrast="-20000"/>
          </a:blip>
          <a:srcRect l="17686" t="61927" r="37355" b="3899"/>
          <a:stretch>
            <a:fillRect/>
          </a:stretch>
        </p:blipFill>
        <p:spPr bwMode="auto">
          <a:xfrm>
            <a:off x="428596" y="1571612"/>
            <a:ext cx="8358246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1. Dunaj</a:t>
            </a:r>
          </a:p>
          <a:p>
            <a:r>
              <a:rPr lang="cs-CZ" dirty="0" smtClean="0"/>
              <a:t>2. Dráva (</a:t>
            </a:r>
            <a:r>
              <a:rPr lang="cs-CZ" dirty="0" err="1" smtClean="0"/>
              <a:t>Drau</a:t>
            </a:r>
            <a:r>
              <a:rPr lang="cs-CZ" dirty="0" smtClean="0"/>
              <a:t>)</a:t>
            </a:r>
          </a:p>
          <a:p>
            <a:r>
              <a:rPr lang="cs-CZ" dirty="0" smtClean="0"/>
              <a:t>3. Mur</a:t>
            </a:r>
          </a:p>
          <a:p>
            <a:r>
              <a:rPr lang="cs-CZ" dirty="0" smtClean="0"/>
              <a:t>4. Inn</a:t>
            </a:r>
          </a:p>
          <a:p>
            <a:r>
              <a:rPr lang="cs-CZ" dirty="0" smtClean="0"/>
              <a:t>5. </a:t>
            </a:r>
            <a:r>
              <a:rPr lang="cs-CZ" dirty="0" err="1" smtClean="0"/>
              <a:t>Salzach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 descr="800px-S-chanf_Madulain[1].jpg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219964" y="1571612"/>
            <a:ext cx="5619788" cy="421484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3"/>
          </p:nvPr>
        </p:nvSpPr>
        <p:spPr>
          <a:xfrm>
            <a:off x="7643834" y="1142984"/>
            <a:ext cx="1138246" cy="386333"/>
          </a:xfrm>
        </p:spPr>
        <p:txBody>
          <a:bodyPr/>
          <a:lstStyle/>
          <a:p>
            <a:r>
              <a:rPr lang="cs-CZ" sz="1600" dirty="0" smtClean="0"/>
              <a:t>Řeka Inn</a:t>
            </a:r>
            <a:endParaRPr lang="cs-CZ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atlasu vyhledej názvy měst</a:t>
            </a:r>
            <a:endParaRPr lang="cs-CZ" dirty="0"/>
          </a:p>
        </p:txBody>
      </p:sp>
      <p:pic>
        <p:nvPicPr>
          <p:cNvPr id="276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426003"/>
            <a:ext cx="8323454" cy="4789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214282" y="2357430"/>
            <a:ext cx="2900354" cy="2512988"/>
          </a:xfrm>
        </p:spPr>
        <p:txBody>
          <a:bodyPr/>
          <a:lstStyle/>
          <a:p>
            <a:pPr lvl="1">
              <a:buNone/>
            </a:pPr>
            <a:r>
              <a:rPr lang="cs-CZ" dirty="0" smtClean="0"/>
              <a:t>1.Vídeň</a:t>
            </a:r>
          </a:p>
          <a:p>
            <a:pPr lvl="1">
              <a:buNone/>
            </a:pPr>
            <a:r>
              <a:rPr lang="cs-CZ" dirty="0" smtClean="0"/>
              <a:t>2.Salcburk</a:t>
            </a:r>
          </a:p>
          <a:p>
            <a:pPr lvl="1">
              <a:buNone/>
            </a:pPr>
            <a:r>
              <a:rPr lang="cs-CZ" dirty="0" smtClean="0"/>
              <a:t>3.Innsbruck</a:t>
            </a:r>
          </a:p>
          <a:p>
            <a:pPr lvl="1">
              <a:buNone/>
            </a:pPr>
            <a:r>
              <a:rPr lang="cs-CZ" dirty="0" smtClean="0"/>
              <a:t>4.Linec</a:t>
            </a:r>
          </a:p>
          <a:p>
            <a:pPr lvl="1">
              <a:buNone/>
            </a:pPr>
            <a:r>
              <a:rPr lang="cs-CZ" dirty="0" smtClean="0"/>
              <a:t>5.Štýrský Hradec</a:t>
            </a:r>
          </a:p>
          <a:p>
            <a:endParaRPr lang="cs-CZ" dirty="0"/>
          </a:p>
        </p:txBody>
      </p:sp>
      <p:pic>
        <p:nvPicPr>
          <p:cNvPr id="7" name="Zástupný symbol pro obsah 6" descr="109.výhled z Gloriety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3169175" y="2214554"/>
            <a:ext cx="5519213" cy="4182983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3"/>
          </p:nvPr>
        </p:nvSpPr>
        <p:spPr>
          <a:xfrm>
            <a:off x="7643834" y="1714488"/>
            <a:ext cx="923932" cy="447105"/>
          </a:xfrm>
        </p:spPr>
        <p:txBody>
          <a:bodyPr/>
          <a:lstStyle/>
          <a:p>
            <a:r>
              <a:rPr lang="cs-CZ" sz="1600" dirty="0" smtClean="0"/>
              <a:t>Vídeň</a:t>
            </a:r>
            <a:endParaRPr lang="cs-CZ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2471726" cy="3913632"/>
          </a:xfrm>
        </p:spPr>
        <p:txBody>
          <a:bodyPr/>
          <a:lstStyle/>
          <a:p>
            <a:r>
              <a:rPr lang="cs-CZ" dirty="0" smtClean="0"/>
              <a:t>Hlavní město Rakouska</a:t>
            </a:r>
          </a:p>
          <a:p>
            <a:r>
              <a:rPr lang="cs-CZ" dirty="0" smtClean="0"/>
              <a:t>Leží na řece Dunaj</a:t>
            </a:r>
          </a:p>
          <a:p>
            <a:r>
              <a:rPr lang="cs-CZ" dirty="0" smtClean="0"/>
              <a:t>Třetina průmyslové výroby země</a:t>
            </a:r>
            <a:endParaRPr lang="cs-CZ" dirty="0"/>
          </a:p>
        </p:txBody>
      </p:sp>
      <p:pic>
        <p:nvPicPr>
          <p:cNvPr id="6" name="Zástupný symbol pro obsah 5" descr="52.rakouský parlament.jpg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071935" y="350962"/>
            <a:ext cx="4756128" cy="627544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Vídeň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3"/>
          </p:nvPr>
        </p:nvSpPr>
        <p:spPr>
          <a:xfrm>
            <a:off x="1857356" y="6215082"/>
            <a:ext cx="2209816" cy="386333"/>
          </a:xfrm>
        </p:spPr>
        <p:txBody>
          <a:bodyPr/>
          <a:lstStyle/>
          <a:p>
            <a:r>
              <a:rPr lang="cs-CZ" sz="1600" dirty="0" smtClean="0"/>
              <a:t>Rakouský parlament</a:t>
            </a:r>
            <a:endParaRPr lang="cs-CZ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Salcburk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214282" y="1500174"/>
            <a:ext cx="3257544" cy="4572000"/>
          </a:xfrm>
        </p:spPr>
        <p:txBody>
          <a:bodyPr/>
          <a:lstStyle/>
          <a:p>
            <a:r>
              <a:rPr lang="cs-CZ" dirty="0" smtClean="0"/>
              <a:t>Hlavní město rakouské spolkové země </a:t>
            </a:r>
            <a:r>
              <a:rPr lang="cs-CZ" dirty="0" err="1" smtClean="0"/>
              <a:t>Salcbursko</a:t>
            </a:r>
            <a:endParaRPr lang="cs-CZ" dirty="0" smtClean="0"/>
          </a:p>
          <a:p>
            <a:r>
              <a:rPr lang="cs-CZ" dirty="0" smtClean="0"/>
              <a:t>Rodné město Wolfganga Amadea Mozarta</a:t>
            </a:r>
          </a:p>
          <a:p>
            <a:r>
              <a:rPr lang="cs-CZ" dirty="0" smtClean="0"/>
              <a:t>Leží na řece </a:t>
            </a:r>
            <a:r>
              <a:rPr lang="cs-CZ" dirty="0" err="1" smtClean="0"/>
              <a:t>Salzach</a:t>
            </a:r>
            <a:r>
              <a:rPr lang="cs-CZ" dirty="0" smtClean="0"/>
              <a:t> nedaleko hranic s Německem</a:t>
            </a:r>
            <a:endParaRPr lang="cs-CZ" dirty="0"/>
          </a:p>
        </p:txBody>
      </p:sp>
      <p:pic>
        <p:nvPicPr>
          <p:cNvPr id="10" name="Zástupný symbol pro obsah 9" descr="Salzburg04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395096" y="1643050"/>
            <a:ext cx="5582734" cy="3786214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Innsbruck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14282" y="1500174"/>
            <a:ext cx="2543164" cy="4572000"/>
          </a:xfrm>
        </p:spPr>
        <p:txBody>
          <a:bodyPr/>
          <a:lstStyle/>
          <a:p>
            <a:r>
              <a:rPr lang="cs-CZ" dirty="0" smtClean="0"/>
              <a:t>Hlavní město rakouské spolkové země Tyrolsko</a:t>
            </a:r>
          </a:p>
          <a:p>
            <a:r>
              <a:rPr lang="cs-CZ" dirty="0" smtClean="0"/>
              <a:t>Leží v údolí řeky Inn</a:t>
            </a:r>
          </a:p>
          <a:p>
            <a:r>
              <a:rPr lang="cs-CZ" dirty="0" smtClean="0"/>
              <a:t>Cíl turistů a lyžařů</a:t>
            </a:r>
            <a:endParaRPr lang="cs-CZ" dirty="0"/>
          </a:p>
        </p:txBody>
      </p:sp>
      <p:pic>
        <p:nvPicPr>
          <p:cNvPr id="6" name="Zástupný symbol pro obsah 5" descr="800px-Hafelekar0005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714612" y="1428736"/>
            <a:ext cx="6122226" cy="4591670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14348" y="0"/>
            <a:ext cx="5257808" cy="857232"/>
          </a:xfrm>
        </p:spPr>
        <p:txBody>
          <a:bodyPr>
            <a:normAutofit/>
          </a:bodyPr>
          <a:lstStyle/>
          <a:p>
            <a:r>
              <a:rPr lang="cs-CZ" dirty="0" smtClean="0"/>
              <a:t>Měna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858016" y="357166"/>
            <a:ext cx="1114404" cy="54767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- euro</a:t>
            </a:r>
            <a:endParaRPr lang="cs-CZ" dirty="0"/>
          </a:p>
        </p:txBody>
      </p:sp>
      <p:pic>
        <p:nvPicPr>
          <p:cNvPr id="6" name="Zástupný symbol pro obsah 5" descr="800px-Euro_coins_and_banknotes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85786" y="928670"/>
            <a:ext cx="7643866" cy="5732902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3200" dirty="0" smtClean="0"/>
              <a:t>1) Průmysl </a:t>
            </a:r>
          </a:p>
          <a:p>
            <a:pPr marL="880110" lvl="1" indent="-514350"/>
            <a:r>
              <a:rPr lang="cs-CZ" sz="3500" dirty="0" smtClean="0"/>
              <a:t>Dřevozpracující</a:t>
            </a:r>
          </a:p>
          <a:p>
            <a:pPr marL="880110" lvl="1" indent="-514350"/>
            <a:r>
              <a:rPr lang="cs-CZ" sz="3500" dirty="0" smtClean="0"/>
              <a:t>Elektronický </a:t>
            </a:r>
          </a:p>
          <a:p>
            <a:pPr marL="880110" lvl="1" indent="-514350"/>
            <a:r>
              <a:rPr lang="cs-CZ" sz="3500" dirty="0" smtClean="0"/>
              <a:t>Optika </a:t>
            </a:r>
          </a:p>
          <a:p>
            <a:pPr marL="880110" lvl="1" indent="-514350"/>
            <a:r>
              <a:rPr lang="cs-CZ" sz="3500" dirty="0" smtClean="0"/>
              <a:t>Výroba sportovních potřeb</a:t>
            </a:r>
            <a:endParaRPr lang="cs-CZ" sz="35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101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2) Zemědělství</a:t>
            </a:r>
          </a:p>
          <a:p>
            <a:pPr lvl="1"/>
            <a:r>
              <a:rPr lang="cs-CZ" sz="3500" dirty="0" smtClean="0"/>
              <a:t>V horských oblastech chov skotu</a:t>
            </a:r>
          </a:p>
          <a:p>
            <a:pPr lvl="1"/>
            <a:r>
              <a:rPr lang="cs-CZ" sz="3500" dirty="0" smtClean="0"/>
              <a:t>V nížinách pěstování pšenice</a:t>
            </a:r>
            <a:endParaRPr lang="cs-CZ" sz="3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57216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http://cs.wikipedia.org/wiki/Soubor:Flag_of_Austria.svg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http://cs.wikipedia.org/wiki/Soubor:Austria_states_blank.png</a:t>
            </a:r>
            <a:r>
              <a:rPr lang="cs-CZ" dirty="0" smtClean="0"/>
              <a:t>; licence: </a:t>
            </a:r>
            <a:r>
              <a:rPr lang="en-US" dirty="0" smtClean="0">
                <a:hlinkClick r:id="rId4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5"/>
              </a:rPr>
              <a:t>Uveďte</a:t>
            </a:r>
            <a:r>
              <a:rPr lang="en-US" dirty="0" smtClean="0">
                <a:hlinkClick r:id="rId5"/>
              </a:rPr>
              <a:t> </a:t>
            </a:r>
            <a:r>
              <a:rPr lang="en-US" dirty="0" err="1" smtClean="0">
                <a:hlinkClick r:id="rId5"/>
              </a:rPr>
              <a:t>autora-Zachovejte</a:t>
            </a:r>
            <a:r>
              <a:rPr lang="en-US" dirty="0" smtClean="0">
                <a:hlinkClick r:id="rId5"/>
              </a:rPr>
              <a:t> </a:t>
            </a:r>
            <a:r>
              <a:rPr lang="en-US" dirty="0" err="1" smtClean="0">
                <a:hlinkClick r:id="rId5"/>
              </a:rPr>
              <a:t>licenci</a:t>
            </a:r>
            <a:r>
              <a:rPr lang="en-US" dirty="0" smtClean="0">
                <a:hlinkClick r:id="rId5"/>
              </a:rPr>
              <a:t> 3.0 </a:t>
            </a:r>
            <a:r>
              <a:rPr lang="en-US" dirty="0" err="1" smtClean="0">
                <a:hlinkClick r:id="rId5"/>
              </a:rPr>
              <a:t>Unported</a:t>
            </a:r>
            <a:r>
              <a:rPr lang="cs-CZ" dirty="0" smtClean="0"/>
              <a:t>; autor: </a:t>
            </a:r>
            <a:r>
              <a:rPr lang="cs-CZ" dirty="0" err="1" smtClean="0"/>
              <a:t>Golbez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http://commons.wikimedia.org/wiki/File:Grossglockner_2005.jpg?uselang=cs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http://commons.wikimedia.org/wiki/File:S-chanf_Madulain.JPG?uselang=cs</a:t>
            </a:r>
            <a:r>
              <a:rPr lang="cs-CZ" dirty="0" smtClean="0"/>
              <a:t>; licence: </a:t>
            </a:r>
            <a:r>
              <a:rPr lang="cs-CZ" dirty="0" smtClean="0">
                <a:hlinkClick r:id="rId8" action="ppaction://hlinkfile" tooltip="w:cs:GNU Free Documentation License"/>
              </a:rPr>
              <a:t>Svobodná licence GNU pro dokumenty</a:t>
            </a:r>
            <a:r>
              <a:rPr lang="cs-CZ" dirty="0" smtClean="0"/>
              <a:t>; autor: </a:t>
            </a:r>
            <a:r>
              <a:rPr lang="cs-CZ" dirty="0" smtClean="0">
                <a:hlinkClick r:id="rId9" action="ppaction://hlinkfile" tooltip="User:Parpan05"/>
              </a:rPr>
              <a:t>Adrian Michael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http://commons.wikimedia.org/wiki/File:Salzburg04.JPG?uselang=cs</a:t>
            </a:r>
            <a:r>
              <a:rPr lang="cs-CZ" dirty="0" smtClean="0"/>
              <a:t>; licence: </a:t>
            </a:r>
            <a:r>
              <a:rPr lang="en-US" dirty="0" smtClean="0">
                <a:hlinkClick r:id="rId11" action="ppaction://hlinkfile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5"/>
              </a:rPr>
              <a:t>Uveďte</a:t>
            </a:r>
            <a:r>
              <a:rPr lang="en-US" dirty="0" smtClean="0">
                <a:hlinkClick r:id="rId5"/>
              </a:rPr>
              <a:t> </a:t>
            </a:r>
            <a:r>
              <a:rPr lang="en-US" dirty="0" err="1" smtClean="0">
                <a:hlinkClick r:id="rId5"/>
              </a:rPr>
              <a:t>autora-Zachovejte</a:t>
            </a:r>
            <a:r>
              <a:rPr lang="en-US" dirty="0" smtClean="0">
                <a:hlinkClick r:id="rId5"/>
              </a:rPr>
              <a:t> </a:t>
            </a:r>
            <a:r>
              <a:rPr lang="en-US" dirty="0" err="1" smtClean="0">
                <a:hlinkClick r:id="rId5"/>
              </a:rPr>
              <a:t>licenci</a:t>
            </a:r>
            <a:r>
              <a:rPr lang="en-US" dirty="0" smtClean="0">
                <a:hlinkClick r:id="rId5"/>
              </a:rPr>
              <a:t> 3.0 </a:t>
            </a:r>
            <a:r>
              <a:rPr lang="en-US" dirty="0" err="1" smtClean="0">
                <a:hlinkClick r:id="rId5"/>
              </a:rPr>
              <a:t>Unported</a:t>
            </a:r>
            <a:r>
              <a:rPr lang="cs-CZ" dirty="0" smtClean="0"/>
              <a:t>; autor: </a:t>
            </a:r>
            <a:r>
              <a:rPr lang="cs-CZ" dirty="0" err="1" smtClean="0"/>
              <a:t>Markus</a:t>
            </a:r>
            <a:r>
              <a:rPr lang="cs-CZ" dirty="0" smtClean="0"/>
              <a:t> </a:t>
            </a:r>
            <a:r>
              <a:rPr lang="cs-CZ" dirty="0" err="1" smtClean="0"/>
              <a:t>Würfel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http://commons.wikimedia.org/wiki/File:Hafelekar0005.JPG?uselang=cs</a:t>
            </a:r>
            <a:r>
              <a:rPr lang="cs-CZ" dirty="0" smtClean="0"/>
              <a:t>; licence: </a:t>
            </a:r>
            <a:r>
              <a:rPr lang="en-US" dirty="0" smtClean="0">
                <a:hlinkClick r:id="rId11" action="ppaction://hlinkfile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5"/>
              </a:rPr>
              <a:t>Uveďte</a:t>
            </a:r>
            <a:r>
              <a:rPr lang="en-US" dirty="0" smtClean="0">
                <a:hlinkClick r:id="rId5"/>
              </a:rPr>
              <a:t> </a:t>
            </a:r>
            <a:r>
              <a:rPr lang="en-US" dirty="0" err="1" smtClean="0">
                <a:hlinkClick r:id="rId5"/>
              </a:rPr>
              <a:t>autora-Zachovejte</a:t>
            </a:r>
            <a:r>
              <a:rPr lang="en-US" dirty="0" smtClean="0">
                <a:hlinkClick r:id="rId5"/>
              </a:rPr>
              <a:t> </a:t>
            </a:r>
            <a:r>
              <a:rPr lang="en-US" dirty="0" err="1" smtClean="0">
                <a:hlinkClick r:id="rId5"/>
              </a:rPr>
              <a:t>licenci</a:t>
            </a:r>
            <a:r>
              <a:rPr lang="en-US" dirty="0" smtClean="0">
                <a:hlinkClick r:id="rId5"/>
              </a:rPr>
              <a:t> 3.0 </a:t>
            </a:r>
            <a:r>
              <a:rPr lang="en-US" dirty="0" err="1" smtClean="0">
                <a:hlinkClick r:id="rId5"/>
              </a:rPr>
              <a:t>Unported</a:t>
            </a:r>
            <a:r>
              <a:rPr lang="cs-CZ" dirty="0" smtClean="0"/>
              <a:t>; autor: </a:t>
            </a:r>
            <a:r>
              <a:rPr lang="cs-CZ" dirty="0" err="1" smtClean="0"/>
              <a:t>Mathias</a:t>
            </a:r>
            <a:r>
              <a:rPr lang="cs-CZ" dirty="0" smtClean="0"/>
              <a:t> </a:t>
            </a:r>
            <a:r>
              <a:rPr lang="cs-CZ" dirty="0" err="1" smtClean="0"/>
              <a:t>Bigge</a:t>
            </a:r>
            <a:endParaRPr lang="cs-CZ" dirty="0" smtClean="0"/>
          </a:p>
          <a:p>
            <a:r>
              <a:rPr lang="cs-CZ" sz="2800" dirty="0" smtClean="0">
                <a:hlinkClick r:id="rId13"/>
              </a:rPr>
              <a:t>http://cs.wikipedia.org/wiki/Soubor:Euro_coins_and_banknotes.jpg</a:t>
            </a:r>
            <a:endParaRPr lang="cs-CZ" sz="2400" dirty="0" smtClean="0"/>
          </a:p>
          <a:p>
            <a:r>
              <a:rPr lang="cs-CZ" sz="2400" dirty="0" smtClean="0"/>
              <a:t>BRINKE, Josef. </a:t>
            </a:r>
            <a:r>
              <a:rPr lang="cs-CZ" sz="2400" i="1" dirty="0" smtClean="0"/>
              <a:t>Evropa : Sešitové vydání pro základní školy</a:t>
            </a:r>
            <a:r>
              <a:rPr lang="cs-CZ" sz="2400" dirty="0" smtClean="0"/>
              <a:t>. 2. vydání. Praha : Kartografie Praha, 1998. 24 s. ISBN 80-7011-374-X </a:t>
            </a:r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47708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643042" y="857232"/>
            <a:ext cx="60007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Materiály jsou určeny pro bezplatné používání pro potřeby</a:t>
            </a:r>
          </a:p>
          <a:p>
            <a:r>
              <a:rPr lang="cs-CZ" dirty="0" smtClean="0"/>
              <a:t>výuky na všech typech škol. Jakékoliv další využití podléhá</a:t>
            </a:r>
          </a:p>
          <a:p>
            <a:r>
              <a:rPr lang="cs-CZ" dirty="0" smtClean="0"/>
              <a:t>Autorskému zákonu.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241</TotalTime>
  <Words>522</Words>
  <Application>Microsoft Office PowerPoint</Application>
  <PresentationFormat>Předvádění na obrazovce (4:3)</PresentationFormat>
  <Paragraphs>126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Papír</vt:lpstr>
      <vt:lpstr>Prezentace aplikace PowerPoint</vt:lpstr>
      <vt:lpstr>Prezentace aplikace PowerPoint</vt:lpstr>
      <vt:lpstr>RAKOUSKO</vt:lpstr>
      <vt:lpstr> - federativní republika  - složená z devíti spolkových zemí</vt:lpstr>
      <vt:lpstr>Urči sousední státy</vt:lpstr>
      <vt:lpstr>Kontrola</vt:lpstr>
      <vt:lpstr>Povrch</vt:lpstr>
      <vt:lpstr>O která pohoří se jedná?</vt:lpstr>
      <vt:lpstr>Kontrola</vt:lpstr>
      <vt:lpstr>O které řeky se jedná?</vt:lpstr>
      <vt:lpstr>Kontrola</vt:lpstr>
      <vt:lpstr>V atlasu vyhledej názvy měst</vt:lpstr>
      <vt:lpstr>Kontrola</vt:lpstr>
      <vt:lpstr>Vídeň</vt:lpstr>
      <vt:lpstr>Salcburk</vt:lpstr>
      <vt:lpstr>Innsbruck</vt:lpstr>
      <vt:lpstr>Měna</vt:lpstr>
      <vt:lpstr>Hospodářství</vt:lpstr>
      <vt:lpstr>Prezentace aplikace PowerPoint</vt:lpstr>
      <vt:lpstr>Zdroje: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RAKOUSKO</dc:title>
  <dc:creator>Morchová Petra</dc:creator>
  <cp:lastModifiedBy>pavlik</cp:lastModifiedBy>
  <cp:revision>39</cp:revision>
  <dcterms:created xsi:type="dcterms:W3CDTF">2011-12-02T13:26:43Z</dcterms:created>
  <dcterms:modified xsi:type="dcterms:W3CDTF">2012-07-16T10:55:17Z</dcterms:modified>
</cp:coreProperties>
</file>