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78" r:id="rId3"/>
    <p:sldId id="256" r:id="rId4"/>
    <p:sldId id="258" r:id="rId5"/>
    <p:sldId id="257" r:id="rId6"/>
    <p:sldId id="259" r:id="rId7"/>
    <p:sldId id="260" r:id="rId8"/>
    <p:sldId id="261" r:id="rId9"/>
    <p:sldId id="262" r:id="rId10"/>
    <p:sldId id="263" r:id="rId11"/>
    <p:sldId id="269" r:id="rId12"/>
    <p:sldId id="270" r:id="rId13"/>
    <p:sldId id="264" r:id="rId14"/>
    <p:sldId id="265" r:id="rId15"/>
    <p:sldId id="271" r:id="rId16"/>
    <p:sldId id="272" r:id="rId17"/>
    <p:sldId id="273" r:id="rId18"/>
    <p:sldId id="274" r:id="rId19"/>
    <p:sldId id="266" r:id="rId20"/>
    <p:sldId id="267" r:id="rId21"/>
    <p:sldId id="275" r:id="rId22"/>
    <p:sldId id="268" r:id="rId23"/>
    <p:sldId id="276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1DB5D-5958-4054-A203-ADF2F1C20B3C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FBAAD87-E242-4FD6-9F6E-1AA5CA2A77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BD1DB5D-5958-4054-A203-ADF2F1C20B3C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FBAAD87-E242-4FD6-9F6E-1AA5CA2A77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1DB5D-5958-4054-A203-ADF2F1C20B3C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AAD87-E242-4FD6-9F6E-1AA5CA2A77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1DB5D-5958-4054-A203-ADF2F1C20B3C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AAD87-E242-4FD6-9F6E-1AA5CA2A77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AAD87-E242-4FD6-9F6E-1AA5CA2A77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1DB5D-5958-4054-A203-ADF2F1C20B3C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1DB5D-5958-4054-A203-ADF2F1C20B3C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AAD87-E242-4FD6-9F6E-1AA5CA2A77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1DB5D-5958-4054-A203-ADF2F1C20B3C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AAD87-E242-4FD6-9F6E-1AA5CA2A77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BD1DB5D-5958-4054-A203-ADF2F1C20B3C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FBAAD87-E242-4FD6-9F6E-1AA5CA2A77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1DB5D-5958-4054-A203-ADF2F1C20B3C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FBAAD87-E242-4FD6-9F6E-1AA5CA2A77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1DB5D-5958-4054-A203-ADF2F1C20B3C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AAD87-E242-4FD6-9F6E-1AA5CA2A77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1DB5D-5958-4054-A203-ADF2F1C20B3C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AAD87-E242-4FD6-9F6E-1AA5CA2A77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BD1DB5D-5958-4054-A203-ADF2F1C20B3C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FBAAD87-E242-4FD6-9F6E-1AA5CA2A77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//upload.wikimedia.org/wikipedia/commons/2/2a/FORTIS-Flieger-Chronograph.jpg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file:///\\commons.wikimedia.org\wiki\User:Dirk_Beyer" TargetMode="External"/><Relationship Id="rId13" Type="http://schemas.openxmlformats.org/officeDocument/2006/relationships/hyperlink" Target="http://commons.wikimedia.org/wiki/File:Bodensee_2_069.jpg?uselang=cs" TargetMode="External"/><Relationship Id="rId18" Type="http://schemas.openxmlformats.org/officeDocument/2006/relationships/hyperlink" Target="http://commons.wikimedia.org/wiki/File:Luzern_-_View_from_above_the_city.jpg?uselang=cs" TargetMode="External"/><Relationship Id="rId26" Type="http://schemas.openxmlformats.org/officeDocument/2006/relationships/hyperlink" Target="file:///\\creativecommons.org\licenses\by-sa\2.0\deed.cs" TargetMode="External"/><Relationship Id="rId3" Type="http://schemas.openxmlformats.org/officeDocument/2006/relationships/hyperlink" Target="http://cs.wikipedia.org/wiki/Soubor:Karte_Schweiz_Details.png" TargetMode="External"/><Relationship Id="rId21" Type="http://schemas.openxmlformats.org/officeDocument/2006/relationships/hyperlink" Target="http://commons.wikimedia.org/wiki/File:Felsenegg_-_Leimbach_-_Z%C3%BCrich_-_K%C3%A4ferberg_IMG_3237.JPG?uselang=cs" TargetMode="External"/><Relationship Id="rId34" Type="http://schemas.openxmlformats.org/officeDocument/2006/relationships/hyperlink" Target="http://commons.wikimedia.org/wiki/User:Gestumblindi" TargetMode="External"/><Relationship Id="rId7" Type="http://schemas.openxmlformats.org/officeDocument/2006/relationships/hyperlink" Target="http://cs.wikipedia.org/wiki/Soubor:Jungfrau_2416.jpg" TargetMode="External"/><Relationship Id="rId12" Type="http://schemas.openxmlformats.org/officeDocument/2006/relationships/hyperlink" Target="http://cs.wikipedia.org/wiki/Soubor:Vorderrhein.jpg" TargetMode="External"/><Relationship Id="rId17" Type="http://schemas.openxmlformats.org/officeDocument/2006/relationships/hyperlink" Target="http://cs.wikipedia.org/wiki/Soubor:Bern_luftaufnahme.png" TargetMode="External"/><Relationship Id="rId25" Type="http://schemas.openxmlformats.org/officeDocument/2006/relationships/hyperlink" Target="http://cs.wikipedia.org/wiki/Soubor:KARTE_schweiz_sprachen.png" TargetMode="External"/><Relationship Id="rId33" Type="http://schemas.openxmlformats.org/officeDocument/2006/relationships/hyperlink" Target="file:///\\creativecommons.org\publicdomain\zero\1.0\deed.cs" TargetMode="External"/><Relationship Id="rId2" Type="http://schemas.openxmlformats.org/officeDocument/2006/relationships/hyperlink" Target="http://cs.wikipedia.org/wiki/Soubor:Flag_of_Switzerland.svg" TargetMode="External"/><Relationship Id="rId16" Type="http://schemas.openxmlformats.org/officeDocument/2006/relationships/hyperlink" Target="http://lb.wikipedia.org/" TargetMode="External"/><Relationship Id="rId20" Type="http://schemas.openxmlformats.org/officeDocument/2006/relationships/hyperlink" Target="http://flickr.com/people/41305669@N02" TargetMode="External"/><Relationship Id="rId29" Type="http://schemas.openxmlformats.org/officeDocument/2006/relationships/hyperlink" Target="http://cs.wikipedia.org/wiki/Soubor:CHF_Banknote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file:///\\de.wikipedia.org\wiki\Benutzer:Wiki-vr" TargetMode="External"/><Relationship Id="rId11" Type="http://schemas.openxmlformats.org/officeDocument/2006/relationships/hyperlink" Target="http://commons.wikimedia.org/wiki/User:Simisa" TargetMode="External"/><Relationship Id="rId24" Type="http://schemas.openxmlformats.org/officeDocument/2006/relationships/hyperlink" Target="http://commons.wikimedia.org/wiki/User:Contradictus" TargetMode="External"/><Relationship Id="rId32" Type="http://schemas.openxmlformats.org/officeDocument/2006/relationships/hyperlink" Target="http://commons.wikimedia.org/wiki/File:Muemliswil_Wechten_01.jpg?uselang=cs" TargetMode="External"/><Relationship Id="rId5" Type="http://schemas.openxmlformats.org/officeDocument/2006/relationships/hyperlink" Target="http://creativecommons.org/licenses/by-sa/3.0/deed.cs" TargetMode="External"/><Relationship Id="rId15" Type="http://schemas.openxmlformats.org/officeDocument/2006/relationships/hyperlink" Target="file:///\\lb.wikipedia.org\wiki\User:Les_Meloures" TargetMode="External"/><Relationship Id="rId23" Type="http://schemas.openxmlformats.org/officeDocument/2006/relationships/hyperlink" Target="http://commons.wikimedia.org/wiki/File:Genf_Altstadt_See.JPG?uselang=cs" TargetMode="External"/><Relationship Id="rId28" Type="http://schemas.openxmlformats.org/officeDocument/2006/relationships/hyperlink" Target="http://de.wikipedia.org/" TargetMode="External"/><Relationship Id="rId10" Type="http://schemas.openxmlformats.org/officeDocument/2006/relationships/hyperlink" Target="file:///\\creativecommons.org\licenses\by-sa\3.0\deed.cs" TargetMode="External"/><Relationship Id="rId19" Type="http://schemas.openxmlformats.org/officeDocument/2006/relationships/hyperlink" Target="http://creativecommons.org/licenses/by-sa/2.0/deed.cs" TargetMode="External"/><Relationship Id="rId31" Type="http://schemas.openxmlformats.org/officeDocument/2006/relationships/hyperlink" Target="file:///\\de.wikipedia.org\wiki\Benutzer:Gus27" TargetMode="External"/><Relationship Id="rId4" Type="http://schemas.openxmlformats.org/officeDocument/2006/relationships/hyperlink" Target="file:///\\en.wikipedia.org\wiki\cs:Creative_Commons" TargetMode="External"/><Relationship Id="rId9" Type="http://schemas.openxmlformats.org/officeDocument/2006/relationships/hyperlink" Target="http://commons.wikimedia.org/wiki/File:2011-11-17_13-35-27_Switzerland_Canton_de_Vaud_Pr%C3%A9verenges.jpg?uselang=cs" TargetMode="External"/><Relationship Id="rId14" Type="http://schemas.openxmlformats.org/officeDocument/2006/relationships/hyperlink" Target="http://creativecommons.org/licenses/by-sa/1.0/deed.cs" TargetMode="External"/><Relationship Id="rId22" Type="http://schemas.openxmlformats.org/officeDocument/2006/relationships/hyperlink" Target="http://commons.wikimedia.org/wiki/User:Roland_zh" TargetMode="External"/><Relationship Id="rId27" Type="http://schemas.openxmlformats.org/officeDocument/2006/relationships/hyperlink" Target="file:///\\de.wikipedia.org\wiki\User:Sansculotte" TargetMode="External"/><Relationship Id="rId30" Type="http://schemas.openxmlformats.org/officeDocument/2006/relationships/hyperlink" Target="http://cs.wikipedia.org/wiki/Soubor:FORTIS-Flieger-Chronograph.jpg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428596" y="500042"/>
            <a:ext cx="4572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/>
              <a:t>Projekt:</a:t>
            </a:r>
            <a:r>
              <a:rPr lang="cs-CZ" dirty="0"/>
              <a:t> Moderní škola 2010</a:t>
            </a:r>
          </a:p>
          <a:p>
            <a:endParaRPr lang="cs-CZ" dirty="0"/>
          </a:p>
          <a:p>
            <a:r>
              <a:rPr lang="cs-CZ" b="1" dirty="0"/>
              <a:t>registrační číslo</a:t>
            </a:r>
            <a:r>
              <a:rPr lang="cs-CZ" dirty="0"/>
              <a:t>: CZ.1.07/1.4.00/21.1091</a:t>
            </a:r>
          </a:p>
          <a:p>
            <a:endParaRPr lang="cs-CZ" dirty="0"/>
          </a:p>
          <a:p>
            <a:r>
              <a:rPr lang="cs-CZ" b="1" dirty="0"/>
              <a:t>Číslo DUM</a:t>
            </a:r>
            <a:r>
              <a:rPr lang="cs-CZ" dirty="0"/>
              <a:t>: </a:t>
            </a:r>
            <a:r>
              <a:rPr lang="cs-CZ" i="1" dirty="0" smtClean="0"/>
              <a:t>VY_32_INOVACE_16</a:t>
            </a:r>
            <a:endParaRPr lang="cs-CZ" i="1" dirty="0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479425" y="2420938"/>
            <a:ext cx="4572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/>
              <a:t>Předmět</a:t>
            </a:r>
            <a:r>
              <a:rPr lang="cs-CZ" b="1" dirty="0" smtClean="0"/>
              <a:t>: Zeměpis</a:t>
            </a:r>
            <a:r>
              <a:rPr lang="cs-CZ" b="1" dirty="0"/>
              <a:t>	          		</a:t>
            </a:r>
          </a:p>
          <a:p>
            <a:r>
              <a:rPr lang="cs-CZ" b="1" dirty="0"/>
              <a:t>Autor</a:t>
            </a:r>
            <a:r>
              <a:rPr lang="cs-CZ" b="1" dirty="0" smtClean="0"/>
              <a:t>: Petra </a:t>
            </a:r>
            <a:r>
              <a:rPr lang="cs-CZ" b="1" dirty="0" err="1" smtClean="0"/>
              <a:t>Morchová</a:t>
            </a:r>
            <a:r>
              <a:rPr lang="cs-CZ" dirty="0"/>
              <a:t>	           		</a:t>
            </a: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0" y="6278563"/>
            <a:ext cx="914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 dirty="0"/>
              <a:t>Tento výukový materiál vznikl v rámci Operačního programu Vzdělávání pro konkurenceschopnost.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51731" y="4653136"/>
            <a:ext cx="6840537" cy="14938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14283" y="260350"/>
          <a:ext cx="8534675" cy="6572887"/>
        </p:xfrm>
        <a:graphic>
          <a:graphicData uri="http://schemas.openxmlformats.org/drawingml/2006/table">
            <a:tbl>
              <a:tblPr/>
              <a:tblGrid>
                <a:gridCol w="4141818"/>
                <a:gridCol w="71682"/>
                <a:gridCol w="431800"/>
                <a:gridCol w="73025"/>
                <a:gridCol w="3816350"/>
              </a:tblGrid>
              <a:tr h="4889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8925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VY_32_INOVACE_16_</a:t>
                      </a:r>
                      <a:r>
                        <a:rPr kumimoji="0" lang="cs-CZ" sz="12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svycarsko</a:t>
                      </a:r>
                      <a:endParaRPr kumimoji="0" lang="cs-CZ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130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 Švýcarsko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5925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program upevňuje orientaci na mapě, rozšiřuje základní přehled o přírodních podmínkách a životě lidí ve Švýcarsku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320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vzniku: 18. 12. 2011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Jazyk: český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odpilotování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19. 12. 2011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178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Očekávaný výstup: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vytvoření souvislostí mezi přírodními podmínkami, historickým vývojem a životními podmínkami lidí žijících ve Švýcarsku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56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potřeby: 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558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Klíčová slova: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federativní republika, kantony, střední Evropa, neutralita, Alpy, Švýcarský Jura, Rýn, </a:t>
                      </a:r>
                      <a:r>
                        <a:rPr kumimoji="0" lang="cs-CZ" sz="1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Rhôna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Bodamské a Ženevské jezero, Bern, Curych, Ženeva, Basilej, </a:t>
                      </a:r>
                      <a:r>
                        <a:rPr kumimoji="0" lang="cs-CZ" sz="1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Lucern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mezinárodní organizace, němčina, francouzština, italština, rétorománština, švýcarský frank, bankovnictví, hodinářský, farmaceutický a potravinářský průmysl, mléčné výrobky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923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materiálu: PPT 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051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interaktivity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podle pokynů u slepé mapy vyhledávání informací z atlasu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95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skupina: 9. 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vzdělávání: základní – druhý stupeň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skupina: 14 – 15 let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291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Celková velikost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4,81 MB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600px-Flag_of_Switzerland.svg[1]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57356" y="1285860"/>
            <a:ext cx="5310238" cy="5310238"/>
          </a:xfr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584"/>
          </a:xfrm>
        </p:spPr>
        <p:txBody>
          <a:bodyPr/>
          <a:lstStyle/>
          <a:p>
            <a:pPr algn="ctr"/>
            <a:r>
              <a:rPr lang="cs-CZ" b="1" dirty="0" smtClean="0"/>
              <a:t>ŠVÝCARSKO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071802" y="357166"/>
            <a:ext cx="5186370" cy="150019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Federativní republika ve střední</a:t>
            </a:r>
          </a:p>
          <a:p>
            <a:pPr>
              <a:buNone/>
            </a:pPr>
            <a:r>
              <a:rPr lang="cs-CZ" dirty="0" smtClean="0"/>
              <a:t>Evropě složená z 26 autonomních</a:t>
            </a:r>
          </a:p>
          <a:p>
            <a:pPr>
              <a:buNone/>
            </a:pPr>
            <a:r>
              <a:rPr lang="cs-CZ" dirty="0" smtClean="0"/>
              <a:t>kantonů. Je symbolem neutrality.</a:t>
            </a:r>
            <a:endParaRPr lang="cs-CZ" dirty="0"/>
          </a:p>
        </p:txBody>
      </p:sp>
      <p:pic>
        <p:nvPicPr>
          <p:cNvPr id="6" name="Zástupný symbol pro obsah 5" descr="800px-Karte_Schweiz_Details[1]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180602" y="1857364"/>
            <a:ext cx="6946753" cy="471511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/>
          <a:lstStyle/>
          <a:p>
            <a:r>
              <a:rPr lang="cs-CZ" dirty="0" smtClean="0"/>
              <a:t>Urči sousední státy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94" y="1357298"/>
            <a:ext cx="8445801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 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1387" y="1524000"/>
            <a:ext cx="8402586" cy="4833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584"/>
          </a:xfrm>
        </p:spPr>
        <p:txBody>
          <a:bodyPr/>
          <a:lstStyle/>
          <a:p>
            <a:r>
              <a:rPr lang="cs-CZ" dirty="0" smtClean="0"/>
              <a:t>O která pohoří se jedná?</a:t>
            </a:r>
            <a:endParaRPr lang="cs-CZ" dirty="0"/>
          </a:p>
        </p:txBody>
      </p:sp>
      <p:sp>
        <p:nvSpPr>
          <p:cNvPr id="1029" name="Oval 5"/>
          <p:cNvSpPr>
            <a:spLocks noChangeArrowheads="1"/>
          </p:cNvSpPr>
          <p:nvPr/>
        </p:nvSpPr>
        <p:spPr bwMode="auto">
          <a:xfrm rot="2318981">
            <a:off x="1316783" y="2092512"/>
            <a:ext cx="596210" cy="3019142"/>
          </a:xfrm>
          <a:prstGeom prst="ellips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736"/>
            <a:ext cx="8358246" cy="5246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31" name="Oval 7"/>
          <p:cNvSpPr>
            <a:spLocks noChangeArrowheads="1"/>
          </p:cNvSpPr>
          <p:nvPr/>
        </p:nvSpPr>
        <p:spPr bwMode="auto">
          <a:xfrm rot="2318981">
            <a:off x="1302976" y="2303160"/>
            <a:ext cx="769826" cy="3086108"/>
          </a:xfrm>
          <a:prstGeom prst="ellips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2" name="Oval 8"/>
          <p:cNvSpPr>
            <a:spLocks noChangeArrowheads="1"/>
          </p:cNvSpPr>
          <p:nvPr/>
        </p:nvSpPr>
        <p:spPr bwMode="auto">
          <a:xfrm rot="2941575">
            <a:off x="2921211" y="4116682"/>
            <a:ext cx="647236" cy="1497502"/>
          </a:xfrm>
          <a:prstGeom prst="ellips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3" name="Oval 9"/>
          <p:cNvSpPr>
            <a:spLocks noChangeArrowheads="1"/>
          </p:cNvSpPr>
          <p:nvPr/>
        </p:nvSpPr>
        <p:spPr bwMode="auto">
          <a:xfrm rot="2263850">
            <a:off x="5759288" y="3780297"/>
            <a:ext cx="544799" cy="1498257"/>
          </a:xfrm>
          <a:prstGeom prst="ellips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57752" y="357166"/>
            <a:ext cx="3043230" cy="1727170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Švýcarský Jura</a:t>
            </a:r>
          </a:p>
          <a:p>
            <a:pPr marL="514350" indent="-514350">
              <a:buAutoNum type="arabicPeriod"/>
            </a:pPr>
            <a:r>
              <a:rPr lang="cs-CZ" dirty="0" smtClean="0"/>
              <a:t>Bernské Alpy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Rhaetské</a:t>
            </a:r>
            <a:r>
              <a:rPr lang="cs-CZ" dirty="0" smtClean="0"/>
              <a:t> alpy</a:t>
            </a:r>
            <a:endParaRPr lang="cs-CZ" dirty="0"/>
          </a:p>
        </p:txBody>
      </p:sp>
      <p:pic>
        <p:nvPicPr>
          <p:cNvPr id="6" name="Zástupný symbol pro obsah 5" descr="800px-Jungfrau_2416[1]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357158" y="1928802"/>
            <a:ext cx="6143668" cy="4607752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3"/>
          </p:nvPr>
        </p:nvSpPr>
        <p:spPr>
          <a:xfrm>
            <a:off x="6500826" y="5572140"/>
            <a:ext cx="2254238" cy="875733"/>
          </a:xfrm>
        </p:spPr>
        <p:txBody>
          <a:bodyPr/>
          <a:lstStyle/>
          <a:p>
            <a:r>
              <a:rPr lang="cs-CZ" sz="1200" dirty="0" smtClean="0"/>
              <a:t>Jungfrau – jeden ze známých vrcholů stejnojmenného horského masivu </a:t>
            </a:r>
            <a:r>
              <a:rPr lang="cs-CZ" sz="1200" dirty="0" smtClean="0"/>
              <a:t>                    v </a:t>
            </a:r>
            <a:r>
              <a:rPr lang="cs-CZ" sz="1200" dirty="0" smtClean="0"/>
              <a:t>Bernských Alpách</a:t>
            </a:r>
            <a:endParaRPr lang="cs-CZ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9146"/>
          </a:xfrm>
        </p:spPr>
        <p:txBody>
          <a:bodyPr/>
          <a:lstStyle/>
          <a:p>
            <a:r>
              <a:rPr lang="cs-CZ" dirty="0" smtClean="0"/>
              <a:t>O které řeky a jezera se jedná?</a:t>
            </a:r>
            <a:endParaRPr lang="cs-CZ" dirty="0"/>
          </a:p>
        </p:txBody>
      </p:sp>
      <p:pic>
        <p:nvPicPr>
          <p:cNvPr id="1331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1730" y="1071546"/>
            <a:ext cx="8477246" cy="550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Rýn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Rh</a:t>
            </a:r>
            <a:r>
              <a:rPr lang="cs-CZ" dirty="0" err="1" smtClean="0">
                <a:latin typeface="Times New Roman"/>
                <a:cs typeface="Times New Roman"/>
              </a:rPr>
              <a:t>ôna</a:t>
            </a:r>
            <a:endParaRPr lang="cs-CZ" dirty="0" smtClean="0">
              <a:latin typeface="Times New Roman"/>
              <a:cs typeface="Times New Roman"/>
            </a:endParaRPr>
          </a:p>
          <a:p>
            <a:pPr marL="514350" indent="-514350">
              <a:buAutoNum type="arabicPeriod"/>
            </a:pPr>
            <a:r>
              <a:rPr lang="cs-CZ" dirty="0" smtClean="0">
                <a:latin typeface="Times New Roman"/>
                <a:cs typeface="Times New Roman"/>
              </a:rPr>
              <a:t>Bodamské jezero</a:t>
            </a:r>
          </a:p>
          <a:p>
            <a:pPr marL="514350" indent="-514350">
              <a:buAutoNum type="arabicPeriod"/>
            </a:pPr>
            <a:r>
              <a:rPr lang="cs-CZ" dirty="0" smtClean="0">
                <a:latin typeface="Times New Roman"/>
                <a:cs typeface="Times New Roman"/>
              </a:rPr>
              <a:t>Ženevské jezero</a:t>
            </a:r>
            <a:endParaRPr lang="cs-CZ" dirty="0"/>
          </a:p>
        </p:txBody>
      </p:sp>
      <p:pic>
        <p:nvPicPr>
          <p:cNvPr id="6" name="Zástupný symbol pro obsah 5" descr="399px-Vorderrhein[1]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426267" y="309774"/>
            <a:ext cx="4146261" cy="6234979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3"/>
          </p:nvPr>
        </p:nvSpPr>
        <p:spPr>
          <a:xfrm>
            <a:off x="2857488" y="6143644"/>
            <a:ext cx="1566874" cy="375667"/>
          </a:xfrm>
        </p:spPr>
        <p:txBody>
          <a:bodyPr/>
          <a:lstStyle/>
          <a:p>
            <a:r>
              <a:rPr lang="cs-CZ" sz="1400" dirty="0" smtClean="0"/>
              <a:t>Prameny Rýna</a:t>
            </a:r>
            <a:endParaRPr lang="cs-CZ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Ženevské jezero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286248" y="285728"/>
            <a:ext cx="4400552" cy="1619248"/>
          </a:xfrm>
        </p:spPr>
        <p:txBody>
          <a:bodyPr/>
          <a:lstStyle/>
          <a:p>
            <a:r>
              <a:rPr lang="cs-CZ" dirty="0" smtClean="0"/>
              <a:t>Největší jezero v Alpách</a:t>
            </a:r>
          </a:p>
          <a:p>
            <a:r>
              <a:rPr lang="cs-CZ" dirty="0" smtClean="0"/>
              <a:t>Leží na hranici Švýcarska </a:t>
            </a:r>
            <a:r>
              <a:rPr lang="cs-CZ" dirty="0" smtClean="0"/>
              <a:t>   a </a:t>
            </a:r>
            <a:r>
              <a:rPr lang="cs-CZ" dirty="0" smtClean="0"/>
              <a:t>Francie</a:t>
            </a:r>
            <a:endParaRPr lang="cs-CZ" dirty="0"/>
          </a:p>
        </p:txBody>
      </p:sp>
      <p:pic>
        <p:nvPicPr>
          <p:cNvPr id="5" name="Zástupný symbol pro obsah 4" descr="800px-2011-11-17_13-35-27_Switzerland_Canton_de_Vaud_Préverenges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928662" y="1714488"/>
            <a:ext cx="7294066" cy="4841436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47708"/>
          </a:xfrm>
        </p:spPr>
        <p:txBody>
          <a:bodyPr/>
          <a:lstStyle/>
          <a:p>
            <a:r>
              <a:rPr lang="cs-CZ" dirty="0" smtClean="0"/>
              <a:t>Bodamské jezero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28596" y="1000108"/>
            <a:ext cx="8043890" cy="2333628"/>
          </a:xfrm>
        </p:spPr>
        <p:txBody>
          <a:bodyPr/>
          <a:lstStyle/>
          <a:p>
            <a:r>
              <a:rPr lang="cs-CZ" dirty="0" smtClean="0"/>
              <a:t>Leží na hranicích Rakouska, Německa a Švýcarska</a:t>
            </a:r>
          </a:p>
          <a:p>
            <a:r>
              <a:rPr lang="cs-CZ" dirty="0" smtClean="0"/>
              <a:t>Je největším jezerem Rakouska a Německa a druhým největším v Švýcarsku</a:t>
            </a:r>
          </a:p>
          <a:p>
            <a:r>
              <a:rPr lang="cs-CZ" dirty="0" smtClean="0"/>
              <a:t>Na hladině jezera nejsou definované žádné oficiální hranice</a:t>
            </a:r>
            <a:endParaRPr lang="cs-CZ" dirty="0"/>
          </a:p>
        </p:txBody>
      </p:sp>
      <p:pic>
        <p:nvPicPr>
          <p:cNvPr id="5" name="Zástupný symbol pro obsah 4" descr="800px-Bodensee_2_069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701622" y="3163257"/>
            <a:ext cx="7585154" cy="3409015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9146"/>
          </a:xfrm>
        </p:spPr>
        <p:txBody>
          <a:bodyPr/>
          <a:lstStyle/>
          <a:p>
            <a:r>
              <a:rPr lang="cs-CZ" dirty="0" smtClean="0"/>
              <a:t>V atlasu vyhledej názvy měst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766" y="1285860"/>
            <a:ext cx="8329789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85720" y="2214554"/>
            <a:ext cx="2114536" cy="251298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Bern</a:t>
            </a:r>
          </a:p>
          <a:p>
            <a:pPr marL="514350" indent="-514350">
              <a:buAutoNum type="arabicPeriod"/>
            </a:pPr>
            <a:r>
              <a:rPr lang="cs-CZ" dirty="0" smtClean="0"/>
              <a:t>Curych</a:t>
            </a:r>
          </a:p>
          <a:p>
            <a:pPr marL="514350" indent="-514350">
              <a:buAutoNum type="arabicPeriod"/>
            </a:pPr>
            <a:r>
              <a:rPr lang="cs-CZ" dirty="0" smtClean="0"/>
              <a:t>Ženeva</a:t>
            </a:r>
          </a:p>
          <a:p>
            <a:pPr marL="514350" indent="-514350">
              <a:buAutoNum type="arabicPeriod"/>
            </a:pPr>
            <a:r>
              <a:rPr lang="cs-CZ" dirty="0" smtClean="0"/>
              <a:t>Basilej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Lucern</a:t>
            </a: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  <p:pic>
        <p:nvPicPr>
          <p:cNvPr id="6" name="Zástupný symbol pro obsah 5" descr="800px-Luzern_-_View_from_above_the_city[1]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2284100" y="1533673"/>
            <a:ext cx="6514832" cy="4324219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3"/>
          </p:nvPr>
        </p:nvSpPr>
        <p:spPr>
          <a:xfrm>
            <a:off x="7500958" y="5857892"/>
            <a:ext cx="852494" cy="447104"/>
          </a:xfrm>
        </p:spPr>
        <p:txBody>
          <a:bodyPr/>
          <a:lstStyle/>
          <a:p>
            <a:r>
              <a:rPr lang="cs-CZ" sz="1400" dirty="0" err="1" smtClean="0"/>
              <a:t>Lucern</a:t>
            </a:r>
            <a:endParaRPr lang="cs-CZ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2543164" cy="990584"/>
          </a:xfrm>
        </p:spPr>
        <p:txBody>
          <a:bodyPr/>
          <a:lstStyle/>
          <a:p>
            <a:r>
              <a:rPr lang="cs-CZ" dirty="0" smtClean="0"/>
              <a:t>Bern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714744" y="642918"/>
            <a:ext cx="4059936" cy="619116"/>
          </a:xfrm>
        </p:spPr>
        <p:txBody>
          <a:bodyPr/>
          <a:lstStyle/>
          <a:p>
            <a:r>
              <a:rPr lang="cs-CZ" dirty="0" smtClean="0"/>
              <a:t>Hlavní město Švýcarska</a:t>
            </a:r>
            <a:endParaRPr lang="cs-CZ" dirty="0"/>
          </a:p>
        </p:txBody>
      </p:sp>
      <p:pic>
        <p:nvPicPr>
          <p:cNvPr id="5" name="Zástupný symbol pro obsah 4" descr="Bern_luftaufnahme[1]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42910" y="1214422"/>
            <a:ext cx="7993090" cy="5379966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Curych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429124" y="500042"/>
            <a:ext cx="4059936" cy="1476372"/>
          </a:xfrm>
        </p:spPr>
        <p:txBody>
          <a:bodyPr/>
          <a:lstStyle/>
          <a:p>
            <a:r>
              <a:rPr lang="cs-CZ" dirty="0" smtClean="0"/>
              <a:t>Největší město Švýcarska</a:t>
            </a:r>
          </a:p>
          <a:p>
            <a:r>
              <a:rPr lang="cs-CZ" dirty="0" smtClean="0"/>
              <a:t>Leží na severu Curyšského jezera</a:t>
            </a:r>
            <a:endParaRPr lang="cs-CZ" dirty="0"/>
          </a:p>
        </p:txBody>
      </p:sp>
      <p:pic>
        <p:nvPicPr>
          <p:cNvPr id="5" name="Zástupný symbol pro obsah 4" descr="800px-Felsenegg_-_Leimbach_-_Zürich_-_Käferberg_IMG_3237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500166" y="1785926"/>
            <a:ext cx="6059502" cy="4544627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Ženeva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2844" y="1571612"/>
            <a:ext cx="3900486" cy="45720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Druhé největší město Švýcarska</a:t>
            </a:r>
          </a:p>
          <a:p>
            <a:r>
              <a:rPr lang="cs-CZ" dirty="0" smtClean="0"/>
              <a:t>Středisko francouzsky mluvící části Švýcarska</a:t>
            </a:r>
          </a:p>
          <a:p>
            <a:r>
              <a:rPr lang="cs-CZ" dirty="0" smtClean="0"/>
              <a:t>Bankovní a obchodní centrum</a:t>
            </a:r>
          </a:p>
          <a:p>
            <a:r>
              <a:rPr lang="cs-CZ" dirty="0" smtClean="0"/>
              <a:t>Světové středisko hodinářského průmyslu</a:t>
            </a:r>
          </a:p>
          <a:p>
            <a:r>
              <a:rPr lang="cs-CZ" dirty="0" smtClean="0"/>
              <a:t>Sídlo mnoha mezinárodních organizací</a:t>
            </a:r>
            <a:endParaRPr lang="cs-CZ" dirty="0"/>
          </a:p>
        </p:txBody>
      </p:sp>
      <p:pic>
        <p:nvPicPr>
          <p:cNvPr id="5" name="Zástupný symbol pro obsah 4" descr="800px-Genf_Altstadt_See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979055" y="1785926"/>
            <a:ext cx="4953032" cy="3714775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47708"/>
          </a:xfrm>
        </p:spPr>
        <p:txBody>
          <a:bodyPr/>
          <a:lstStyle/>
          <a:p>
            <a:r>
              <a:rPr lang="cs-CZ" dirty="0" smtClean="0"/>
              <a:t>Jazykové oblasti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28596" y="928670"/>
            <a:ext cx="8429684" cy="1047744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Švýcarsko má 4 úřední jazyky – němčinu, francouzštinu,</a:t>
            </a:r>
          </a:p>
          <a:p>
            <a:pPr>
              <a:buNone/>
            </a:pPr>
            <a:r>
              <a:rPr lang="cs-CZ" dirty="0" smtClean="0"/>
              <a:t>italštinu  a rétorománštinu</a:t>
            </a:r>
            <a:endParaRPr lang="cs-CZ" dirty="0"/>
          </a:p>
        </p:txBody>
      </p:sp>
      <p:pic>
        <p:nvPicPr>
          <p:cNvPr id="5" name="Zástupný symbol pro obsah 4" descr="800px-KARTE_schweiz_sprachen[1]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872427"/>
            <a:ext cx="6611169" cy="4710458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Měna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54767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Švýcarský frank</a:t>
            </a:r>
            <a:endParaRPr lang="cs-CZ" dirty="0"/>
          </a:p>
        </p:txBody>
      </p:sp>
      <p:pic>
        <p:nvPicPr>
          <p:cNvPr id="6" name="Zástupný symbol pro obsah 5" descr="CHF_Banknotes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316376" y="267480"/>
            <a:ext cx="5273526" cy="6304792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oubor:FORTIS-Flieger-Chronograph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643182"/>
            <a:ext cx="3286148" cy="3604550"/>
          </a:xfrm>
          <a:prstGeom prst="rect">
            <a:avLst/>
          </a:prstGeom>
          <a:noFill/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Švýcarsko patří mezi nejbohatší státy světa.</a:t>
            </a:r>
          </a:p>
          <a:p>
            <a:r>
              <a:rPr lang="cs-CZ" dirty="0" smtClean="0"/>
              <a:t>Finanční služby (bankovnictví) vysoké úrovně </a:t>
            </a:r>
            <a:r>
              <a:rPr lang="cs-CZ" dirty="0" smtClean="0"/>
              <a:t>              a </a:t>
            </a:r>
            <a:r>
              <a:rPr lang="cs-CZ" dirty="0" smtClean="0"/>
              <a:t>mezinárodního významu</a:t>
            </a:r>
          </a:p>
          <a:p>
            <a:r>
              <a:rPr lang="cs-CZ" dirty="0" smtClean="0"/>
              <a:t>Vyspělý turistický ruch</a:t>
            </a:r>
          </a:p>
          <a:p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1) Průmysl</a:t>
            </a:r>
          </a:p>
          <a:p>
            <a:pPr marL="880110" lvl="1" indent="-514350"/>
            <a:r>
              <a:rPr lang="cs-CZ" dirty="0" smtClean="0"/>
              <a:t>Přesné strojírenství (hodinky)</a:t>
            </a:r>
          </a:p>
          <a:p>
            <a:pPr marL="880110" lvl="1" indent="-514350"/>
            <a:r>
              <a:rPr lang="cs-CZ" dirty="0" smtClean="0"/>
              <a:t>Farmaceutický</a:t>
            </a:r>
          </a:p>
          <a:p>
            <a:pPr marL="880110" lvl="1" indent="-514350"/>
            <a:r>
              <a:rPr lang="cs-CZ" dirty="0" smtClean="0"/>
              <a:t>Potravinářský (např. firma </a:t>
            </a:r>
            <a:r>
              <a:rPr lang="cs-CZ" dirty="0" err="1" smtClean="0"/>
              <a:t>Nestlé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428596" y="357166"/>
            <a:ext cx="8286808" cy="142876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2) Zemědělství</a:t>
            </a:r>
          </a:p>
          <a:p>
            <a:pPr lvl="1"/>
            <a:r>
              <a:rPr lang="cs-CZ" dirty="0" smtClean="0"/>
              <a:t>Chov skotu a ovcí – pastviny tvoří 40% území (produkce mléka a mléčných výrobků)</a:t>
            </a:r>
            <a:endParaRPr lang="cs-CZ" dirty="0"/>
          </a:p>
        </p:txBody>
      </p:sp>
      <p:pic>
        <p:nvPicPr>
          <p:cNvPr id="6" name="Zástupný symbol pro obsah 5" descr="800px-Muemliswil_Wechten_01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643050"/>
            <a:ext cx="7278710" cy="484944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6286520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>
                <a:hlinkClick r:id="rId2"/>
              </a:rPr>
              <a:t>http://cs.wikipedia.org/wiki/Soubor:Flag_of_Switzerland.svg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http://cs.wikipedia.org/wiki/Soubor:Karte_Schweiz_Details.png</a:t>
            </a:r>
            <a:r>
              <a:rPr lang="cs-CZ" dirty="0" smtClean="0"/>
              <a:t>; licence: </a:t>
            </a:r>
            <a:r>
              <a:rPr lang="en-US" dirty="0" smtClean="0">
                <a:hlinkClick r:id="rId4" action="ppaction://hlinkfile" tooltip="w:cs:Creative Commons"/>
              </a:rPr>
              <a:t>Creative Commons</a:t>
            </a:r>
            <a:r>
              <a:rPr lang="en-US" dirty="0" smtClean="0"/>
              <a:t> </a:t>
            </a:r>
            <a:r>
              <a:rPr lang="en-US" dirty="0" err="1" smtClean="0">
                <a:hlinkClick r:id="rId5"/>
              </a:rPr>
              <a:t>Uveďte</a:t>
            </a:r>
            <a:r>
              <a:rPr lang="en-US" dirty="0" smtClean="0">
                <a:hlinkClick r:id="rId5"/>
              </a:rPr>
              <a:t> </a:t>
            </a:r>
            <a:r>
              <a:rPr lang="en-US" dirty="0" err="1" smtClean="0">
                <a:hlinkClick r:id="rId5"/>
              </a:rPr>
              <a:t>autora-Zachovejte</a:t>
            </a:r>
            <a:r>
              <a:rPr lang="en-US" dirty="0" smtClean="0">
                <a:hlinkClick r:id="rId5"/>
              </a:rPr>
              <a:t> </a:t>
            </a:r>
            <a:r>
              <a:rPr lang="en-US" dirty="0" err="1" smtClean="0">
                <a:hlinkClick r:id="rId5"/>
              </a:rPr>
              <a:t>licenci</a:t>
            </a:r>
            <a:r>
              <a:rPr lang="en-US" dirty="0" smtClean="0">
                <a:hlinkClick r:id="rId5"/>
              </a:rPr>
              <a:t> 3.0 </a:t>
            </a:r>
            <a:r>
              <a:rPr lang="en-US" dirty="0" err="1" smtClean="0">
                <a:hlinkClick r:id="rId5"/>
              </a:rPr>
              <a:t>Unported</a:t>
            </a:r>
            <a:r>
              <a:rPr lang="cs-CZ" dirty="0" smtClean="0"/>
              <a:t>; autor: </a:t>
            </a:r>
            <a:r>
              <a:rPr lang="cs-CZ" dirty="0" err="1" smtClean="0">
                <a:hlinkClick r:id="rId6" action="ppaction://hlinkfile" tooltip="de:Benutzer:Wiki-vr"/>
              </a:rPr>
              <a:t>wiki</a:t>
            </a:r>
            <a:r>
              <a:rPr lang="cs-CZ" dirty="0" smtClean="0">
                <a:hlinkClick r:id="rId6" action="ppaction://hlinkfile" tooltip="de:Benutzer:Wiki-vr"/>
              </a:rPr>
              <a:t>-</a:t>
            </a:r>
            <a:r>
              <a:rPr lang="cs-CZ" dirty="0" err="1" smtClean="0">
                <a:hlinkClick r:id="rId6" action="ppaction://hlinkfile" tooltip="de:Benutzer:Wiki-vr"/>
              </a:rPr>
              <a:t>vr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http://cs.wikipedia.org/wiki/Soubor:Jungfrau_2416.jpg</a:t>
            </a:r>
            <a:r>
              <a:rPr lang="cs-CZ" dirty="0" smtClean="0"/>
              <a:t>; licence: </a:t>
            </a:r>
            <a:r>
              <a:rPr lang="cs-CZ" dirty="0" smtClean="0">
                <a:hlinkClick r:id="rId5"/>
              </a:rPr>
              <a:t>Uveďte autora-Zachovejte licenci 3.0 </a:t>
            </a:r>
            <a:r>
              <a:rPr lang="cs-CZ" dirty="0" err="1" smtClean="0">
                <a:hlinkClick r:id="rId5"/>
              </a:rPr>
              <a:t>Unported</a:t>
            </a:r>
            <a:r>
              <a:rPr lang="cs-CZ" dirty="0" smtClean="0"/>
              <a:t>; autor: </a:t>
            </a:r>
            <a:r>
              <a:rPr lang="cs-CZ" dirty="0" err="1" smtClean="0">
                <a:hlinkClick r:id="rId8" action="ppaction://hlinkfile" tooltip="User:Dirk Beyer"/>
              </a:rPr>
              <a:t>Dirk</a:t>
            </a:r>
            <a:r>
              <a:rPr lang="cs-CZ" dirty="0" smtClean="0">
                <a:hlinkClick r:id="rId8" action="ppaction://hlinkfile" tooltip="User:Dirk Beyer"/>
              </a:rPr>
              <a:t> </a:t>
            </a:r>
            <a:r>
              <a:rPr lang="cs-CZ" dirty="0" err="1" smtClean="0">
                <a:hlinkClick r:id="rId8" action="ppaction://hlinkfile" tooltip="User:Dirk Beyer"/>
              </a:rPr>
              <a:t>Beyer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http://commons.wikimedia.org/wiki/File:2011-11-17_13-35-27_Switzerland_Canton_de_Vaud_Pr%C3%A9verenges.jpg?uselang=cs</a:t>
            </a:r>
            <a:r>
              <a:rPr lang="cs-CZ" dirty="0" smtClean="0"/>
              <a:t>; licence: </a:t>
            </a:r>
            <a:r>
              <a:rPr lang="en-US" dirty="0" smtClean="0">
                <a:hlinkClick r:id="rId4" action="ppaction://hlinkfile" tooltip="w:cs:Creative Commons"/>
              </a:rPr>
              <a:t>Creative Commons</a:t>
            </a:r>
            <a:r>
              <a:rPr lang="en-US" dirty="0" smtClean="0"/>
              <a:t> </a:t>
            </a:r>
            <a:r>
              <a:rPr lang="en-US" dirty="0" err="1" smtClean="0">
                <a:hlinkClick r:id="rId10" action="ppaction://hlinkfile"/>
              </a:rPr>
              <a:t>Uveďte</a:t>
            </a:r>
            <a:r>
              <a:rPr lang="en-US" dirty="0" smtClean="0">
                <a:hlinkClick r:id="rId10" action="ppaction://hlinkfile"/>
              </a:rPr>
              <a:t> </a:t>
            </a:r>
            <a:r>
              <a:rPr lang="en-US" dirty="0" err="1" smtClean="0">
                <a:hlinkClick r:id="rId10" action="ppaction://hlinkfile"/>
              </a:rPr>
              <a:t>autora-Zachovejte</a:t>
            </a:r>
            <a:r>
              <a:rPr lang="en-US" dirty="0" smtClean="0">
                <a:hlinkClick r:id="rId10" action="ppaction://hlinkfile"/>
              </a:rPr>
              <a:t> </a:t>
            </a:r>
            <a:r>
              <a:rPr lang="en-US" dirty="0" err="1" smtClean="0">
                <a:hlinkClick r:id="rId10" action="ppaction://hlinkfile"/>
              </a:rPr>
              <a:t>licenci</a:t>
            </a:r>
            <a:r>
              <a:rPr lang="en-US" dirty="0" smtClean="0">
                <a:hlinkClick r:id="rId10" action="ppaction://hlinkfile"/>
              </a:rPr>
              <a:t> 3.0 </a:t>
            </a:r>
            <a:r>
              <a:rPr lang="en-US" dirty="0" err="1" smtClean="0">
                <a:hlinkClick r:id="rId10" action="ppaction://hlinkfile"/>
              </a:rPr>
              <a:t>Unported</a:t>
            </a:r>
            <a:r>
              <a:rPr lang="cs-CZ" dirty="0" smtClean="0"/>
              <a:t>; autor: </a:t>
            </a:r>
            <a:r>
              <a:rPr lang="cs-CZ" dirty="0" err="1" smtClean="0">
                <a:hlinkClick r:id="rId11" action="ppaction://hlinkfile" tooltip="User:Simisa"/>
              </a:rPr>
              <a:t>Hansueli</a:t>
            </a:r>
            <a:r>
              <a:rPr lang="cs-CZ" dirty="0" smtClean="0">
                <a:hlinkClick r:id="rId11" action="ppaction://hlinkfile" tooltip="User:Simisa"/>
              </a:rPr>
              <a:t> </a:t>
            </a:r>
            <a:r>
              <a:rPr lang="cs-CZ" dirty="0" err="1" smtClean="0">
                <a:hlinkClick r:id="rId11" action="ppaction://hlinkfile" tooltip="User:Simisa"/>
              </a:rPr>
              <a:t>Krapf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12"/>
              </a:rPr>
              <a:t>http://cs.wikipedia.org/wiki/Soubor:Vorderrhein.jpg</a:t>
            </a:r>
            <a:r>
              <a:rPr lang="cs-CZ" dirty="0" smtClean="0"/>
              <a:t>; licence: </a:t>
            </a:r>
            <a:r>
              <a:rPr lang="en-US" dirty="0" smtClean="0">
                <a:hlinkClick r:id="rId4" action="ppaction://hlinkfile" tooltip="w:cs:Creative Commons"/>
              </a:rPr>
              <a:t>Creative Commons</a:t>
            </a:r>
            <a:r>
              <a:rPr lang="en-US" dirty="0" smtClean="0"/>
              <a:t> </a:t>
            </a:r>
            <a:r>
              <a:rPr lang="en-US" dirty="0" err="1" smtClean="0">
                <a:hlinkClick r:id="rId5"/>
              </a:rPr>
              <a:t>Uveďte</a:t>
            </a:r>
            <a:r>
              <a:rPr lang="en-US" dirty="0" smtClean="0">
                <a:hlinkClick r:id="rId5"/>
              </a:rPr>
              <a:t> </a:t>
            </a:r>
            <a:r>
              <a:rPr lang="en-US" dirty="0" err="1" smtClean="0">
                <a:hlinkClick r:id="rId5"/>
              </a:rPr>
              <a:t>autora-Zachovejte</a:t>
            </a:r>
            <a:r>
              <a:rPr lang="en-US" dirty="0" smtClean="0">
                <a:hlinkClick r:id="rId5"/>
              </a:rPr>
              <a:t> </a:t>
            </a:r>
            <a:r>
              <a:rPr lang="en-US" dirty="0" err="1" smtClean="0">
                <a:hlinkClick r:id="rId5"/>
              </a:rPr>
              <a:t>licenci</a:t>
            </a:r>
            <a:r>
              <a:rPr lang="en-US" dirty="0" smtClean="0">
                <a:hlinkClick r:id="rId5"/>
              </a:rPr>
              <a:t> 3.0 </a:t>
            </a:r>
            <a:r>
              <a:rPr lang="en-US" dirty="0" err="1" smtClean="0">
                <a:hlinkClick r:id="rId5"/>
              </a:rPr>
              <a:t>Unported</a:t>
            </a:r>
            <a:endParaRPr lang="cs-CZ" dirty="0" smtClean="0"/>
          </a:p>
          <a:p>
            <a:r>
              <a:rPr lang="cs-CZ" dirty="0" smtClean="0">
                <a:hlinkClick r:id="rId13"/>
              </a:rPr>
              <a:t>http://commons.wikimedia.org/wiki/File:Bodensee_2_069.jpg?uselang=cs</a:t>
            </a:r>
            <a:r>
              <a:rPr lang="cs-CZ" dirty="0" smtClean="0"/>
              <a:t>; licence: </a:t>
            </a:r>
            <a:r>
              <a:rPr lang="cs-CZ" dirty="0" err="1" smtClean="0">
                <a:hlinkClick r:id="rId4" action="ppaction://hlinkfile" tooltip="w:cs:Creative Commons"/>
              </a:rPr>
              <a:t>Creative</a:t>
            </a:r>
            <a:r>
              <a:rPr lang="cs-CZ" dirty="0" smtClean="0">
                <a:hlinkClick r:id="rId4" action="ppaction://hlinkfile" tooltip="w:cs:Creative Commons"/>
              </a:rPr>
              <a:t> </a:t>
            </a:r>
            <a:r>
              <a:rPr lang="cs-CZ" dirty="0" err="1" smtClean="0">
                <a:hlinkClick r:id="rId4" action="ppaction://hlinkfile" tooltip="w:cs:Creative Commons"/>
              </a:rPr>
              <a:t>Commons</a:t>
            </a:r>
            <a:r>
              <a:rPr lang="cs-CZ" dirty="0" smtClean="0"/>
              <a:t> </a:t>
            </a:r>
            <a:r>
              <a:rPr lang="cs-CZ" dirty="0" smtClean="0">
                <a:hlinkClick r:id="rId14"/>
              </a:rPr>
              <a:t>Uveďte autora-Zachovejte licenci 1.0 </a:t>
            </a:r>
            <a:r>
              <a:rPr lang="cs-CZ" dirty="0" err="1" smtClean="0">
                <a:hlinkClick r:id="rId14"/>
              </a:rPr>
              <a:t>Generic</a:t>
            </a:r>
            <a:r>
              <a:rPr lang="cs-CZ" dirty="0" smtClean="0"/>
              <a:t>; autor: </a:t>
            </a:r>
            <a:r>
              <a:rPr lang="cs-CZ" dirty="0" smtClean="0">
                <a:hlinkClick r:id="rId15" action="ppaction://hlinkfile" tooltip="lb:User:Les Meloures"/>
              </a:rPr>
              <a:t>Les </a:t>
            </a:r>
            <a:r>
              <a:rPr lang="cs-CZ" dirty="0" err="1" smtClean="0">
                <a:hlinkClick r:id="rId15" action="ppaction://hlinkfile" tooltip="lb:User:Les Meloures"/>
              </a:rPr>
              <a:t>Meloures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>
                <a:hlinkClick r:id="rId16"/>
              </a:rPr>
              <a:t>lb.wikipedia</a:t>
            </a:r>
            <a:endParaRPr lang="cs-CZ" dirty="0" smtClean="0"/>
          </a:p>
          <a:p>
            <a:r>
              <a:rPr lang="cs-CZ" dirty="0" smtClean="0">
                <a:hlinkClick r:id="rId17"/>
              </a:rPr>
              <a:t>http://cs.wikipedia.org/wiki/Soubor:Bern_luftaufnahme.png</a:t>
            </a:r>
            <a:endParaRPr lang="cs-CZ" dirty="0" smtClean="0"/>
          </a:p>
          <a:p>
            <a:r>
              <a:rPr lang="cs-CZ" dirty="0" smtClean="0">
                <a:hlinkClick r:id="rId18"/>
              </a:rPr>
              <a:t>http://commons.wikimedia.org/wiki/File:Luzern_-_View_from_above_the_city.jpg?uselang=cs</a:t>
            </a:r>
            <a:r>
              <a:rPr lang="cs-CZ" dirty="0" smtClean="0"/>
              <a:t>; licence: </a:t>
            </a:r>
            <a:r>
              <a:rPr lang="cs-CZ" dirty="0" err="1" smtClean="0">
                <a:hlinkClick r:id="rId4" action="ppaction://hlinkfile" tooltip="w:cs:Creative Commons"/>
              </a:rPr>
              <a:t>Creative</a:t>
            </a:r>
            <a:r>
              <a:rPr lang="cs-CZ" dirty="0" smtClean="0">
                <a:hlinkClick r:id="rId4" action="ppaction://hlinkfile" tooltip="w:cs:Creative Commons"/>
              </a:rPr>
              <a:t> </a:t>
            </a:r>
            <a:r>
              <a:rPr lang="cs-CZ" dirty="0" err="1" smtClean="0">
                <a:hlinkClick r:id="rId4" action="ppaction://hlinkfile" tooltip="w:cs:Creative Commons"/>
              </a:rPr>
              <a:t>Commons</a:t>
            </a:r>
            <a:r>
              <a:rPr lang="cs-CZ" dirty="0" smtClean="0"/>
              <a:t> </a:t>
            </a:r>
            <a:r>
              <a:rPr lang="cs-CZ" dirty="0" smtClean="0">
                <a:hlinkClick r:id="rId19"/>
              </a:rPr>
              <a:t>Uveďte autora-Zachovejte licenci 2.0 </a:t>
            </a:r>
            <a:r>
              <a:rPr lang="cs-CZ" dirty="0" err="1" smtClean="0">
                <a:hlinkClick r:id="rId19"/>
              </a:rPr>
              <a:t>Generic</a:t>
            </a:r>
            <a:r>
              <a:rPr lang="cs-CZ" dirty="0" smtClean="0"/>
              <a:t>; autor: </a:t>
            </a:r>
            <a:r>
              <a:rPr lang="cs-CZ" dirty="0" err="1" smtClean="0">
                <a:hlinkClick r:id="rId20"/>
              </a:rPr>
              <a:t>Laszlo</a:t>
            </a:r>
            <a:r>
              <a:rPr lang="cs-CZ" dirty="0" smtClean="0">
                <a:hlinkClick r:id="rId20"/>
              </a:rPr>
              <a:t> </a:t>
            </a:r>
            <a:r>
              <a:rPr lang="cs-CZ" dirty="0" err="1" smtClean="0">
                <a:hlinkClick r:id="rId20"/>
              </a:rPr>
              <a:t>Daroczy</a:t>
            </a:r>
            <a:endParaRPr lang="cs-CZ" dirty="0" smtClean="0"/>
          </a:p>
          <a:p>
            <a:r>
              <a:rPr lang="cs-CZ" dirty="0" smtClean="0">
                <a:hlinkClick r:id="rId21"/>
              </a:rPr>
              <a:t>http://commons.wikimedia.org/wiki/File:Felsenegg_-_Leimbach_-_Z%C3%BCrich_-_K%C3%A4ferberg_IMG_3237.JPG?uselang=cs</a:t>
            </a:r>
            <a:r>
              <a:rPr lang="cs-CZ" dirty="0" smtClean="0"/>
              <a:t>; licence: </a:t>
            </a:r>
            <a:r>
              <a:rPr lang="en-US" dirty="0" smtClean="0">
                <a:hlinkClick r:id="rId4" action="ppaction://hlinkfile" tooltip="w:cs:Creative Commons"/>
              </a:rPr>
              <a:t>Creative Commons</a:t>
            </a:r>
            <a:r>
              <a:rPr lang="en-US" dirty="0" smtClean="0"/>
              <a:t> </a:t>
            </a:r>
            <a:r>
              <a:rPr lang="en-US" dirty="0" err="1" smtClean="0">
                <a:hlinkClick r:id="rId10" action="ppaction://hlinkfile"/>
              </a:rPr>
              <a:t>Uveďte</a:t>
            </a:r>
            <a:r>
              <a:rPr lang="en-US" dirty="0" smtClean="0">
                <a:hlinkClick r:id="rId10" action="ppaction://hlinkfile"/>
              </a:rPr>
              <a:t> </a:t>
            </a:r>
            <a:r>
              <a:rPr lang="en-US" dirty="0" err="1" smtClean="0">
                <a:hlinkClick r:id="rId10" action="ppaction://hlinkfile"/>
              </a:rPr>
              <a:t>autora-Zachovejte</a:t>
            </a:r>
            <a:r>
              <a:rPr lang="en-US" dirty="0" smtClean="0">
                <a:hlinkClick r:id="rId10" action="ppaction://hlinkfile"/>
              </a:rPr>
              <a:t> </a:t>
            </a:r>
            <a:r>
              <a:rPr lang="en-US" dirty="0" err="1" smtClean="0">
                <a:hlinkClick r:id="rId10" action="ppaction://hlinkfile"/>
              </a:rPr>
              <a:t>licenci</a:t>
            </a:r>
            <a:r>
              <a:rPr lang="en-US" dirty="0" smtClean="0">
                <a:hlinkClick r:id="rId10" action="ppaction://hlinkfile"/>
              </a:rPr>
              <a:t> 3.0 </a:t>
            </a:r>
            <a:r>
              <a:rPr lang="en-US" dirty="0" err="1" smtClean="0">
                <a:hlinkClick r:id="rId10" action="ppaction://hlinkfile"/>
              </a:rPr>
              <a:t>Unported</a:t>
            </a:r>
            <a:r>
              <a:rPr lang="cs-CZ" dirty="0" smtClean="0"/>
              <a:t>; autor: </a:t>
            </a:r>
            <a:r>
              <a:rPr lang="cs-CZ" dirty="0" smtClean="0">
                <a:hlinkClick r:id="rId22" action="ppaction://hlinkfile" tooltip="User:Roland zh"/>
              </a:rPr>
              <a:t>Roland </a:t>
            </a:r>
            <a:r>
              <a:rPr lang="cs-CZ" dirty="0" err="1" smtClean="0">
                <a:hlinkClick r:id="rId22" action="ppaction://hlinkfile" tooltip="User:Roland zh"/>
              </a:rPr>
              <a:t>zh</a:t>
            </a:r>
            <a:endParaRPr lang="cs-CZ" dirty="0" smtClean="0"/>
          </a:p>
          <a:p>
            <a:r>
              <a:rPr lang="cs-CZ" dirty="0" smtClean="0">
                <a:hlinkClick r:id="rId23"/>
              </a:rPr>
              <a:t>http://commons.wikimedia.org/wiki/File:Genf_Altstadt_See.JPG?uselang=cs</a:t>
            </a:r>
            <a:r>
              <a:rPr lang="cs-CZ" dirty="0" smtClean="0"/>
              <a:t>; licence: </a:t>
            </a:r>
            <a:r>
              <a:rPr lang="en-US" dirty="0" smtClean="0">
                <a:hlinkClick r:id="rId4" action="ppaction://hlinkfile" tooltip="w:cs:Creative Commons"/>
              </a:rPr>
              <a:t>Creative Commons</a:t>
            </a:r>
            <a:r>
              <a:rPr lang="en-US" dirty="0" smtClean="0"/>
              <a:t> </a:t>
            </a:r>
            <a:r>
              <a:rPr lang="en-US" dirty="0" err="1" smtClean="0">
                <a:hlinkClick r:id="rId10" action="ppaction://hlinkfile"/>
              </a:rPr>
              <a:t>Uveďte</a:t>
            </a:r>
            <a:r>
              <a:rPr lang="en-US" dirty="0" smtClean="0">
                <a:hlinkClick r:id="rId10" action="ppaction://hlinkfile"/>
              </a:rPr>
              <a:t> </a:t>
            </a:r>
            <a:r>
              <a:rPr lang="en-US" dirty="0" err="1" smtClean="0">
                <a:hlinkClick r:id="rId10" action="ppaction://hlinkfile"/>
              </a:rPr>
              <a:t>autora-Zachovejte</a:t>
            </a:r>
            <a:r>
              <a:rPr lang="en-US" dirty="0" smtClean="0">
                <a:hlinkClick r:id="rId10" action="ppaction://hlinkfile"/>
              </a:rPr>
              <a:t> </a:t>
            </a:r>
            <a:r>
              <a:rPr lang="en-US" dirty="0" err="1" smtClean="0">
                <a:hlinkClick r:id="rId10" action="ppaction://hlinkfile"/>
              </a:rPr>
              <a:t>licenci</a:t>
            </a:r>
            <a:r>
              <a:rPr lang="en-US" dirty="0" smtClean="0">
                <a:hlinkClick r:id="rId10" action="ppaction://hlinkfile"/>
              </a:rPr>
              <a:t> 3.0 </a:t>
            </a:r>
            <a:r>
              <a:rPr lang="en-US" dirty="0" err="1" smtClean="0">
                <a:hlinkClick r:id="rId10" action="ppaction://hlinkfile"/>
              </a:rPr>
              <a:t>Unported</a:t>
            </a:r>
            <a:r>
              <a:rPr lang="cs-CZ" dirty="0" smtClean="0"/>
              <a:t>; autor: </a:t>
            </a:r>
            <a:r>
              <a:rPr lang="cs-CZ" dirty="0" err="1" smtClean="0">
                <a:hlinkClick r:id="rId24" action="ppaction://hlinkfile" tooltip="User:Contradictus"/>
              </a:rPr>
              <a:t>Contradictus</a:t>
            </a:r>
            <a:endParaRPr lang="cs-CZ" dirty="0" smtClean="0"/>
          </a:p>
          <a:p>
            <a:r>
              <a:rPr lang="cs-CZ" dirty="0" smtClean="0">
                <a:hlinkClick r:id="rId25"/>
              </a:rPr>
              <a:t>http://cs.wikipedia.org/wiki/Soubor:KARTE_schweiz_sprachen.png</a:t>
            </a:r>
            <a:r>
              <a:rPr lang="cs-CZ" dirty="0" smtClean="0"/>
              <a:t>; licence: </a:t>
            </a:r>
            <a:r>
              <a:rPr lang="cs-CZ" dirty="0" err="1" smtClean="0">
                <a:hlinkClick r:id="rId4" action="ppaction://hlinkfile" tooltip="w:cs:Creative Commons"/>
              </a:rPr>
              <a:t>Creative</a:t>
            </a:r>
            <a:r>
              <a:rPr lang="cs-CZ" dirty="0" smtClean="0">
                <a:hlinkClick r:id="rId4" action="ppaction://hlinkfile" tooltip="w:cs:Creative Commons"/>
              </a:rPr>
              <a:t> </a:t>
            </a:r>
            <a:r>
              <a:rPr lang="cs-CZ" dirty="0" err="1" smtClean="0">
                <a:hlinkClick r:id="rId4" action="ppaction://hlinkfile" tooltip="w:cs:Creative Commons"/>
              </a:rPr>
              <a:t>Commons</a:t>
            </a:r>
            <a:r>
              <a:rPr lang="cs-CZ" dirty="0" smtClean="0"/>
              <a:t> </a:t>
            </a:r>
            <a:r>
              <a:rPr lang="cs-CZ" dirty="0" smtClean="0">
                <a:hlinkClick r:id="rId26" action="ppaction://hlinkfile"/>
              </a:rPr>
              <a:t>Uveďte autora-Zachovejte licenci 2.0 </a:t>
            </a:r>
            <a:r>
              <a:rPr lang="cs-CZ" dirty="0" err="1" smtClean="0">
                <a:hlinkClick r:id="rId26" action="ppaction://hlinkfile"/>
              </a:rPr>
              <a:t>Generic</a:t>
            </a:r>
            <a:r>
              <a:rPr lang="cs-CZ" dirty="0" smtClean="0"/>
              <a:t>; autor: </a:t>
            </a:r>
            <a:r>
              <a:rPr lang="cs-CZ" dirty="0" err="1" smtClean="0">
                <a:hlinkClick r:id="rId27" action="ppaction://hlinkfile" tooltip="de:User:Sansculotte"/>
              </a:rPr>
              <a:t>Sansculotte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smtClean="0">
                <a:hlinkClick r:id="rId28"/>
              </a:rPr>
              <a:t>de.</a:t>
            </a:r>
            <a:r>
              <a:rPr lang="cs-CZ" dirty="0" err="1" smtClean="0">
                <a:hlinkClick r:id="rId28"/>
              </a:rPr>
              <a:t>wikipedia</a:t>
            </a:r>
            <a:endParaRPr lang="cs-CZ" dirty="0" smtClean="0"/>
          </a:p>
          <a:p>
            <a:r>
              <a:rPr lang="cs-CZ" dirty="0" smtClean="0">
                <a:hlinkClick r:id="rId29"/>
              </a:rPr>
              <a:t>http://cs.wikipedia.org/wiki/Soubor:CHF_Banknotes.jpg</a:t>
            </a:r>
            <a:endParaRPr lang="cs-CZ" dirty="0" smtClean="0"/>
          </a:p>
          <a:p>
            <a:r>
              <a:rPr lang="cs-CZ" dirty="0" smtClean="0">
                <a:hlinkClick r:id="rId30"/>
              </a:rPr>
              <a:t>http://cs.wikipedia.org/wiki/Soubor:FORTIS-Flieger-Chronograph.jpg</a:t>
            </a:r>
            <a:r>
              <a:rPr lang="cs-CZ" dirty="0" smtClean="0"/>
              <a:t>; licence:  </a:t>
            </a:r>
            <a:r>
              <a:rPr lang="en-US" dirty="0" smtClean="0">
                <a:hlinkClick r:id="rId4" action="ppaction://hlinkfile" tooltip="w:cs:Creative Commons"/>
              </a:rPr>
              <a:t>Creative Commons</a:t>
            </a:r>
            <a:r>
              <a:rPr lang="en-US" dirty="0" smtClean="0"/>
              <a:t> </a:t>
            </a:r>
            <a:r>
              <a:rPr lang="en-US" dirty="0" err="1" smtClean="0">
                <a:hlinkClick r:id="rId5"/>
              </a:rPr>
              <a:t>Uveďte</a:t>
            </a:r>
            <a:r>
              <a:rPr lang="en-US" dirty="0" smtClean="0">
                <a:hlinkClick r:id="rId5"/>
              </a:rPr>
              <a:t> </a:t>
            </a:r>
            <a:r>
              <a:rPr lang="en-US" dirty="0" err="1" smtClean="0">
                <a:hlinkClick r:id="rId5"/>
              </a:rPr>
              <a:t>autora-Zachovejte</a:t>
            </a:r>
            <a:r>
              <a:rPr lang="en-US" dirty="0" smtClean="0">
                <a:hlinkClick r:id="rId5"/>
              </a:rPr>
              <a:t> </a:t>
            </a:r>
            <a:r>
              <a:rPr lang="en-US" dirty="0" err="1" smtClean="0">
                <a:hlinkClick r:id="rId5"/>
              </a:rPr>
              <a:t>licenci</a:t>
            </a:r>
            <a:r>
              <a:rPr lang="en-US" dirty="0" smtClean="0">
                <a:hlinkClick r:id="rId5"/>
              </a:rPr>
              <a:t> 3.0 </a:t>
            </a:r>
            <a:r>
              <a:rPr lang="en-US" dirty="0" err="1" smtClean="0">
                <a:hlinkClick r:id="rId5"/>
              </a:rPr>
              <a:t>Unported</a:t>
            </a:r>
            <a:r>
              <a:rPr lang="cs-CZ" dirty="0" smtClean="0"/>
              <a:t>; autor: </a:t>
            </a:r>
            <a:r>
              <a:rPr lang="cs-CZ" dirty="0" smtClean="0">
                <a:hlinkClick r:id="rId31" action="ppaction://hlinkfile" tooltip="de:Benutzer:Gus27"/>
              </a:rPr>
              <a:t>gus27</a:t>
            </a:r>
            <a:endParaRPr lang="cs-CZ" dirty="0" smtClean="0"/>
          </a:p>
          <a:p>
            <a:r>
              <a:rPr lang="cs-CZ" dirty="0" smtClean="0">
                <a:hlinkClick r:id="rId32"/>
              </a:rPr>
              <a:t>http://commons.wikimedia.org/wiki/File:Muemliswil_Wechten_01.jpg?uselang=cs</a:t>
            </a:r>
            <a:r>
              <a:rPr lang="cs-CZ" dirty="0" smtClean="0"/>
              <a:t>; licence: </a:t>
            </a:r>
            <a:r>
              <a:rPr lang="cs-CZ" dirty="0" err="1" smtClean="0">
                <a:hlinkClick r:id="rId4" action="ppaction://hlinkfile" tooltip="w:cs:Creative Commons"/>
              </a:rPr>
              <a:t>Creative</a:t>
            </a:r>
            <a:r>
              <a:rPr lang="cs-CZ" dirty="0" smtClean="0">
                <a:hlinkClick r:id="rId4" action="ppaction://hlinkfile" tooltip="w:cs:Creative Commons"/>
              </a:rPr>
              <a:t> </a:t>
            </a:r>
            <a:r>
              <a:rPr lang="cs-CZ" dirty="0" err="1" smtClean="0">
                <a:hlinkClick r:id="rId4" action="ppaction://hlinkfile" tooltip="w:cs:Creative Commons"/>
              </a:rPr>
              <a:t>Commons</a:t>
            </a:r>
            <a:r>
              <a:rPr lang="cs-CZ" dirty="0" smtClean="0"/>
              <a:t> </a:t>
            </a:r>
            <a:r>
              <a:rPr lang="cs-CZ" dirty="0" smtClean="0">
                <a:hlinkClick r:id="rId33" action="ppaction://hlinkfile"/>
              </a:rPr>
              <a:t>CC0 1.0 </a:t>
            </a:r>
            <a:r>
              <a:rPr lang="cs-CZ" dirty="0" err="1" smtClean="0">
                <a:hlinkClick r:id="rId33" action="ppaction://hlinkfile"/>
              </a:rPr>
              <a:t>Universal</a:t>
            </a:r>
            <a:r>
              <a:rPr lang="cs-CZ" dirty="0" smtClean="0">
                <a:hlinkClick r:id="rId33" action="ppaction://hlinkfile"/>
              </a:rPr>
              <a:t> Public </a:t>
            </a:r>
            <a:r>
              <a:rPr lang="cs-CZ" dirty="0" err="1" smtClean="0">
                <a:hlinkClick r:id="rId33" action="ppaction://hlinkfile"/>
              </a:rPr>
              <a:t>Domain</a:t>
            </a:r>
            <a:r>
              <a:rPr lang="cs-CZ" dirty="0" smtClean="0">
                <a:hlinkClick r:id="rId33" action="ppaction://hlinkfile"/>
              </a:rPr>
              <a:t> </a:t>
            </a:r>
            <a:r>
              <a:rPr lang="cs-CZ" dirty="0" err="1" smtClean="0">
                <a:hlinkClick r:id="rId33" action="ppaction://hlinkfile"/>
              </a:rPr>
              <a:t>Dedication</a:t>
            </a:r>
            <a:r>
              <a:rPr lang="cs-CZ" dirty="0" smtClean="0"/>
              <a:t>; autor: </a:t>
            </a:r>
            <a:r>
              <a:rPr lang="cs-CZ" dirty="0" err="1" smtClean="0">
                <a:hlinkClick r:id="rId34" action="ppaction://hlinkfile" tooltip="User:Gestumblindi"/>
              </a:rPr>
              <a:t>Gestumblindi</a:t>
            </a:r>
            <a:endParaRPr lang="cs-CZ" dirty="0" smtClean="0"/>
          </a:p>
          <a:p>
            <a:r>
              <a:rPr lang="cs-CZ" dirty="0" smtClean="0"/>
              <a:t>BRINKE, Josef. </a:t>
            </a:r>
            <a:r>
              <a:rPr lang="cs-CZ" i="1" dirty="0" smtClean="0"/>
              <a:t>Evropa : Sešitové vydání pro základní školy</a:t>
            </a:r>
            <a:r>
              <a:rPr lang="cs-CZ" dirty="0" smtClean="0"/>
              <a:t>. 2. vydání. Praha : Kartografie Praha, 1998. 24 s. ISBN 80-7011-374-X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70483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500166" y="1000108"/>
            <a:ext cx="60007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Materiály jsou určeny pro bezplatné používání pro potřeby</a:t>
            </a:r>
          </a:p>
          <a:p>
            <a:r>
              <a:rPr lang="cs-CZ" dirty="0" smtClean="0"/>
              <a:t>výuky na všech typech škol. Jakékoliv další využití podléhá</a:t>
            </a:r>
          </a:p>
          <a:p>
            <a:r>
              <a:rPr lang="cs-CZ" dirty="0" smtClean="0"/>
              <a:t>Autorskému zákonu.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506</TotalTime>
  <Words>675</Words>
  <Application>Microsoft Office PowerPoint</Application>
  <PresentationFormat>Předvádění na obrazovce (4:3)</PresentationFormat>
  <Paragraphs>120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Papír</vt:lpstr>
      <vt:lpstr>Snímek 1</vt:lpstr>
      <vt:lpstr>Snímek 2</vt:lpstr>
      <vt:lpstr>ŠVÝCARSKO</vt:lpstr>
      <vt:lpstr>Poloha</vt:lpstr>
      <vt:lpstr>Urči sousední státy</vt:lpstr>
      <vt:lpstr>Kontrola </vt:lpstr>
      <vt:lpstr>O která pohoří se jedná?</vt:lpstr>
      <vt:lpstr>Kontrola</vt:lpstr>
      <vt:lpstr>O které řeky a jezera se jedná?</vt:lpstr>
      <vt:lpstr>Kontrola</vt:lpstr>
      <vt:lpstr>Ženevské jezero</vt:lpstr>
      <vt:lpstr>Bodamské jezero</vt:lpstr>
      <vt:lpstr>V atlasu vyhledej názvy měst</vt:lpstr>
      <vt:lpstr>Kontrola</vt:lpstr>
      <vt:lpstr>Bern</vt:lpstr>
      <vt:lpstr>Curych</vt:lpstr>
      <vt:lpstr>Ženeva</vt:lpstr>
      <vt:lpstr>Jazykové oblasti</vt:lpstr>
      <vt:lpstr>Měna</vt:lpstr>
      <vt:lpstr>Hospodářství</vt:lpstr>
      <vt:lpstr>Snímek 21</vt:lpstr>
      <vt:lpstr>Zdroje</vt:lpstr>
      <vt:lpstr>Snímek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ŠVÝCARSKO</dc:title>
  <dc:creator>Morchová Petra</dc:creator>
  <cp:lastModifiedBy>Dum</cp:lastModifiedBy>
  <cp:revision>42</cp:revision>
  <dcterms:created xsi:type="dcterms:W3CDTF">2011-12-08T15:48:51Z</dcterms:created>
  <dcterms:modified xsi:type="dcterms:W3CDTF">2012-07-17T13:06:37Z</dcterms:modified>
</cp:coreProperties>
</file>