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7" r:id="rId2"/>
    <p:sldId id="288" r:id="rId3"/>
    <p:sldId id="256" r:id="rId4"/>
    <p:sldId id="260" r:id="rId5"/>
    <p:sldId id="258" r:id="rId6"/>
    <p:sldId id="261" r:id="rId7"/>
    <p:sldId id="259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7" r:id="rId20"/>
    <p:sldId id="274" r:id="rId21"/>
    <p:sldId id="278" r:id="rId22"/>
    <p:sldId id="279" r:id="rId23"/>
    <p:sldId id="280" r:id="rId24"/>
    <p:sldId id="281" r:id="rId25"/>
    <p:sldId id="282" r:id="rId26"/>
    <p:sldId id="283" r:id="rId27"/>
    <p:sldId id="275" r:id="rId28"/>
    <p:sldId id="276" r:id="rId29"/>
    <p:sldId id="285" r:id="rId30"/>
    <p:sldId id="257" r:id="rId31"/>
    <p:sldId id="284" r:id="rId32"/>
    <p:sldId id="286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404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B0744-9F91-438F-9E3A-9FCCB5964119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B9635F3-67AE-4D6F-A77D-E67F12BF86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6FB0744-9F91-438F-9E3A-9FCCB5964119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BB9635F3-67AE-4D6F-A77D-E67F12BF86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B0744-9F91-438F-9E3A-9FCCB5964119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35F3-67AE-4D6F-A77D-E67F12BF86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B0744-9F91-438F-9E3A-9FCCB5964119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35F3-67AE-4D6F-A77D-E67F12BF86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35F3-67AE-4D6F-A77D-E67F12BF86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B0744-9F91-438F-9E3A-9FCCB5964119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B0744-9F91-438F-9E3A-9FCCB5964119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35F3-67AE-4D6F-A77D-E67F12BF86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B0744-9F91-438F-9E3A-9FCCB5964119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35F3-67AE-4D6F-A77D-E67F12BF86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6FB0744-9F91-438F-9E3A-9FCCB5964119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B9635F3-67AE-4D6F-A77D-E67F12BF86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B0744-9F91-438F-9E3A-9FCCB5964119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B9635F3-67AE-4D6F-A77D-E67F12BF86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B0744-9F91-438F-9E3A-9FCCB5964119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35F3-67AE-4D6F-A77D-E67F12BF86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B0744-9F91-438F-9E3A-9FCCB5964119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35F3-67AE-4D6F-A77D-E67F12BF86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6FB0744-9F91-438F-9E3A-9FCCB5964119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BB9635F3-67AE-4D6F-A77D-E67F12BF86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eldberg.JPG" TargetMode="External"/><Relationship Id="rId13" Type="http://schemas.openxmlformats.org/officeDocument/2006/relationships/hyperlink" Target="http://cs.wikipedia.org/wiki/Soubor:Regensburg_Steinerne_Bruecke.jpg" TargetMode="External"/><Relationship Id="rId18" Type="http://schemas.openxmlformats.org/officeDocument/2006/relationships/hyperlink" Target="http://commons.wikimedia.org/wiki/File:Oder_Fluss.jpg?uselang=cs" TargetMode="External"/><Relationship Id="rId26" Type="http://schemas.openxmlformats.org/officeDocument/2006/relationships/hyperlink" Target="file:///\\creativecommons.org\licenses\by-sa\3.0\deed.cs" TargetMode="External"/><Relationship Id="rId3" Type="http://schemas.openxmlformats.org/officeDocument/2006/relationships/hyperlink" Target="http://cs.wikipedia.org/wiki/Soubor:Karte_Bundesrepublik_Deutschland.svg" TargetMode="External"/><Relationship Id="rId21" Type="http://schemas.openxmlformats.org/officeDocument/2006/relationships/hyperlink" Target="file:///\\commons.wikimedia.org\wiki\User:Achim" TargetMode="External"/><Relationship Id="rId7" Type="http://schemas.openxmlformats.org/officeDocument/2006/relationships/hyperlink" Target="http://commons.wikimedia.org/wiki/File:Baltic_sea_lith.JPG?uselang=cs" TargetMode="External"/><Relationship Id="rId12" Type="http://schemas.openxmlformats.org/officeDocument/2006/relationships/hyperlink" Target="http://commons.wikimedia.org/wiki/File:Rhein.jpg?uselang=cs" TargetMode="External"/><Relationship Id="rId17" Type="http://schemas.openxmlformats.org/officeDocument/2006/relationships/hyperlink" Target="file:///\\commons.wikimedia.org\wiki\User:Fice" TargetMode="External"/><Relationship Id="rId25" Type="http://schemas.openxmlformats.org/officeDocument/2006/relationships/hyperlink" Target="http://commons.wikimedia.org/wiki/File:Rathaus_and_Marienplatz_from_Peterskirche_-_August_2006.jpg?uselang=cs" TargetMode="External"/><Relationship Id="rId2" Type="http://schemas.openxmlformats.org/officeDocument/2006/relationships/hyperlink" Target="http://cs.wikipedia.org/wiki/Soubor:Flag_of_Germany.svg" TargetMode="External"/><Relationship Id="rId16" Type="http://schemas.openxmlformats.org/officeDocument/2006/relationships/hyperlink" Target="http://cs.wikipedia.org/wiki/Soubor:ElbeKM505.jpg" TargetMode="External"/><Relationship Id="rId20" Type="http://schemas.openxmlformats.org/officeDocument/2006/relationships/hyperlink" Target="http://cs.wikipedia.org/wiki/Soubor:Bodensee_vor_Ueberlinge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commons.wikimedia.org/wiki/User:David_Liuzzo" TargetMode="External"/><Relationship Id="rId11" Type="http://schemas.openxmlformats.org/officeDocument/2006/relationships/hyperlink" Target="file:///\\de.wikipedia.org\wiki\User:Arminia" TargetMode="External"/><Relationship Id="rId24" Type="http://schemas.openxmlformats.org/officeDocument/2006/relationships/hyperlink" Target="http://creativecommons.org/licenses/by-sa/2.5/deed.cs" TargetMode="External"/><Relationship Id="rId5" Type="http://schemas.openxmlformats.org/officeDocument/2006/relationships/hyperlink" Target="//creativecommons.org/licenses/by-sa/2.0/de/deed.cs" TargetMode="External"/><Relationship Id="rId15" Type="http://schemas.openxmlformats.org/officeDocument/2006/relationships/hyperlink" Target="file:///\\commons.wikimedia.org\wiki\User:Aconcagua" TargetMode="External"/><Relationship Id="rId23" Type="http://schemas.openxmlformats.org/officeDocument/2006/relationships/hyperlink" Target="http://cs.wikipedia.org/wiki/Soubor:Dresden_Zwinger_Gang_oberhalb_Eingang_203.JPG" TargetMode="External"/><Relationship Id="rId10" Type="http://schemas.openxmlformats.org/officeDocument/2006/relationships/hyperlink" Target="http://creativecommons.org/licenses/by-sa/3.0/deed.cs" TargetMode="External"/><Relationship Id="rId19" Type="http://schemas.openxmlformats.org/officeDocument/2006/relationships/hyperlink" Target="file:///\\de.wikipedia.org\wiki\Benutzer:Oktaeder" TargetMode="External"/><Relationship Id="rId4" Type="http://schemas.openxmlformats.org/officeDocument/2006/relationships/hyperlink" Target="//en.wikipedia.org/wiki/cs:Creative_Commons" TargetMode="External"/><Relationship Id="rId9" Type="http://schemas.openxmlformats.org/officeDocument/2006/relationships/hyperlink" Target="file:///\\en.wikipedia.org\wiki\cs:Creative_Commons" TargetMode="External"/><Relationship Id="rId14" Type="http://schemas.openxmlformats.org/officeDocument/2006/relationships/hyperlink" Target="http://cs.wikipedia.org/wiki/Soubor:Passau_Altstadt_1.jpg" TargetMode="External"/><Relationship Id="rId22" Type="http://schemas.openxmlformats.org/officeDocument/2006/relationships/hyperlink" Target="http://cs.wikipedia.org/wiki/Soubor:Euro_coins_and_banknotes.jpg" TargetMode="External"/><Relationship Id="rId27" Type="http://schemas.openxmlformats.org/officeDocument/2006/relationships/hyperlink" Target="http://commons.wikimedia.org/wiki/User:Diliff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User:Heidas" TargetMode="External"/><Relationship Id="rId3" Type="http://schemas.openxmlformats.org/officeDocument/2006/relationships/hyperlink" Target="file:///\\en.wikipedia.org\wiki\cs:Creative_Commons" TargetMode="External"/><Relationship Id="rId7" Type="http://schemas.openxmlformats.org/officeDocument/2006/relationships/hyperlink" Target="http://commons.wikimedia.org/wiki/File:Hamburg_-_Binnenhafen_Alsterfleet.jpg?uselang=cs" TargetMode="External"/><Relationship Id="rId2" Type="http://schemas.openxmlformats.org/officeDocument/2006/relationships/hyperlink" Target="http://cs.wikipedia.org/wiki/Soubor:Frankfurter_Dom_Eiserner_Ste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\\commons.wikimedia.org\wiki\User:Der_Wolf_im_Wald" TargetMode="External"/><Relationship Id="rId5" Type="http://schemas.openxmlformats.org/officeDocument/2006/relationships/hyperlink" Target="http://cs.wikipedia.org/wiki/Soubor:Altes_Rathaus_Bonn.jpg" TargetMode="External"/><Relationship Id="rId4" Type="http://schemas.openxmlformats.org/officeDocument/2006/relationships/hyperlink" Target="file:///\\creativecommons.org\licenses\by-sa\3.0\deed.cs" TargetMode="External"/><Relationship Id="rId9" Type="http://schemas.openxmlformats.org/officeDocument/2006/relationships/hyperlink" Target="http://commons.wikimedia.org/wiki/File:Kdom.jpg?uselang=cs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428596" y="500042"/>
            <a:ext cx="4572000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Projekt:</a:t>
            </a:r>
            <a:r>
              <a:rPr lang="cs-CZ" dirty="0"/>
              <a:t> Moderní škola 2010</a:t>
            </a:r>
          </a:p>
          <a:p>
            <a:endParaRPr lang="cs-CZ" dirty="0"/>
          </a:p>
          <a:p>
            <a:r>
              <a:rPr lang="cs-CZ" b="1" dirty="0"/>
              <a:t>registrační číslo</a:t>
            </a:r>
            <a:r>
              <a:rPr lang="cs-CZ" dirty="0"/>
              <a:t>: CZ.1.07/1.4.00/21.1091</a:t>
            </a:r>
          </a:p>
          <a:p>
            <a:endParaRPr lang="cs-CZ" dirty="0"/>
          </a:p>
          <a:p>
            <a:r>
              <a:rPr lang="cs-CZ" b="1" dirty="0"/>
              <a:t>Číslo DUM</a:t>
            </a:r>
            <a:r>
              <a:rPr lang="cs-CZ" dirty="0"/>
              <a:t>: </a:t>
            </a:r>
            <a:r>
              <a:rPr lang="cs-CZ" i="1" dirty="0" smtClean="0"/>
              <a:t>VY_32_INOVACE_17</a:t>
            </a:r>
            <a:endParaRPr lang="cs-CZ" i="1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479425" y="2420938"/>
            <a:ext cx="45720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Předmět</a:t>
            </a:r>
            <a:r>
              <a:rPr lang="cs-CZ" b="1" dirty="0" smtClean="0"/>
              <a:t>: Zeměpis</a:t>
            </a:r>
            <a:r>
              <a:rPr lang="cs-CZ" b="1" dirty="0"/>
              <a:t>	          		</a:t>
            </a:r>
          </a:p>
          <a:p>
            <a:r>
              <a:rPr lang="cs-CZ" b="1" dirty="0"/>
              <a:t>Autor</a:t>
            </a:r>
            <a:r>
              <a:rPr lang="cs-CZ" b="1" dirty="0" smtClean="0"/>
              <a:t>: Petra </a:t>
            </a:r>
            <a:r>
              <a:rPr lang="cs-CZ" b="1" dirty="0" err="1" smtClean="0"/>
              <a:t>Morchová</a:t>
            </a:r>
            <a:r>
              <a:rPr lang="cs-CZ" dirty="0"/>
              <a:t>	           		</a:t>
            </a: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0" y="6278563"/>
            <a:ext cx="9144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 dirty="0"/>
              <a:t>Tento výukový materiál vznikl v rámci Operačního programu Vzdělávání pro konkurenceschopnost.</a:t>
            </a: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9169" y="4581128"/>
            <a:ext cx="6840537" cy="149383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14283" y="260350"/>
          <a:ext cx="8534675" cy="6572887"/>
        </p:xfrm>
        <a:graphic>
          <a:graphicData uri="http://schemas.openxmlformats.org/drawingml/2006/table">
            <a:tbl>
              <a:tblPr/>
              <a:tblGrid>
                <a:gridCol w="4141818"/>
                <a:gridCol w="71682"/>
                <a:gridCol w="431800"/>
                <a:gridCol w="73025"/>
                <a:gridCol w="3816350"/>
              </a:tblGrid>
              <a:tr h="4889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VY_32_INOVACE_17_</a:t>
                      </a: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nemecko</a:t>
                      </a:r>
                      <a:endParaRPr kumimoji="0" lang="cs-CZ" sz="12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30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 Německo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5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program upevňuje orientaci na mapě, rozšiřuje základní přehled o přírodních podmínkách a životě lidí v Německu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vzniku: 28. 12. 2011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český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9. 1. 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17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vytvoření souvislostí mezi přírodními podmínkami, historickým vývojem a životními podmínkami lidí žijících v Německu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potřeby: 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5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federativní republika, spolkové země, střední Evropa, Severní a Baltské moře, Severoněmecká nížina, Středoněmecká vysočina, Alpy, Rýn, Dunaj, Labe, Odra, Bodamské jezero, Berlín, Drážďany, Mnichov, Frankfurt, Bonn, Hamburk, Kolín nad Rýnem, euro, hospodářsky silný stát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PPT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5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interaktivity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podle pokynů u slepé mapy vyhledávání informací z atlasu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95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 9.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základní – druhý 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skupina: 14 – 15 let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velikost: 5,92 MB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800px-Flag_of_Germany.svg[1]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4348" y="1571612"/>
            <a:ext cx="7620000" cy="4572000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NĚMECKO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8596" y="2643182"/>
            <a:ext cx="4038600" cy="2012922"/>
          </a:xfrm>
        </p:spPr>
        <p:txBody>
          <a:bodyPr/>
          <a:lstStyle/>
          <a:p>
            <a:r>
              <a:rPr lang="cs-CZ" sz="2400" dirty="0" smtClean="0"/>
              <a:t>Německo je federativní demokratickou parlamentní republikou tvořenou šestnácti spolkovými zeměmi</a:t>
            </a:r>
          </a:p>
          <a:p>
            <a:endParaRPr lang="cs-CZ" dirty="0"/>
          </a:p>
        </p:txBody>
      </p:sp>
      <p:pic>
        <p:nvPicPr>
          <p:cNvPr id="9" name="Zástupný symbol pro obsah 8" descr="443px-Karte_Bundesrepublik_Deutschland.svg[1].png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786314" y="1142984"/>
            <a:ext cx="4071966" cy="550588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285728"/>
            <a:ext cx="68294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Oficiální název: </a:t>
            </a:r>
            <a:br>
              <a:rPr lang="cs-CZ" sz="4400" dirty="0" smtClean="0">
                <a:solidFill>
                  <a:schemeClr val="tx2"/>
                </a:solidFill>
              </a:rPr>
            </a:br>
            <a:r>
              <a:rPr lang="cs-CZ" sz="4400" dirty="0" smtClean="0">
                <a:solidFill>
                  <a:schemeClr val="tx2"/>
                </a:solidFill>
              </a:rPr>
              <a:t>Spolková republika Německo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3"/>
          </p:nvPr>
        </p:nvSpPr>
        <p:spPr>
          <a:xfrm>
            <a:off x="6143636" y="1500174"/>
            <a:ext cx="1071570" cy="476248"/>
          </a:xfrm>
        </p:spPr>
        <p:txBody>
          <a:bodyPr/>
          <a:lstStyle/>
          <a:p>
            <a:r>
              <a:rPr lang="cs-CZ" sz="1100" dirty="0" smtClean="0"/>
              <a:t>Šlesvicko-</a:t>
            </a:r>
          </a:p>
          <a:p>
            <a:r>
              <a:rPr lang="cs-CZ" sz="1100" dirty="0" smtClean="0"/>
              <a:t>Holštýnsko</a:t>
            </a:r>
            <a:endParaRPr lang="cs-CZ" sz="1100" dirty="0"/>
          </a:p>
        </p:txBody>
      </p:sp>
      <p:sp>
        <p:nvSpPr>
          <p:cNvPr id="10" name="Zástupný symbol pro text 6"/>
          <p:cNvSpPr>
            <a:spLocks noGrp="1"/>
          </p:cNvSpPr>
          <p:nvPr>
            <p:ph type="body" idx="3"/>
          </p:nvPr>
        </p:nvSpPr>
        <p:spPr>
          <a:xfrm>
            <a:off x="6357950" y="2000240"/>
            <a:ext cx="857256" cy="333372"/>
          </a:xfrm>
        </p:spPr>
        <p:txBody>
          <a:bodyPr/>
          <a:lstStyle/>
          <a:p>
            <a:r>
              <a:rPr lang="cs-CZ" sz="1100" dirty="0" smtClean="0"/>
              <a:t>Hamburk</a:t>
            </a:r>
            <a:endParaRPr lang="cs-CZ" sz="1100" dirty="0"/>
          </a:p>
        </p:txBody>
      </p:sp>
      <p:sp>
        <p:nvSpPr>
          <p:cNvPr id="11" name="Zástupný symbol pro text 6"/>
          <p:cNvSpPr>
            <a:spLocks noGrp="1"/>
          </p:cNvSpPr>
          <p:nvPr>
            <p:ph type="body" idx="3"/>
          </p:nvPr>
        </p:nvSpPr>
        <p:spPr>
          <a:xfrm>
            <a:off x="7072330" y="1857364"/>
            <a:ext cx="1571636" cy="476248"/>
          </a:xfrm>
        </p:spPr>
        <p:txBody>
          <a:bodyPr/>
          <a:lstStyle/>
          <a:p>
            <a:r>
              <a:rPr lang="cs-CZ" sz="1100" dirty="0" smtClean="0"/>
              <a:t>Meklenbursko – </a:t>
            </a:r>
          </a:p>
          <a:p>
            <a:r>
              <a:rPr lang="cs-CZ" sz="1100" dirty="0" smtClean="0"/>
              <a:t>Přední Pomořansko</a:t>
            </a:r>
            <a:endParaRPr lang="cs-CZ" sz="1100" dirty="0"/>
          </a:p>
        </p:txBody>
      </p:sp>
      <p:sp>
        <p:nvSpPr>
          <p:cNvPr id="12" name="Zástupný symbol pro text 6"/>
          <p:cNvSpPr>
            <a:spLocks noGrp="1"/>
          </p:cNvSpPr>
          <p:nvPr>
            <p:ph type="body" idx="3"/>
          </p:nvPr>
        </p:nvSpPr>
        <p:spPr>
          <a:xfrm>
            <a:off x="7000892" y="5357826"/>
            <a:ext cx="857256" cy="261934"/>
          </a:xfrm>
        </p:spPr>
        <p:txBody>
          <a:bodyPr/>
          <a:lstStyle/>
          <a:p>
            <a:r>
              <a:rPr lang="cs-CZ" sz="1100" dirty="0" smtClean="0"/>
              <a:t>Bavorsko</a:t>
            </a:r>
            <a:endParaRPr lang="cs-CZ" sz="1100" dirty="0"/>
          </a:p>
        </p:txBody>
      </p:sp>
      <p:sp>
        <p:nvSpPr>
          <p:cNvPr id="13" name="Zástupný symbol pro text 6"/>
          <p:cNvSpPr>
            <a:spLocks noGrp="1"/>
          </p:cNvSpPr>
          <p:nvPr>
            <p:ph type="body" idx="3"/>
          </p:nvPr>
        </p:nvSpPr>
        <p:spPr>
          <a:xfrm>
            <a:off x="5715008" y="2357430"/>
            <a:ext cx="642942" cy="261934"/>
          </a:xfrm>
        </p:spPr>
        <p:txBody>
          <a:bodyPr/>
          <a:lstStyle/>
          <a:p>
            <a:r>
              <a:rPr lang="cs-CZ" sz="1100" dirty="0" smtClean="0"/>
              <a:t>Brémy</a:t>
            </a:r>
            <a:endParaRPr lang="cs-CZ" sz="1100" dirty="0"/>
          </a:p>
        </p:txBody>
      </p:sp>
      <p:sp>
        <p:nvSpPr>
          <p:cNvPr id="14" name="Zástupný symbol pro text 6"/>
          <p:cNvSpPr>
            <a:spLocks noGrp="1"/>
          </p:cNvSpPr>
          <p:nvPr>
            <p:ph type="body" idx="3"/>
          </p:nvPr>
        </p:nvSpPr>
        <p:spPr>
          <a:xfrm>
            <a:off x="5572132" y="2571744"/>
            <a:ext cx="1071570" cy="333372"/>
          </a:xfrm>
        </p:spPr>
        <p:txBody>
          <a:bodyPr/>
          <a:lstStyle/>
          <a:p>
            <a:r>
              <a:rPr lang="cs-CZ" sz="1100" dirty="0" smtClean="0"/>
              <a:t>Dolní Sasko</a:t>
            </a:r>
            <a:endParaRPr lang="cs-CZ" sz="1100" dirty="0"/>
          </a:p>
        </p:txBody>
      </p:sp>
      <p:sp>
        <p:nvSpPr>
          <p:cNvPr id="15" name="Zástupný symbol pro text 6"/>
          <p:cNvSpPr>
            <a:spLocks noGrp="1"/>
          </p:cNvSpPr>
          <p:nvPr>
            <p:ph type="body" idx="3"/>
          </p:nvPr>
        </p:nvSpPr>
        <p:spPr>
          <a:xfrm>
            <a:off x="7786710" y="2714620"/>
            <a:ext cx="642942" cy="333372"/>
          </a:xfrm>
        </p:spPr>
        <p:txBody>
          <a:bodyPr/>
          <a:lstStyle/>
          <a:p>
            <a:r>
              <a:rPr lang="cs-CZ" sz="1100" dirty="0" smtClean="0"/>
              <a:t>Berlín</a:t>
            </a:r>
            <a:endParaRPr lang="cs-CZ" sz="1100" dirty="0"/>
          </a:p>
        </p:txBody>
      </p:sp>
      <p:sp>
        <p:nvSpPr>
          <p:cNvPr id="16" name="Zástupný symbol pro text 6"/>
          <p:cNvSpPr>
            <a:spLocks noGrp="1"/>
          </p:cNvSpPr>
          <p:nvPr>
            <p:ph type="body" idx="3"/>
          </p:nvPr>
        </p:nvSpPr>
        <p:spPr>
          <a:xfrm>
            <a:off x="7643834" y="3000372"/>
            <a:ext cx="1071570" cy="333372"/>
          </a:xfrm>
        </p:spPr>
        <p:txBody>
          <a:bodyPr/>
          <a:lstStyle/>
          <a:p>
            <a:r>
              <a:rPr lang="cs-CZ" sz="1100" dirty="0" smtClean="0"/>
              <a:t>Braniborsko</a:t>
            </a:r>
            <a:endParaRPr lang="cs-CZ" sz="1100" dirty="0"/>
          </a:p>
        </p:txBody>
      </p:sp>
      <p:sp>
        <p:nvSpPr>
          <p:cNvPr id="17" name="Zástupný symbol pro text 6"/>
          <p:cNvSpPr>
            <a:spLocks noGrp="1"/>
          </p:cNvSpPr>
          <p:nvPr>
            <p:ph type="body" idx="3"/>
          </p:nvPr>
        </p:nvSpPr>
        <p:spPr>
          <a:xfrm>
            <a:off x="7786710" y="3786190"/>
            <a:ext cx="571504" cy="261934"/>
          </a:xfrm>
        </p:spPr>
        <p:txBody>
          <a:bodyPr/>
          <a:lstStyle/>
          <a:p>
            <a:r>
              <a:rPr lang="cs-CZ" sz="1100" dirty="0" smtClean="0"/>
              <a:t>Sasko</a:t>
            </a:r>
            <a:endParaRPr lang="cs-CZ" sz="1100" dirty="0"/>
          </a:p>
        </p:txBody>
      </p:sp>
      <p:sp>
        <p:nvSpPr>
          <p:cNvPr id="18" name="Zástupný symbol pro text 6"/>
          <p:cNvSpPr>
            <a:spLocks noGrp="1"/>
          </p:cNvSpPr>
          <p:nvPr>
            <p:ph type="body" idx="3"/>
          </p:nvPr>
        </p:nvSpPr>
        <p:spPr>
          <a:xfrm>
            <a:off x="7000892" y="3214686"/>
            <a:ext cx="928694" cy="404810"/>
          </a:xfrm>
        </p:spPr>
        <p:txBody>
          <a:bodyPr/>
          <a:lstStyle/>
          <a:p>
            <a:r>
              <a:rPr lang="cs-CZ" sz="1100" dirty="0" smtClean="0"/>
              <a:t>Sasko – </a:t>
            </a:r>
          </a:p>
          <a:p>
            <a:r>
              <a:rPr lang="cs-CZ" sz="1100" dirty="0" err="1" smtClean="0"/>
              <a:t>Anhaltsko</a:t>
            </a:r>
            <a:endParaRPr lang="cs-CZ" sz="1100" dirty="0"/>
          </a:p>
        </p:txBody>
      </p:sp>
      <p:sp>
        <p:nvSpPr>
          <p:cNvPr id="19" name="Zástupný symbol pro text 6"/>
          <p:cNvSpPr>
            <a:spLocks noGrp="1"/>
          </p:cNvSpPr>
          <p:nvPr>
            <p:ph type="body" idx="3"/>
          </p:nvPr>
        </p:nvSpPr>
        <p:spPr>
          <a:xfrm>
            <a:off x="5072066" y="3429000"/>
            <a:ext cx="1357322" cy="404810"/>
          </a:xfrm>
        </p:spPr>
        <p:txBody>
          <a:bodyPr/>
          <a:lstStyle/>
          <a:p>
            <a:r>
              <a:rPr lang="cs-CZ" sz="1100" dirty="0" smtClean="0"/>
              <a:t>Severní Porýní – </a:t>
            </a:r>
          </a:p>
          <a:p>
            <a:r>
              <a:rPr lang="cs-CZ" sz="1100" dirty="0" err="1" smtClean="0"/>
              <a:t>Vestflálsko</a:t>
            </a:r>
            <a:endParaRPr lang="cs-CZ" sz="1100" dirty="0"/>
          </a:p>
        </p:txBody>
      </p:sp>
      <p:sp>
        <p:nvSpPr>
          <p:cNvPr id="20" name="Zástupný symbol pro text 6"/>
          <p:cNvSpPr>
            <a:spLocks noGrp="1"/>
          </p:cNvSpPr>
          <p:nvPr>
            <p:ph type="body" idx="3"/>
          </p:nvPr>
        </p:nvSpPr>
        <p:spPr>
          <a:xfrm>
            <a:off x="6643702" y="4071942"/>
            <a:ext cx="857256" cy="261934"/>
          </a:xfrm>
        </p:spPr>
        <p:txBody>
          <a:bodyPr/>
          <a:lstStyle/>
          <a:p>
            <a:r>
              <a:rPr lang="cs-CZ" sz="1100" dirty="0" smtClean="0"/>
              <a:t>Durynsko</a:t>
            </a:r>
            <a:endParaRPr lang="cs-CZ" sz="1100" dirty="0"/>
          </a:p>
        </p:txBody>
      </p:sp>
      <p:sp>
        <p:nvSpPr>
          <p:cNvPr id="21" name="Zástupný symbol pro text 6"/>
          <p:cNvSpPr>
            <a:spLocks noGrp="1"/>
          </p:cNvSpPr>
          <p:nvPr>
            <p:ph type="body" idx="3"/>
          </p:nvPr>
        </p:nvSpPr>
        <p:spPr>
          <a:xfrm>
            <a:off x="5715008" y="4286256"/>
            <a:ext cx="857256" cy="261934"/>
          </a:xfrm>
        </p:spPr>
        <p:txBody>
          <a:bodyPr/>
          <a:lstStyle/>
          <a:p>
            <a:r>
              <a:rPr lang="cs-CZ" sz="1100" dirty="0" smtClean="0"/>
              <a:t>Hesensko</a:t>
            </a:r>
            <a:endParaRPr lang="cs-CZ" sz="1100" dirty="0"/>
          </a:p>
        </p:txBody>
      </p:sp>
      <p:sp>
        <p:nvSpPr>
          <p:cNvPr id="22" name="Zástupný symbol pro text 6"/>
          <p:cNvSpPr>
            <a:spLocks noGrp="1"/>
          </p:cNvSpPr>
          <p:nvPr>
            <p:ph type="body" idx="3"/>
          </p:nvPr>
        </p:nvSpPr>
        <p:spPr>
          <a:xfrm>
            <a:off x="4857752" y="5000636"/>
            <a:ext cx="642942" cy="261934"/>
          </a:xfrm>
        </p:spPr>
        <p:txBody>
          <a:bodyPr/>
          <a:lstStyle/>
          <a:p>
            <a:r>
              <a:rPr lang="cs-CZ" sz="1100" dirty="0" smtClean="0"/>
              <a:t>Sársko</a:t>
            </a:r>
            <a:endParaRPr lang="cs-CZ" sz="1100" dirty="0"/>
          </a:p>
        </p:txBody>
      </p:sp>
      <p:sp>
        <p:nvSpPr>
          <p:cNvPr id="23" name="Zástupný symbol pro text 6"/>
          <p:cNvSpPr>
            <a:spLocks noGrp="1"/>
          </p:cNvSpPr>
          <p:nvPr>
            <p:ph type="body" idx="3"/>
          </p:nvPr>
        </p:nvSpPr>
        <p:spPr>
          <a:xfrm>
            <a:off x="4929190" y="4643446"/>
            <a:ext cx="1000132" cy="261934"/>
          </a:xfrm>
        </p:spPr>
        <p:txBody>
          <a:bodyPr/>
          <a:lstStyle/>
          <a:p>
            <a:r>
              <a:rPr lang="cs-CZ" sz="1100" dirty="0" err="1" smtClean="0"/>
              <a:t>Porýní</a:t>
            </a:r>
            <a:r>
              <a:rPr lang="cs-CZ" sz="1100" dirty="0" smtClean="0"/>
              <a:t>-Falc</a:t>
            </a:r>
            <a:endParaRPr lang="cs-CZ" sz="1100" dirty="0"/>
          </a:p>
        </p:txBody>
      </p:sp>
      <p:sp>
        <p:nvSpPr>
          <p:cNvPr id="24" name="Zástupný symbol pro text 6"/>
          <p:cNvSpPr>
            <a:spLocks noGrp="1"/>
          </p:cNvSpPr>
          <p:nvPr>
            <p:ph type="body" idx="3"/>
          </p:nvPr>
        </p:nvSpPr>
        <p:spPr>
          <a:xfrm>
            <a:off x="5500694" y="5857892"/>
            <a:ext cx="1285884" cy="404810"/>
          </a:xfrm>
        </p:spPr>
        <p:txBody>
          <a:bodyPr/>
          <a:lstStyle/>
          <a:p>
            <a:r>
              <a:rPr lang="cs-CZ" sz="1100" dirty="0" smtClean="0"/>
              <a:t>Bádensko –</a:t>
            </a:r>
          </a:p>
          <a:p>
            <a:r>
              <a:rPr lang="cs-CZ" sz="1100" dirty="0" smtClean="0"/>
              <a:t>Württembersko</a:t>
            </a:r>
            <a:endParaRPr lang="cs-CZ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Poloha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85720" y="1928802"/>
            <a:ext cx="2643206" cy="314327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800" dirty="0" smtClean="0"/>
              <a:t>Urči sousední státy Německa</a:t>
            </a:r>
          </a:p>
          <a:p>
            <a:pPr>
              <a:lnSpc>
                <a:spcPct val="80000"/>
              </a:lnSpc>
            </a:pPr>
            <a:endParaRPr lang="cs-CZ" sz="2800" dirty="0" smtClean="0"/>
          </a:p>
          <a:p>
            <a:pPr>
              <a:lnSpc>
                <a:spcPct val="80000"/>
              </a:lnSpc>
            </a:pPr>
            <a:r>
              <a:rPr lang="cs-CZ" sz="2800" dirty="0" smtClean="0"/>
              <a:t>Která moře omývají břehy Německa?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9" name="Zástupný symbol pro obsah 8" descr="C:\Documents and Settings\Morčata\Plocha\Střední Evropa\Německo sousední státy.JPG"/>
          <p:cNvPicPr>
            <a:picLocks noGrp="1"/>
          </p:cNvPicPr>
          <p:nvPr>
            <p:ph sz="half" idx="2"/>
          </p:nvPr>
        </p:nvPicPr>
        <p:blipFill>
          <a:blip r:embed="rId2"/>
          <a:srcRect t="3211" r="41157" b="11009"/>
          <a:stretch>
            <a:fillRect/>
          </a:stretch>
        </p:blipFill>
        <p:spPr bwMode="auto">
          <a:xfrm>
            <a:off x="3071802" y="285728"/>
            <a:ext cx="5857916" cy="63579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Kontrola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0" name="Zástupný symbol pro obsah 9" descr="C:\Documents and Settings\Morčata\Plocha\Střední Evropa\Německo sousední státy2.JPG"/>
          <p:cNvPicPr>
            <a:picLocks noGrp="1"/>
          </p:cNvPicPr>
          <p:nvPr>
            <p:ph idx="1"/>
          </p:nvPr>
        </p:nvPicPr>
        <p:blipFill>
          <a:blip r:embed="rId2"/>
          <a:srcRect t="3211" r="41653" b="10780"/>
          <a:stretch>
            <a:fillRect/>
          </a:stretch>
        </p:blipFill>
        <p:spPr bwMode="auto">
          <a:xfrm>
            <a:off x="2500298" y="214290"/>
            <a:ext cx="6429420" cy="6429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800px-Baltic_sea_lith[1]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0950" y="285729"/>
            <a:ext cx="8405892" cy="630442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Baltské moře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Povrch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285720" y="1500174"/>
            <a:ext cx="3143272" cy="4572000"/>
          </a:xfrm>
        </p:spPr>
        <p:txBody>
          <a:bodyPr/>
          <a:lstStyle/>
          <a:p>
            <a:r>
              <a:rPr lang="cs-CZ" dirty="0" smtClean="0"/>
              <a:t>Sever – Severoněmecká nížina                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Střed – Středoněmecká vysočina</a:t>
            </a:r>
          </a:p>
          <a:p>
            <a:endParaRPr lang="cs-CZ" dirty="0" smtClean="0"/>
          </a:p>
          <a:p>
            <a:r>
              <a:rPr lang="cs-CZ" dirty="0" smtClean="0"/>
              <a:t>Jih - Alpy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14811" y="357166"/>
            <a:ext cx="4429156" cy="62304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596" y="1428736"/>
            <a:ext cx="2357454" cy="19288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Do slepé mapy zaznamenej podle atlasu tato pohoří:</a:t>
            </a:r>
            <a:endParaRPr lang="cs-CZ" dirty="0"/>
          </a:p>
        </p:txBody>
      </p:sp>
      <p:pic>
        <p:nvPicPr>
          <p:cNvPr id="5" name="Zástupný symbol pro obsah 4" descr="C:\Documents and Settings\Morčata\Plocha\Střední Evropa\Německo pohoří.JPG"/>
          <p:cNvPicPr>
            <a:picLocks noGrp="1"/>
          </p:cNvPicPr>
          <p:nvPr>
            <p:ph sz="half" idx="2"/>
          </p:nvPr>
        </p:nvPicPr>
        <p:blipFill>
          <a:blip r:embed="rId2"/>
          <a:srcRect t="5963" r="47603" b="15367"/>
          <a:stretch>
            <a:fillRect/>
          </a:stretch>
        </p:blipFill>
        <p:spPr bwMode="auto">
          <a:xfrm>
            <a:off x="2928926" y="214290"/>
            <a:ext cx="5857916" cy="6429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Oval 3"/>
          <p:cNvSpPr>
            <a:spLocks noChangeArrowheads="1"/>
          </p:cNvSpPr>
          <p:nvPr/>
        </p:nvSpPr>
        <p:spPr bwMode="auto">
          <a:xfrm rot="18017973">
            <a:off x="4323707" y="5300387"/>
            <a:ext cx="704850" cy="260222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2" name="Oval 4"/>
          <p:cNvSpPr>
            <a:spLocks noChangeArrowheads="1"/>
          </p:cNvSpPr>
          <p:nvPr/>
        </p:nvSpPr>
        <p:spPr bwMode="auto">
          <a:xfrm rot="-1477414">
            <a:off x="4567796" y="5405223"/>
            <a:ext cx="1314450" cy="266700"/>
          </a:xfrm>
          <a:prstGeom prst="ellipse">
            <a:avLst/>
          </a:prstGeom>
          <a:noFill/>
          <a:ln w="1905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3" name="Oval 5"/>
          <p:cNvSpPr>
            <a:spLocks noChangeArrowheads="1"/>
          </p:cNvSpPr>
          <p:nvPr/>
        </p:nvSpPr>
        <p:spPr bwMode="auto">
          <a:xfrm rot="-1699527">
            <a:off x="5864260" y="5016953"/>
            <a:ext cx="723900" cy="209550"/>
          </a:xfrm>
          <a:prstGeom prst="ellipse">
            <a:avLst/>
          </a:prstGeom>
          <a:noFill/>
          <a:ln w="1905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4" name="Oval 6"/>
          <p:cNvSpPr>
            <a:spLocks noChangeArrowheads="1"/>
          </p:cNvSpPr>
          <p:nvPr/>
        </p:nvSpPr>
        <p:spPr bwMode="auto">
          <a:xfrm rot="2463271">
            <a:off x="6685792" y="4752293"/>
            <a:ext cx="845521" cy="210933"/>
          </a:xfrm>
          <a:prstGeom prst="ellipse">
            <a:avLst/>
          </a:prstGeom>
          <a:noFill/>
          <a:ln w="1905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5" name="Oval 7"/>
          <p:cNvSpPr>
            <a:spLocks noChangeArrowheads="1"/>
          </p:cNvSpPr>
          <p:nvPr/>
        </p:nvSpPr>
        <p:spPr bwMode="auto">
          <a:xfrm rot="1932315">
            <a:off x="6228416" y="3702971"/>
            <a:ext cx="552450" cy="209550"/>
          </a:xfrm>
          <a:prstGeom prst="ellipse">
            <a:avLst/>
          </a:prstGeom>
          <a:noFill/>
          <a:ln w="1905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6" name="Oval 8"/>
          <p:cNvSpPr>
            <a:spLocks noChangeArrowheads="1"/>
          </p:cNvSpPr>
          <p:nvPr/>
        </p:nvSpPr>
        <p:spPr bwMode="auto">
          <a:xfrm rot="2025069">
            <a:off x="5435686" y="3308405"/>
            <a:ext cx="904875" cy="257572"/>
          </a:xfrm>
          <a:prstGeom prst="ellipse">
            <a:avLst/>
          </a:prstGeom>
          <a:noFill/>
          <a:ln w="1905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285720" y="2571744"/>
            <a:ext cx="2757478" cy="3913632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Schwarzwald</a:t>
            </a:r>
          </a:p>
          <a:p>
            <a:pPr marL="514350" indent="-514350">
              <a:buAutoNum type="arabicPeriod"/>
            </a:pPr>
            <a:r>
              <a:rPr lang="cs-CZ" dirty="0" smtClean="0"/>
              <a:t>Švábský Jura</a:t>
            </a:r>
          </a:p>
          <a:p>
            <a:pPr marL="514350" indent="-514350">
              <a:buAutoNum type="arabicPeriod"/>
            </a:pPr>
            <a:r>
              <a:rPr lang="cs-CZ" dirty="0" smtClean="0"/>
              <a:t>Franský Jura</a:t>
            </a:r>
          </a:p>
          <a:p>
            <a:pPr marL="514350" indent="-514350">
              <a:buAutoNum type="arabicPeriod"/>
            </a:pPr>
            <a:r>
              <a:rPr lang="cs-CZ" dirty="0" smtClean="0"/>
              <a:t>Bavorský les</a:t>
            </a:r>
          </a:p>
          <a:p>
            <a:pPr marL="514350" indent="-514350">
              <a:buAutoNum type="arabicPeriod"/>
            </a:pPr>
            <a:r>
              <a:rPr lang="cs-CZ" dirty="0" smtClean="0"/>
              <a:t>Franský les</a:t>
            </a:r>
          </a:p>
          <a:p>
            <a:pPr marL="514350" indent="-514350">
              <a:buAutoNum type="arabicPeriod"/>
            </a:pPr>
            <a:r>
              <a:rPr lang="cs-CZ" dirty="0" smtClean="0"/>
              <a:t>Durynský les</a:t>
            </a:r>
            <a:endParaRPr lang="cs-CZ" dirty="0"/>
          </a:p>
        </p:txBody>
      </p:sp>
      <p:pic>
        <p:nvPicPr>
          <p:cNvPr id="5" name="Zástupný symbol pro obsah 4" descr="800px-Feldberg[1].jpg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3105169" y="1357298"/>
            <a:ext cx="5753111" cy="431483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Kontrola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3"/>
          </p:nvPr>
        </p:nvSpPr>
        <p:spPr>
          <a:xfrm>
            <a:off x="3071802" y="5715016"/>
            <a:ext cx="4040188" cy="304229"/>
          </a:xfrm>
        </p:spPr>
        <p:txBody>
          <a:bodyPr/>
          <a:lstStyle/>
          <a:p>
            <a:r>
              <a:rPr lang="cs-CZ" sz="1200" dirty="0" smtClean="0"/>
              <a:t>Nejvyšší hora pohoří Schwarzwald - </a:t>
            </a:r>
            <a:r>
              <a:rPr lang="cs-CZ" sz="1200" dirty="0" err="1" smtClean="0"/>
              <a:t>Feldberg</a:t>
            </a:r>
            <a:endParaRPr lang="cs-CZ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Vodstvo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357158" y="2500306"/>
            <a:ext cx="2428892" cy="928694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Vyhledej tyto řeky a jezero</a:t>
            </a:r>
          </a:p>
          <a:p>
            <a:endParaRPr lang="cs-CZ" dirty="0"/>
          </a:p>
        </p:txBody>
      </p:sp>
      <p:pic>
        <p:nvPicPr>
          <p:cNvPr id="11" name="Zástupný symbol pro obsah 10" descr="C:\Documents and Settings\Morčata\Plocha\Střední Evropa\Německo vodstvo.JPG"/>
          <p:cNvPicPr>
            <a:picLocks noGrp="1"/>
          </p:cNvPicPr>
          <p:nvPr>
            <p:ph sz="half" idx="2"/>
          </p:nvPr>
        </p:nvPicPr>
        <p:blipFill>
          <a:blip r:embed="rId2"/>
          <a:srcRect l="2645" t="7569" r="49091" b="14220"/>
          <a:stretch>
            <a:fillRect/>
          </a:stretch>
        </p:blipFill>
        <p:spPr bwMode="auto">
          <a:xfrm>
            <a:off x="3143240" y="214290"/>
            <a:ext cx="5493495" cy="6429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619644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Rýn</a:t>
            </a:r>
          </a:p>
          <a:p>
            <a:pPr marL="514350" indent="-514350">
              <a:buAutoNum type="arabicPeriod"/>
            </a:pPr>
            <a:r>
              <a:rPr lang="cs-CZ" dirty="0" smtClean="0"/>
              <a:t>Dunaj</a:t>
            </a:r>
          </a:p>
          <a:p>
            <a:pPr marL="514350" indent="-514350">
              <a:buAutoNum type="arabicPeriod"/>
            </a:pPr>
            <a:r>
              <a:rPr lang="cs-CZ" dirty="0" smtClean="0"/>
              <a:t>Labe</a:t>
            </a:r>
          </a:p>
          <a:p>
            <a:pPr marL="514350" indent="-514350">
              <a:buAutoNum type="arabicPeriod"/>
            </a:pPr>
            <a:r>
              <a:rPr lang="cs-CZ" dirty="0" smtClean="0"/>
              <a:t>Odra</a:t>
            </a:r>
          </a:p>
          <a:p>
            <a:pPr marL="514350" indent="-514350">
              <a:buAutoNum type="arabicPeriod"/>
            </a:pPr>
            <a:r>
              <a:rPr lang="cs-CZ" dirty="0" smtClean="0"/>
              <a:t>Bodamské jezero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Kontrola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800px-Rhein[1]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0490" y="214290"/>
            <a:ext cx="8739227" cy="6447263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Rýn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800px-Passau_Altstadt_1[1]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5720" y="285728"/>
            <a:ext cx="8572560" cy="6352031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Dunaj v Pasově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800px-ElbeKM505[1]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8641" y="1357298"/>
            <a:ext cx="8506663" cy="507209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Labe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Oder_Fluss[1]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5721" y="321431"/>
            <a:ext cx="8572559" cy="631035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Odra (ústí Lužické Nisy do Odry)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799px-Bodensee_vor_Ueberlingen[1]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5720" y="318078"/>
            <a:ext cx="8572560" cy="626073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Bodamské jezero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285852" y="2285992"/>
            <a:ext cx="6786610" cy="361951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Berlín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Drážďany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Mnichov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Frankfurt nad Mohanem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Bonn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Hamburk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Kolín nad Rýnem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785794"/>
            <a:ext cx="8229600" cy="12192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Do slepé mapy zakresli podle atlasu tato města: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20805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Kontrola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C:\Documents and Settings\Morčata\Plocha\Střední Evropa\Německo města.JPG"/>
          <p:cNvPicPr>
            <a:picLocks noGrp="1"/>
          </p:cNvPicPr>
          <p:nvPr>
            <p:ph idx="1"/>
          </p:nvPr>
        </p:nvPicPr>
        <p:blipFill>
          <a:blip r:embed="rId2"/>
          <a:srcRect t="3670" r="48416" b="14438"/>
          <a:stretch>
            <a:fillRect/>
          </a:stretch>
        </p:blipFill>
        <p:spPr bwMode="auto">
          <a:xfrm>
            <a:off x="2572442" y="214290"/>
            <a:ext cx="6071524" cy="6429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113.Reichstag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1310" y="214290"/>
            <a:ext cx="8821332" cy="6429420"/>
          </a:xfr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Berlín – hlavní město SRN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1830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800px-Dresden_Zwinger_Gang_oberhalb_Eingang_203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071670" y="1339439"/>
            <a:ext cx="6828659" cy="5121495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47708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Drážďany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14282" y="928670"/>
            <a:ext cx="8929718" cy="5095892"/>
          </a:xfrm>
        </p:spPr>
        <p:txBody>
          <a:bodyPr/>
          <a:lstStyle/>
          <a:p>
            <a:r>
              <a:rPr lang="cs-CZ" dirty="0" smtClean="0"/>
              <a:t>Město na Labi nedaleko hranic s ČR</a:t>
            </a:r>
          </a:p>
          <a:p>
            <a:r>
              <a:rPr lang="cs-CZ" dirty="0" smtClean="0"/>
              <a:t>Na konci 2. sv. války převážná část města při bombardování zničena</a:t>
            </a:r>
          </a:p>
          <a:p>
            <a:r>
              <a:rPr lang="cs-CZ" dirty="0" smtClean="0"/>
              <a:t>Světoznámá muzea</a:t>
            </a:r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696px-Rathaus_and_Marienplatz_from_Peterskirche_-_August_2006[1].jpg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2406000" y="1071546"/>
            <a:ext cx="6433836" cy="5546411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8596" y="1071546"/>
            <a:ext cx="7643866" cy="1000132"/>
          </a:xfrm>
        </p:spPr>
        <p:txBody>
          <a:bodyPr/>
          <a:lstStyle/>
          <a:p>
            <a:r>
              <a:rPr lang="cs-CZ" dirty="0" smtClean="0"/>
              <a:t>Hlavní město spolkové země Bavorsko</a:t>
            </a:r>
          </a:p>
          <a:p>
            <a:r>
              <a:rPr lang="cs-CZ" dirty="0" smtClean="0"/>
              <a:t>Světoznámý festival piva </a:t>
            </a:r>
            <a:r>
              <a:rPr lang="cs-CZ" dirty="0" err="1" smtClean="0"/>
              <a:t>Oktoberfest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916098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Mnichov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3"/>
          </p:nvPr>
        </p:nvSpPr>
        <p:spPr>
          <a:xfrm>
            <a:off x="142844" y="5929330"/>
            <a:ext cx="2286016" cy="672085"/>
          </a:xfrm>
        </p:spPr>
        <p:txBody>
          <a:bodyPr/>
          <a:lstStyle/>
          <a:p>
            <a:r>
              <a:rPr lang="cs-CZ" sz="1600" dirty="0" smtClean="0"/>
              <a:t>Radnice na Mariánském náměstí</a:t>
            </a:r>
            <a:endParaRPr lang="cs-CZ" sz="16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627px-Frankfurter_Dom_Eiserner_Steg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115130" y="1071546"/>
            <a:ext cx="5743150" cy="549583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19146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Frankfurt nad Mohanem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14282" y="1071546"/>
            <a:ext cx="8715436" cy="1905000"/>
          </a:xfrm>
        </p:spPr>
        <p:txBody>
          <a:bodyPr>
            <a:normAutofit/>
          </a:bodyPr>
          <a:lstStyle/>
          <a:p>
            <a:r>
              <a:rPr lang="cs-CZ" dirty="0" smtClean="0"/>
              <a:t>Sídlo mnoha významných bankovních institucí</a:t>
            </a:r>
          </a:p>
          <a:p>
            <a:r>
              <a:rPr lang="cs-CZ" dirty="0" smtClean="0"/>
              <a:t>Je zde jedno z největších evropských letišť</a:t>
            </a:r>
          </a:p>
          <a:p>
            <a:r>
              <a:rPr lang="cs-CZ" dirty="0" smtClean="0"/>
              <a:t>Frankfurtská katedrála (na obr.) – místo volby římských císařů</a:t>
            </a:r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665px-Altes_Rathaus_Bonn[1].jpg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1893794" y="285728"/>
            <a:ext cx="7058525" cy="6357982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8596" y="928670"/>
            <a:ext cx="7572428" cy="1012790"/>
          </a:xfrm>
        </p:spPr>
        <p:txBody>
          <a:bodyPr/>
          <a:lstStyle/>
          <a:p>
            <a:r>
              <a:rPr lang="cs-CZ" dirty="0" smtClean="0"/>
              <a:t>Bývalé hlavní město SRN (1949 - 1990)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844660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Bonn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3"/>
          </p:nvPr>
        </p:nvSpPr>
        <p:spPr>
          <a:xfrm>
            <a:off x="285720" y="6000768"/>
            <a:ext cx="1566874" cy="375667"/>
          </a:xfrm>
        </p:spPr>
        <p:txBody>
          <a:bodyPr/>
          <a:lstStyle/>
          <a:p>
            <a:r>
              <a:rPr lang="cs-CZ" sz="1600" dirty="0" smtClean="0"/>
              <a:t>Stará radnice</a:t>
            </a:r>
            <a:endParaRPr lang="cs-CZ" sz="16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800px-Hamburg_-_Binnenhafen_Alsterfleet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473963" y="1029852"/>
            <a:ext cx="7384317" cy="5538239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584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Hamburk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071546"/>
            <a:ext cx="6615130" cy="1000132"/>
          </a:xfrm>
        </p:spPr>
        <p:txBody>
          <a:bodyPr/>
          <a:lstStyle/>
          <a:p>
            <a:r>
              <a:rPr lang="cs-CZ" dirty="0" smtClean="0"/>
              <a:t>Největší přístav Německa</a:t>
            </a:r>
          </a:p>
          <a:p>
            <a:r>
              <a:rPr lang="cs-CZ" dirty="0" smtClean="0"/>
              <a:t>Leží na Labi při ústí do Severního moře</a:t>
            </a:r>
            <a:endParaRPr lang="cs-CZ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736px-Kdom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857488" y="1785926"/>
            <a:ext cx="6000792" cy="489194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19146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Kolín nad Rýnem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00034" y="928670"/>
            <a:ext cx="8329642" cy="1071570"/>
          </a:xfrm>
        </p:spPr>
        <p:txBody>
          <a:bodyPr/>
          <a:lstStyle/>
          <a:p>
            <a:r>
              <a:rPr lang="cs-CZ" dirty="0" smtClean="0"/>
              <a:t>Časté veletrhy</a:t>
            </a:r>
          </a:p>
          <a:p>
            <a:r>
              <a:rPr lang="cs-CZ" dirty="0" smtClean="0"/>
              <a:t>Kolínská katedrála, jejíž stavba trvala přes 600 let</a:t>
            </a:r>
            <a:endParaRPr lang="cs-CZ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Měna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1666528" cy="60885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Euro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106742"/>
            <a:ext cx="6926411" cy="5194808"/>
          </a:xfrm>
        </p:spPr>
      </p:pic>
    </p:spTree>
    <p:extLst>
      <p:ext uri="{BB962C8B-B14F-4D97-AF65-F5344CB8AC3E}">
        <p14:creationId xmlns:p14="http://schemas.microsoft.com/office/powerpoint/2010/main" val="27703397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Hospodářsky nejsilnější evropský stát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Vysoká úroveň služeb</a:t>
            </a:r>
          </a:p>
          <a:p>
            <a:pPr marL="514350" indent="-514350">
              <a:buAutoNum type="arabicParenR"/>
            </a:pPr>
            <a:r>
              <a:rPr lang="cs-CZ" dirty="0" smtClean="0"/>
              <a:t>Průmysl:</a:t>
            </a:r>
          </a:p>
          <a:p>
            <a:pPr lvl="1"/>
            <a:r>
              <a:rPr lang="cs-CZ" dirty="0" smtClean="0"/>
              <a:t>Automobilový (</a:t>
            </a:r>
            <a:r>
              <a:rPr lang="cs-CZ" dirty="0" err="1" smtClean="0"/>
              <a:t>Daimler</a:t>
            </a:r>
            <a:r>
              <a:rPr lang="cs-CZ" dirty="0" smtClean="0"/>
              <a:t> AG, Volkswagen)</a:t>
            </a:r>
          </a:p>
          <a:p>
            <a:pPr lvl="1"/>
            <a:r>
              <a:rPr lang="cs-CZ" dirty="0" smtClean="0"/>
              <a:t>Elektrotechnický (Siemens)</a:t>
            </a:r>
          </a:p>
          <a:p>
            <a:pPr lvl="1"/>
            <a:r>
              <a:rPr lang="cs-CZ" dirty="0" smtClean="0"/>
              <a:t>Strojírenský</a:t>
            </a:r>
          </a:p>
          <a:p>
            <a:pPr lvl="1"/>
            <a:r>
              <a:rPr lang="cs-CZ" dirty="0" smtClean="0"/>
              <a:t>Chemický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Hospodářství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2154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3870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3) Zemědělství</a:t>
            </a:r>
          </a:p>
          <a:p>
            <a:pPr>
              <a:buNone/>
            </a:pPr>
            <a:endParaRPr lang="cs-CZ" dirty="0" smtClean="0"/>
          </a:p>
          <a:p>
            <a:pPr lvl="1"/>
            <a:r>
              <a:rPr lang="cs-CZ" dirty="0" smtClean="0"/>
              <a:t>Význam klesá (na německém trhu levné produkty z Francie a Itálie)</a:t>
            </a:r>
          </a:p>
          <a:p>
            <a:pPr lvl="1"/>
            <a:r>
              <a:rPr lang="cs-CZ" dirty="0" smtClean="0"/>
              <a:t>Pěstování pšenice, cukrovky, brambor (podobně jako u nás)</a:t>
            </a:r>
            <a:endParaRPr lang="cs-CZ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78647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http://cs.wikipedia.org/wiki/Soubor:Flag_of_Germany.svg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http://cs.wikipedia.org/wiki/Soubor:Karte_Bundesrepublik_Deutschland.svg</a:t>
            </a:r>
            <a:r>
              <a:rPr lang="cs-CZ" dirty="0" smtClean="0"/>
              <a:t>; licence: </a:t>
            </a:r>
            <a:r>
              <a:rPr lang="cs-CZ" dirty="0" err="1" smtClean="0">
                <a:hlinkClick r:id="rId4" tooltip="w:cs:Creative Commons"/>
              </a:rPr>
              <a:t>Creative</a:t>
            </a:r>
            <a:r>
              <a:rPr lang="cs-CZ" dirty="0" smtClean="0">
                <a:hlinkClick r:id="rId4" tooltip="w:cs:Creative Commons"/>
              </a:rPr>
              <a:t> </a:t>
            </a:r>
            <a:r>
              <a:rPr lang="cs-CZ" dirty="0" err="1" smtClean="0">
                <a:hlinkClick r:id="rId4" tooltip="w:cs:Creative Commons"/>
              </a:rPr>
              <a:t>Commons</a:t>
            </a:r>
            <a:r>
              <a:rPr lang="cs-CZ" dirty="0" smtClean="0"/>
              <a:t> </a:t>
            </a:r>
            <a:r>
              <a:rPr lang="cs-CZ" dirty="0" smtClean="0">
                <a:hlinkClick r:id="rId5"/>
              </a:rPr>
              <a:t>Uveďte autora-Zachovejte licenci 2.0 Německo</a:t>
            </a:r>
            <a:r>
              <a:rPr lang="cs-CZ" dirty="0" smtClean="0"/>
              <a:t>; autor: </a:t>
            </a:r>
            <a:r>
              <a:rPr lang="cs-CZ" dirty="0" smtClean="0">
                <a:hlinkClick r:id="rId6" tooltip="User:David Liuzzo"/>
              </a:rPr>
              <a:t>David </a:t>
            </a:r>
            <a:r>
              <a:rPr lang="cs-CZ" dirty="0" err="1" smtClean="0">
                <a:hlinkClick r:id="rId6" tooltip="User:David Liuzzo"/>
              </a:rPr>
              <a:t>Liuzzo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http://commons.wikimedia.org/wiki/File:Baltic_sea_lith.JPG?uselang=cs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http://cs.wikipedia.org/wiki/Soubor:Feldberg.JPG</a:t>
            </a:r>
            <a:r>
              <a:rPr lang="cs-CZ" dirty="0" smtClean="0"/>
              <a:t>; licence: </a:t>
            </a:r>
            <a:r>
              <a:rPr lang="en-US" dirty="0" smtClean="0">
                <a:hlinkClick r:id="rId9" action="ppaction://hlinkfile" tooltip="w:cs:Creative Commons"/>
              </a:rPr>
              <a:t>Creative Commons</a:t>
            </a:r>
            <a:r>
              <a:rPr lang="en-US" dirty="0" smtClean="0"/>
              <a:t> </a:t>
            </a:r>
            <a:r>
              <a:rPr lang="en-US" dirty="0" err="1" smtClean="0">
                <a:hlinkClick r:id="rId10"/>
              </a:rPr>
              <a:t>Uveďte</a:t>
            </a:r>
            <a:r>
              <a:rPr lang="en-US" dirty="0" smtClean="0">
                <a:hlinkClick r:id="rId10"/>
              </a:rPr>
              <a:t> </a:t>
            </a:r>
            <a:r>
              <a:rPr lang="en-US" dirty="0" err="1" smtClean="0">
                <a:hlinkClick r:id="rId10"/>
              </a:rPr>
              <a:t>autora-Zachovejte</a:t>
            </a:r>
            <a:r>
              <a:rPr lang="en-US" dirty="0" smtClean="0">
                <a:hlinkClick r:id="rId10"/>
              </a:rPr>
              <a:t> </a:t>
            </a:r>
            <a:r>
              <a:rPr lang="en-US" dirty="0" err="1" smtClean="0">
                <a:hlinkClick r:id="rId10"/>
              </a:rPr>
              <a:t>licenci</a:t>
            </a:r>
            <a:r>
              <a:rPr lang="en-US" dirty="0" smtClean="0">
                <a:hlinkClick r:id="rId10"/>
              </a:rPr>
              <a:t> 3.0 </a:t>
            </a:r>
            <a:r>
              <a:rPr lang="en-US" dirty="0" err="1" smtClean="0">
                <a:hlinkClick r:id="rId10"/>
              </a:rPr>
              <a:t>Unported</a:t>
            </a:r>
            <a:r>
              <a:rPr lang="cs-CZ" dirty="0" smtClean="0"/>
              <a:t>; autor: </a:t>
            </a:r>
            <a:r>
              <a:rPr lang="cs-CZ" dirty="0" smtClean="0">
                <a:hlinkClick r:id="rId11" action="ppaction://hlinkfile" tooltip="de:User:Arminia"/>
              </a:rPr>
              <a:t>de:User:</a:t>
            </a:r>
            <a:r>
              <a:rPr lang="cs-CZ" dirty="0" err="1" smtClean="0">
                <a:hlinkClick r:id="rId11" action="ppaction://hlinkfile" tooltip="de:User:Arminia"/>
              </a:rPr>
              <a:t>Arminia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http://commons.wikimedia.org/wiki/File:Rhein.jpg?uselang=cs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http://cs.wikipedia.org/wiki/Soubor:Regensburg_Steinerne_Bruecke.jpg</a:t>
            </a:r>
            <a:r>
              <a:rPr lang="cs-CZ" dirty="0" smtClean="0"/>
              <a:t>; licence: </a:t>
            </a:r>
            <a:r>
              <a:rPr lang="en-US" dirty="0" smtClean="0">
                <a:hlinkClick r:id="rId9" action="ppaction://hlinkfile" tooltip="w:cs:Creative Commons"/>
              </a:rPr>
              <a:t>Creative Commons</a:t>
            </a:r>
            <a:r>
              <a:rPr lang="en-US" dirty="0" smtClean="0"/>
              <a:t> </a:t>
            </a:r>
            <a:r>
              <a:rPr lang="en-US" dirty="0" err="1" smtClean="0">
                <a:hlinkClick r:id="rId10"/>
              </a:rPr>
              <a:t>Uveďte</a:t>
            </a:r>
            <a:r>
              <a:rPr lang="en-US" dirty="0" smtClean="0">
                <a:hlinkClick r:id="rId10"/>
              </a:rPr>
              <a:t> </a:t>
            </a:r>
            <a:r>
              <a:rPr lang="en-US" dirty="0" err="1" smtClean="0">
                <a:hlinkClick r:id="rId10"/>
              </a:rPr>
              <a:t>autora-Zachovejte</a:t>
            </a:r>
            <a:r>
              <a:rPr lang="en-US" dirty="0" smtClean="0">
                <a:hlinkClick r:id="rId10"/>
              </a:rPr>
              <a:t> </a:t>
            </a:r>
            <a:r>
              <a:rPr lang="en-US" dirty="0" err="1" smtClean="0">
                <a:hlinkClick r:id="rId10"/>
              </a:rPr>
              <a:t>licenci</a:t>
            </a:r>
            <a:r>
              <a:rPr lang="en-US" dirty="0" smtClean="0">
                <a:hlinkClick r:id="rId10"/>
              </a:rPr>
              <a:t> 3.0 </a:t>
            </a:r>
            <a:r>
              <a:rPr lang="en-US" dirty="0" err="1" smtClean="0">
                <a:hlinkClick r:id="rId10"/>
              </a:rPr>
              <a:t>Unported</a:t>
            </a:r>
            <a:r>
              <a:rPr lang="cs-CZ" dirty="0" smtClean="0"/>
              <a:t>; autor: </a:t>
            </a:r>
            <a:r>
              <a:rPr lang="cs-CZ" dirty="0" err="1" smtClean="0"/>
              <a:t>Marc</a:t>
            </a:r>
            <a:r>
              <a:rPr lang="cs-CZ" dirty="0" smtClean="0"/>
              <a:t> </a:t>
            </a:r>
            <a:r>
              <a:rPr lang="cs-CZ" dirty="0" err="1" smtClean="0"/>
              <a:t>Reymann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http://cs.wikipedia.org/wiki/Soubor:Passau_Altstadt_1.jpg</a:t>
            </a:r>
            <a:r>
              <a:rPr lang="cs-CZ" dirty="0" smtClean="0"/>
              <a:t>; licence: </a:t>
            </a:r>
            <a:r>
              <a:rPr lang="en-US" dirty="0" smtClean="0">
                <a:hlinkClick r:id="rId9" action="ppaction://hlinkfile" tooltip="w:cs:Creative Commons"/>
              </a:rPr>
              <a:t>Creative Commons</a:t>
            </a:r>
            <a:r>
              <a:rPr lang="en-US" dirty="0" smtClean="0"/>
              <a:t> </a:t>
            </a:r>
            <a:r>
              <a:rPr lang="en-US" dirty="0" err="1" smtClean="0">
                <a:hlinkClick r:id="rId10"/>
              </a:rPr>
              <a:t>Uveďte</a:t>
            </a:r>
            <a:r>
              <a:rPr lang="en-US" dirty="0" smtClean="0">
                <a:hlinkClick r:id="rId10"/>
              </a:rPr>
              <a:t> </a:t>
            </a:r>
            <a:r>
              <a:rPr lang="en-US" dirty="0" err="1" smtClean="0">
                <a:hlinkClick r:id="rId10"/>
              </a:rPr>
              <a:t>autora-Zachovejte</a:t>
            </a:r>
            <a:r>
              <a:rPr lang="en-US" dirty="0" smtClean="0">
                <a:hlinkClick r:id="rId10"/>
              </a:rPr>
              <a:t> </a:t>
            </a:r>
            <a:r>
              <a:rPr lang="en-US" dirty="0" err="1" smtClean="0">
                <a:hlinkClick r:id="rId10"/>
              </a:rPr>
              <a:t>licenci</a:t>
            </a:r>
            <a:r>
              <a:rPr lang="en-US" dirty="0" smtClean="0">
                <a:hlinkClick r:id="rId10"/>
              </a:rPr>
              <a:t> 3.0 </a:t>
            </a:r>
            <a:r>
              <a:rPr lang="en-US" dirty="0" err="1" smtClean="0">
                <a:hlinkClick r:id="rId10"/>
              </a:rPr>
              <a:t>Unported</a:t>
            </a:r>
            <a:r>
              <a:rPr lang="cs-CZ" dirty="0" smtClean="0"/>
              <a:t>; autor: </a:t>
            </a:r>
            <a:r>
              <a:rPr lang="cs-CZ" dirty="0" smtClean="0">
                <a:hlinkClick r:id="rId15" action="ppaction://hlinkfile" tooltip="User:Aconcagua"/>
              </a:rPr>
              <a:t>Aconcagua</a:t>
            </a:r>
            <a:endParaRPr lang="cs-CZ" dirty="0" smtClean="0"/>
          </a:p>
          <a:p>
            <a:r>
              <a:rPr lang="cs-CZ" dirty="0" smtClean="0">
                <a:hlinkClick r:id="rId16"/>
              </a:rPr>
              <a:t>http://cs.wikipedia.org/wiki/Soubor:ElbeKM505.jpg</a:t>
            </a:r>
            <a:r>
              <a:rPr lang="cs-CZ" dirty="0" smtClean="0"/>
              <a:t>; licence: </a:t>
            </a:r>
            <a:r>
              <a:rPr lang="en-US" dirty="0" smtClean="0">
                <a:hlinkClick r:id="rId9" action="ppaction://hlinkfile" tooltip="w:cs:Creative Commons"/>
              </a:rPr>
              <a:t>Creative Commons</a:t>
            </a:r>
            <a:r>
              <a:rPr lang="en-US" dirty="0" smtClean="0"/>
              <a:t> </a:t>
            </a:r>
            <a:r>
              <a:rPr lang="en-US" dirty="0" err="1" smtClean="0">
                <a:hlinkClick r:id="rId10"/>
              </a:rPr>
              <a:t>Uveďte</a:t>
            </a:r>
            <a:r>
              <a:rPr lang="en-US" dirty="0" smtClean="0">
                <a:hlinkClick r:id="rId10"/>
              </a:rPr>
              <a:t> </a:t>
            </a:r>
            <a:r>
              <a:rPr lang="en-US" dirty="0" err="1" smtClean="0">
                <a:hlinkClick r:id="rId10"/>
              </a:rPr>
              <a:t>autora-Zachovejte</a:t>
            </a:r>
            <a:r>
              <a:rPr lang="en-US" dirty="0" smtClean="0">
                <a:hlinkClick r:id="rId10"/>
              </a:rPr>
              <a:t> </a:t>
            </a:r>
            <a:r>
              <a:rPr lang="en-US" dirty="0" err="1" smtClean="0">
                <a:hlinkClick r:id="rId10"/>
              </a:rPr>
              <a:t>licenci</a:t>
            </a:r>
            <a:r>
              <a:rPr lang="en-US" dirty="0" smtClean="0">
                <a:hlinkClick r:id="rId10"/>
              </a:rPr>
              <a:t> 3.0 </a:t>
            </a:r>
            <a:r>
              <a:rPr lang="en-US" dirty="0" err="1" smtClean="0">
                <a:hlinkClick r:id="rId10"/>
              </a:rPr>
              <a:t>Unported</a:t>
            </a:r>
            <a:r>
              <a:rPr lang="cs-CZ" dirty="0" smtClean="0"/>
              <a:t>; autor: </a:t>
            </a:r>
            <a:r>
              <a:rPr lang="cs-CZ" dirty="0" smtClean="0">
                <a:hlinkClick r:id="rId17" action="ppaction://hlinkfile" tooltip="User:Fice"/>
              </a:rPr>
              <a:t>Christian Fischer</a:t>
            </a:r>
            <a:r>
              <a:rPr lang="cs-CZ" dirty="0" smtClean="0"/>
              <a:t>.</a:t>
            </a:r>
          </a:p>
          <a:p>
            <a:r>
              <a:rPr lang="cs-CZ" dirty="0" smtClean="0">
                <a:hlinkClick r:id="rId18"/>
              </a:rPr>
              <a:t>http://commons.wikimedia.org/wiki/File:Oder_Fluss.jpg?uselang=cs</a:t>
            </a:r>
            <a:r>
              <a:rPr lang="cs-CZ" dirty="0" smtClean="0"/>
              <a:t>; </a:t>
            </a:r>
            <a:r>
              <a:rPr lang="cs-CZ" dirty="0" err="1" smtClean="0"/>
              <a:t>Dad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>
                <a:hlinkClick r:id="rId19" action="ppaction://hlinkfile" tooltip="de:Benutzer:Oktaeder"/>
              </a:rPr>
              <a:t>Oktaeder</a:t>
            </a:r>
            <a:endParaRPr lang="cs-CZ" dirty="0" smtClean="0"/>
          </a:p>
          <a:p>
            <a:r>
              <a:rPr lang="cs-CZ" dirty="0" smtClean="0">
                <a:hlinkClick r:id="rId20"/>
              </a:rPr>
              <a:t>http://cs.wikipedia.org/wiki/Soubor:Bodensee_vor_Ueberlingen.jpg</a:t>
            </a:r>
            <a:r>
              <a:rPr lang="cs-CZ" dirty="0" smtClean="0"/>
              <a:t>; licence: </a:t>
            </a:r>
            <a:r>
              <a:rPr lang="en-US" dirty="0" smtClean="0">
                <a:hlinkClick r:id="rId9" action="ppaction://hlinkfile" tooltip="w:cs:Creative Commons"/>
              </a:rPr>
              <a:t>Creative Commons</a:t>
            </a:r>
            <a:r>
              <a:rPr lang="en-US" dirty="0" smtClean="0"/>
              <a:t> </a:t>
            </a:r>
            <a:r>
              <a:rPr lang="en-US" dirty="0" err="1" smtClean="0">
                <a:hlinkClick r:id="rId10"/>
              </a:rPr>
              <a:t>Uveďte</a:t>
            </a:r>
            <a:r>
              <a:rPr lang="en-US" dirty="0" smtClean="0">
                <a:hlinkClick r:id="rId10"/>
              </a:rPr>
              <a:t> </a:t>
            </a:r>
            <a:r>
              <a:rPr lang="en-US" dirty="0" err="1" smtClean="0">
                <a:hlinkClick r:id="rId10"/>
              </a:rPr>
              <a:t>autora-Zachovejte</a:t>
            </a:r>
            <a:r>
              <a:rPr lang="en-US" dirty="0" smtClean="0">
                <a:hlinkClick r:id="rId10"/>
              </a:rPr>
              <a:t> </a:t>
            </a:r>
            <a:r>
              <a:rPr lang="en-US" dirty="0" err="1" smtClean="0">
                <a:hlinkClick r:id="rId10"/>
              </a:rPr>
              <a:t>licenci</a:t>
            </a:r>
            <a:r>
              <a:rPr lang="en-US" dirty="0" smtClean="0">
                <a:hlinkClick r:id="rId10"/>
              </a:rPr>
              <a:t> 3.0 </a:t>
            </a:r>
            <a:r>
              <a:rPr lang="en-US" dirty="0" err="1" smtClean="0">
                <a:hlinkClick r:id="rId10"/>
              </a:rPr>
              <a:t>Unported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21" action="ppaction://hlinkfile" tooltip="User:Achim"/>
              </a:rPr>
              <a:t>Achim</a:t>
            </a:r>
            <a:endParaRPr lang="cs-CZ" dirty="0" smtClean="0"/>
          </a:p>
          <a:p>
            <a:r>
              <a:rPr lang="cs-CZ" dirty="0">
                <a:hlinkClick r:id="rId22"/>
              </a:rPr>
              <a:t>http://</a:t>
            </a:r>
            <a:r>
              <a:rPr lang="cs-CZ" dirty="0" smtClean="0">
                <a:hlinkClick r:id="rId22"/>
              </a:rPr>
              <a:t>cs.wikipedia.org/wiki/Soubor:Euro_coins_and_banknotes.jpg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23"/>
              </a:rPr>
              <a:t>http://cs.wikipedia.org/wiki/Soubor:Dresden_Zwinger_Gang_oberhalb_Eingang_203.JPG</a:t>
            </a:r>
            <a:r>
              <a:rPr lang="cs-CZ" dirty="0" smtClean="0"/>
              <a:t>; licence: </a:t>
            </a:r>
            <a:r>
              <a:rPr lang="cs-CZ" dirty="0" err="1" smtClean="0">
                <a:hlinkClick r:id="rId9" action="ppaction://hlinkfile" tooltip="w:cs:Creative Commons"/>
              </a:rPr>
              <a:t>Creative</a:t>
            </a:r>
            <a:r>
              <a:rPr lang="cs-CZ" dirty="0" smtClean="0">
                <a:hlinkClick r:id="rId9" action="ppaction://hlinkfile" tooltip="w:cs:Creative Commons"/>
              </a:rPr>
              <a:t> </a:t>
            </a:r>
            <a:r>
              <a:rPr lang="cs-CZ" dirty="0" err="1" smtClean="0">
                <a:hlinkClick r:id="rId9" action="ppaction://hlinkfile" tooltip="w:cs:Creative Commons"/>
              </a:rPr>
              <a:t>Commons</a:t>
            </a:r>
            <a:r>
              <a:rPr lang="cs-CZ" dirty="0" smtClean="0"/>
              <a:t> </a:t>
            </a:r>
            <a:r>
              <a:rPr lang="cs-CZ" dirty="0" smtClean="0">
                <a:hlinkClick r:id="rId24"/>
              </a:rPr>
              <a:t>Uveďte autora-Zachovejte licenci 2.5 </a:t>
            </a:r>
            <a:r>
              <a:rPr lang="cs-CZ" dirty="0" err="1" smtClean="0">
                <a:hlinkClick r:id="rId24"/>
              </a:rPr>
              <a:t>Generic</a:t>
            </a:r>
            <a:r>
              <a:rPr lang="cs-CZ" dirty="0" smtClean="0"/>
              <a:t>; autor: Norbert </a:t>
            </a:r>
            <a:r>
              <a:rPr lang="cs-CZ" dirty="0" err="1" smtClean="0"/>
              <a:t>Aepli</a:t>
            </a:r>
            <a:r>
              <a:rPr lang="cs-CZ" dirty="0" smtClean="0"/>
              <a:t>, </a:t>
            </a:r>
            <a:r>
              <a:rPr lang="cs-CZ" dirty="0" err="1" smtClean="0"/>
              <a:t>Switzerland</a:t>
            </a:r>
            <a:endParaRPr lang="cs-CZ" dirty="0" smtClean="0"/>
          </a:p>
          <a:p>
            <a:r>
              <a:rPr lang="cs-CZ" dirty="0" smtClean="0">
                <a:hlinkClick r:id="rId25"/>
              </a:rPr>
              <a:t>http://commons.wikimedia.org/wiki/File:Rathaus_and_Marienplatz_from_Peterskirche_-_August_2006.jpg?uselang=cs</a:t>
            </a:r>
            <a:r>
              <a:rPr lang="cs-CZ" dirty="0" smtClean="0"/>
              <a:t>; licence: </a:t>
            </a:r>
            <a:r>
              <a:rPr lang="en-US" dirty="0" smtClean="0">
                <a:hlinkClick r:id="rId9" action="ppaction://hlinkfile" tooltip="w:cs:Creative Commons"/>
              </a:rPr>
              <a:t>Creative Commons</a:t>
            </a:r>
            <a:r>
              <a:rPr lang="en-US" dirty="0" smtClean="0"/>
              <a:t> </a:t>
            </a:r>
            <a:r>
              <a:rPr lang="en-US" dirty="0" err="1" smtClean="0">
                <a:hlinkClick r:id="rId26" action="ppaction://hlinkfile"/>
              </a:rPr>
              <a:t>Uveďte</a:t>
            </a:r>
            <a:r>
              <a:rPr lang="en-US" dirty="0" smtClean="0">
                <a:hlinkClick r:id="rId26" action="ppaction://hlinkfile"/>
              </a:rPr>
              <a:t> </a:t>
            </a:r>
            <a:r>
              <a:rPr lang="en-US" dirty="0" err="1" smtClean="0">
                <a:hlinkClick r:id="rId26" action="ppaction://hlinkfile"/>
              </a:rPr>
              <a:t>autora-Zachovejte</a:t>
            </a:r>
            <a:r>
              <a:rPr lang="en-US" dirty="0" smtClean="0">
                <a:hlinkClick r:id="rId26" action="ppaction://hlinkfile"/>
              </a:rPr>
              <a:t> </a:t>
            </a:r>
            <a:r>
              <a:rPr lang="en-US" dirty="0" err="1" smtClean="0">
                <a:hlinkClick r:id="rId26" action="ppaction://hlinkfile"/>
              </a:rPr>
              <a:t>licenci</a:t>
            </a:r>
            <a:r>
              <a:rPr lang="en-US" dirty="0" smtClean="0">
                <a:hlinkClick r:id="rId26" action="ppaction://hlinkfile"/>
              </a:rPr>
              <a:t> 3.0 </a:t>
            </a:r>
            <a:r>
              <a:rPr lang="en-US" dirty="0" err="1" smtClean="0">
                <a:hlinkClick r:id="rId26" action="ppaction://hlinkfile"/>
              </a:rPr>
              <a:t>Unported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27" action="ppaction://hlinkfile" tooltip="User:Diliff"/>
              </a:rPr>
              <a:t>Diliff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47708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Zdroje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621510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hlinkClick r:id="rId2"/>
              </a:rPr>
              <a:t>http://cs.wikipedia.org/wiki/Soubor:Frankfurter_Dom_Eiserner_Steg.jpg</a:t>
            </a:r>
            <a:r>
              <a:rPr lang="cs-CZ" dirty="0" smtClean="0"/>
              <a:t>; licence: </a:t>
            </a:r>
            <a:r>
              <a:rPr lang="en-US" dirty="0" smtClean="0">
                <a:hlinkClick r:id="rId3" action="ppaction://hlinkfile" tooltip="w:cs:Creative Commons"/>
              </a:rPr>
              <a:t>Creative Commons</a:t>
            </a:r>
            <a:r>
              <a:rPr lang="en-US" dirty="0" smtClean="0"/>
              <a:t> </a:t>
            </a:r>
            <a:r>
              <a:rPr lang="en-US" dirty="0" err="1" smtClean="0">
                <a:hlinkClick r:id="rId4" action="ppaction://hlinkfile"/>
              </a:rPr>
              <a:t>Uveďte</a:t>
            </a:r>
            <a:r>
              <a:rPr lang="en-US" dirty="0" smtClean="0">
                <a:hlinkClick r:id="rId4" action="ppaction://hlinkfile"/>
              </a:rPr>
              <a:t> </a:t>
            </a:r>
            <a:r>
              <a:rPr lang="en-US" dirty="0" err="1" smtClean="0">
                <a:hlinkClick r:id="rId4" action="ppaction://hlinkfile"/>
              </a:rPr>
              <a:t>autora-Zachovejte</a:t>
            </a:r>
            <a:r>
              <a:rPr lang="en-US" dirty="0" smtClean="0">
                <a:hlinkClick r:id="rId4" action="ppaction://hlinkfile"/>
              </a:rPr>
              <a:t> </a:t>
            </a:r>
            <a:r>
              <a:rPr lang="en-US" dirty="0" err="1" smtClean="0">
                <a:hlinkClick r:id="rId4" action="ppaction://hlinkfile"/>
              </a:rPr>
              <a:t>licenci</a:t>
            </a:r>
            <a:r>
              <a:rPr lang="en-US" dirty="0" smtClean="0">
                <a:hlinkClick r:id="rId4" action="ppaction://hlinkfile"/>
              </a:rPr>
              <a:t> 3.0 </a:t>
            </a:r>
            <a:r>
              <a:rPr lang="en-US" dirty="0" err="1" smtClean="0">
                <a:hlinkClick r:id="rId4" action="ppaction://hlinkfile"/>
              </a:rPr>
              <a:t>Unported</a:t>
            </a:r>
            <a:r>
              <a:rPr lang="cs-CZ" dirty="0" smtClean="0"/>
              <a:t>; autor: </a:t>
            </a:r>
            <a:r>
              <a:rPr lang="cs-CZ" dirty="0" err="1" smtClean="0"/>
              <a:t>rupp.de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http://cs.wikipedia.org/wiki/Soubor:Altes_Rathaus_Bonn.jpg</a:t>
            </a:r>
            <a:r>
              <a:rPr lang="cs-CZ" dirty="0" smtClean="0"/>
              <a:t>; licence: </a:t>
            </a:r>
            <a:r>
              <a:rPr lang="en-US" dirty="0" smtClean="0">
                <a:hlinkClick r:id="rId3" action="ppaction://hlinkfile" tooltip="w:cs:Creative Commons"/>
              </a:rPr>
              <a:t>Creative Commons</a:t>
            </a:r>
            <a:r>
              <a:rPr lang="en-US" dirty="0" smtClean="0"/>
              <a:t> </a:t>
            </a:r>
            <a:r>
              <a:rPr lang="en-US" dirty="0" err="1" smtClean="0">
                <a:hlinkClick r:id="rId4" action="ppaction://hlinkfile"/>
              </a:rPr>
              <a:t>Uveďte</a:t>
            </a:r>
            <a:r>
              <a:rPr lang="en-US" dirty="0" smtClean="0">
                <a:hlinkClick r:id="rId4" action="ppaction://hlinkfile"/>
              </a:rPr>
              <a:t> </a:t>
            </a:r>
            <a:r>
              <a:rPr lang="en-US" dirty="0" err="1" smtClean="0">
                <a:hlinkClick r:id="rId4" action="ppaction://hlinkfile"/>
              </a:rPr>
              <a:t>autora-Zachovejte</a:t>
            </a:r>
            <a:r>
              <a:rPr lang="en-US" dirty="0" smtClean="0">
                <a:hlinkClick r:id="rId4" action="ppaction://hlinkfile"/>
              </a:rPr>
              <a:t> </a:t>
            </a:r>
            <a:r>
              <a:rPr lang="en-US" dirty="0" err="1" smtClean="0">
                <a:hlinkClick r:id="rId4" action="ppaction://hlinkfile"/>
              </a:rPr>
              <a:t>licenci</a:t>
            </a:r>
            <a:r>
              <a:rPr lang="en-US" dirty="0" smtClean="0">
                <a:hlinkClick r:id="rId4" action="ppaction://hlinkfile"/>
              </a:rPr>
              <a:t> 3.0 </a:t>
            </a:r>
            <a:r>
              <a:rPr lang="en-US" dirty="0" err="1" smtClean="0">
                <a:hlinkClick r:id="rId4" action="ppaction://hlinkfile"/>
              </a:rPr>
              <a:t>Unported</a:t>
            </a:r>
            <a:r>
              <a:rPr lang="cs-CZ" dirty="0" smtClean="0"/>
              <a:t>; autor: </a:t>
            </a:r>
            <a:r>
              <a:rPr lang="de-DE" dirty="0" smtClean="0"/>
              <a:t>Thomas Wolf (</a:t>
            </a:r>
            <a:r>
              <a:rPr lang="de-DE" dirty="0" smtClean="0">
                <a:hlinkClick r:id="rId6" action="ppaction://hlinkfile" tooltip="User:Der Wolf im Wald"/>
              </a:rPr>
              <a:t>Der Wolf im Wald</a:t>
            </a:r>
            <a:r>
              <a:rPr lang="de-DE" dirty="0" smtClean="0"/>
              <a:t>)</a:t>
            </a:r>
          </a:p>
          <a:p>
            <a:pPr marL="274320" lvl="1">
              <a:spcBef>
                <a:spcPts val="600"/>
              </a:spcBef>
              <a:buClr>
                <a:schemeClr val="accent2"/>
              </a:buClr>
            </a:pPr>
            <a:r>
              <a:rPr lang="cs-CZ" dirty="0" smtClean="0">
                <a:hlinkClick r:id="rId7"/>
              </a:rPr>
              <a:t>http://commons.wikimedia.org/wiki/File:Hamburg_-_Binnenhafen_Alsterfleet.jpg?uselang=cs</a:t>
            </a:r>
            <a:r>
              <a:rPr lang="cs-CZ" dirty="0" smtClean="0"/>
              <a:t>; licence: </a:t>
            </a:r>
            <a:r>
              <a:rPr lang="en-US" dirty="0" smtClean="0">
                <a:hlinkClick r:id="rId3" action="ppaction://hlinkfile" tooltip="w:cs:Creative Commons"/>
              </a:rPr>
              <a:t>Creative Commons</a:t>
            </a:r>
            <a:r>
              <a:rPr lang="en-US" dirty="0" smtClean="0"/>
              <a:t> </a:t>
            </a:r>
            <a:r>
              <a:rPr lang="en-US" dirty="0" err="1" smtClean="0">
                <a:hlinkClick r:id="rId4" action="ppaction://hlinkfile"/>
              </a:rPr>
              <a:t>Uveďte</a:t>
            </a:r>
            <a:r>
              <a:rPr lang="en-US" dirty="0" smtClean="0">
                <a:hlinkClick r:id="rId4" action="ppaction://hlinkfile"/>
              </a:rPr>
              <a:t> </a:t>
            </a:r>
            <a:r>
              <a:rPr lang="en-US" dirty="0" err="1" smtClean="0">
                <a:hlinkClick r:id="rId4" action="ppaction://hlinkfile"/>
              </a:rPr>
              <a:t>autora-Zachovejte</a:t>
            </a:r>
            <a:r>
              <a:rPr lang="en-US" dirty="0" smtClean="0">
                <a:hlinkClick r:id="rId4" action="ppaction://hlinkfile"/>
              </a:rPr>
              <a:t> </a:t>
            </a:r>
            <a:r>
              <a:rPr lang="en-US" dirty="0" err="1" smtClean="0">
                <a:hlinkClick r:id="rId4" action="ppaction://hlinkfile"/>
              </a:rPr>
              <a:t>licenci</a:t>
            </a:r>
            <a:r>
              <a:rPr lang="en-US" dirty="0" smtClean="0">
                <a:hlinkClick r:id="rId4" action="ppaction://hlinkfile"/>
              </a:rPr>
              <a:t> 3.0 </a:t>
            </a:r>
            <a:r>
              <a:rPr lang="en-US" dirty="0" err="1" smtClean="0">
                <a:hlinkClick r:id="rId4" action="ppaction://hlinkfile"/>
              </a:rPr>
              <a:t>Unported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8" action="ppaction://hlinkfile" tooltip="User:Heidas"/>
              </a:rPr>
              <a:t>Heidas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http://commons.wikimedia.org/wiki/File:Kdom.jpg?uselang=cs</a:t>
            </a:r>
            <a:r>
              <a:rPr lang="cs-CZ" dirty="0" smtClean="0"/>
              <a:t>; licence: </a:t>
            </a:r>
            <a:r>
              <a:rPr lang="en-US" dirty="0" smtClean="0">
                <a:hlinkClick r:id="rId3" action="ppaction://hlinkfile" tooltip="w:cs:Creative Commons"/>
              </a:rPr>
              <a:t>Creative Commons</a:t>
            </a:r>
            <a:r>
              <a:rPr lang="en-US" dirty="0" smtClean="0"/>
              <a:t> </a:t>
            </a:r>
            <a:r>
              <a:rPr lang="en-US" dirty="0" err="1" smtClean="0">
                <a:hlinkClick r:id="rId4" action="ppaction://hlinkfile"/>
              </a:rPr>
              <a:t>Uveďte</a:t>
            </a:r>
            <a:r>
              <a:rPr lang="en-US" dirty="0" smtClean="0">
                <a:hlinkClick r:id="rId4" action="ppaction://hlinkfile"/>
              </a:rPr>
              <a:t> </a:t>
            </a:r>
            <a:r>
              <a:rPr lang="en-US" dirty="0" err="1" smtClean="0">
                <a:hlinkClick r:id="rId4" action="ppaction://hlinkfile"/>
              </a:rPr>
              <a:t>autora-Zachovejte</a:t>
            </a:r>
            <a:r>
              <a:rPr lang="en-US" dirty="0" smtClean="0">
                <a:hlinkClick r:id="rId4" action="ppaction://hlinkfile"/>
              </a:rPr>
              <a:t> </a:t>
            </a:r>
            <a:r>
              <a:rPr lang="en-US" dirty="0" err="1" smtClean="0">
                <a:hlinkClick r:id="rId4" action="ppaction://hlinkfile"/>
              </a:rPr>
              <a:t>licenci</a:t>
            </a:r>
            <a:r>
              <a:rPr lang="en-US" dirty="0" smtClean="0">
                <a:hlinkClick r:id="rId4" action="ppaction://hlinkfile"/>
              </a:rPr>
              <a:t> 3.0 </a:t>
            </a:r>
            <a:r>
              <a:rPr lang="en-US" dirty="0" err="1" smtClean="0">
                <a:hlinkClick r:id="rId4" action="ppaction://hlinkfile"/>
              </a:rPr>
              <a:t>Unported</a:t>
            </a:r>
            <a:r>
              <a:rPr lang="cs-CZ" dirty="0" smtClean="0"/>
              <a:t>; autor: ger1axg</a:t>
            </a:r>
          </a:p>
          <a:p>
            <a:r>
              <a:rPr lang="cs-CZ" dirty="0" smtClean="0"/>
              <a:t>BRINKE, Josef. </a:t>
            </a:r>
            <a:r>
              <a:rPr lang="cs-CZ" i="1" dirty="0" smtClean="0"/>
              <a:t>Evropa : Sešitové vydání pro základní školy</a:t>
            </a:r>
            <a:r>
              <a:rPr lang="cs-CZ" dirty="0" smtClean="0"/>
              <a:t>. 2. vydání. Praha : Kartografie Praha, 1998. 24 s. ISBN 80-7011-374-X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643042" y="928670"/>
            <a:ext cx="592933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Materiály jsou určeny pro bezplatné používání pro potřeby</a:t>
            </a:r>
          </a:p>
          <a:p>
            <a:r>
              <a:rPr lang="cs-CZ" dirty="0" smtClean="0"/>
              <a:t>výuky na všech typech škol. Jakékoliv další využití podléhá</a:t>
            </a:r>
          </a:p>
          <a:p>
            <a:r>
              <a:rPr lang="cs-CZ" dirty="0" smtClean="0"/>
              <a:t>Autorskému zákonu.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823</TotalTime>
  <Words>781</Words>
  <Application>Microsoft Office PowerPoint</Application>
  <PresentationFormat>Předvádění na obrazovce (4:3)</PresentationFormat>
  <Paragraphs>165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Papír</vt:lpstr>
      <vt:lpstr>Prezentace aplikace PowerPoint</vt:lpstr>
      <vt:lpstr>Prezentace aplikace PowerPoint</vt:lpstr>
      <vt:lpstr>NĚMECKO</vt:lpstr>
      <vt:lpstr>Oficiální název:  Spolková republika Německo</vt:lpstr>
      <vt:lpstr>Poloha</vt:lpstr>
      <vt:lpstr>Kontrola</vt:lpstr>
      <vt:lpstr>Baltské moře</vt:lpstr>
      <vt:lpstr>Povrch</vt:lpstr>
      <vt:lpstr>Prezentace aplikace PowerPoint</vt:lpstr>
      <vt:lpstr>Kontrola</vt:lpstr>
      <vt:lpstr>Vodstvo</vt:lpstr>
      <vt:lpstr>Kontrola</vt:lpstr>
      <vt:lpstr>Rýn</vt:lpstr>
      <vt:lpstr>Dunaj v Pasově</vt:lpstr>
      <vt:lpstr>Labe</vt:lpstr>
      <vt:lpstr>Odra (ústí Lužické Nisy do Odry)</vt:lpstr>
      <vt:lpstr>Bodamské jezero</vt:lpstr>
      <vt:lpstr>Do slepé mapy zakresli podle atlasu tato města:</vt:lpstr>
      <vt:lpstr>Kontrola</vt:lpstr>
      <vt:lpstr>Berlín – hlavní město SRN</vt:lpstr>
      <vt:lpstr>Drážďany</vt:lpstr>
      <vt:lpstr>Mnichov</vt:lpstr>
      <vt:lpstr>Frankfurt nad Mohanem</vt:lpstr>
      <vt:lpstr>Bonn</vt:lpstr>
      <vt:lpstr>Hamburk</vt:lpstr>
      <vt:lpstr>Kolín nad Rýnem</vt:lpstr>
      <vt:lpstr>Měna</vt:lpstr>
      <vt:lpstr>Hospodářství</vt:lpstr>
      <vt:lpstr>Prezentace aplikace PowerPoint</vt:lpstr>
      <vt:lpstr>Zdroje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NĚMECKO</dc:title>
  <dc:creator>Morchová Petra</dc:creator>
  <cp:lastModifiedBy>pavlik</cp:lastModifiedBy>
  <cp:revision>56</cp:revision>
  <dcterms:created xsi:type="dcterms:W3CDTF">2011-12-30T08:48:34Z</dcterms:created>
  <dcterms:modified xsi:type="dcterms:W3CDTF">2012-07-16T10:57:01Z</dcterms:modified>
</cp:coreProperties>
</file>