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7" r:id="rId2"/>
    <p:sldId id="27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9" r:id="rId11"/>
    <p:sldId id="270" r:id="rId12"/>
    <p:sldId id="268" r:id="rId13"/>
    <p:sldId id="263" r:id="rId14"/>
    <p:sldId id="264" r:id="rId15"/>
    <p:sldId id="271" r:id="rId16"/>
    <p:sldId id="272" r:id="rId17"/>
    <p:sldId id="273" r:id="rId18"/>
    <p:sldId id="265" r:id="rId19"/>
    <p:sldId id="266" r:id="rId20"/>
    <p:sldId id="275" r:id="rId21"/>
    <p:sldId id="267" r:id="rId22"/>
    <p:sldId id="274" r:id="rId23"/>
    <p:sldId id="276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404" y="-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2DD93-7778-4ECF-BCFC-E96545486BDF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77D33B4-B658-4079-8F00-0BE784C655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192DD93-7778-4ECF-BCFC-E96545486BDF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277D33B4-B658-4079-8F00-0BE784C655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2DD93-7778-4ECF-BCFC-E96545486BDF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D33B4-B658-4079-8F00-0BE784C655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2DD93-7778-4ECF-BCFC-E96545486BDF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D33B4-B658-4079-8F00-0BE784C655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D33B4-B658-4079-8F00-0BE784C655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2DD93-7778-4ECF-BCFC-E96545486BDF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2DD93-7778-4ECF-BCFC-E96545486BDF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D33B4-B658-4079-8F00-0BE784C655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2DD93-7778-4ECF-BCFC-E96545486BDF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D33B4-B658-4079-8F00-0BE784C655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192DD93-7778-4ECF-BCFC-E96545486BDF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77D33B4-B658-4079-8F00-0BE784C655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2DD93-7778-4ECF-BCFC-E96545486BDF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77D33B4-B658-4079-8F00-0BE784C655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2DD93-7778-4ECF-BCFC-E96545486BDF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D33B4-B658-4079-8F00-0BE784C655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2DD93-7778-4ECF-BCFC-E96545486BDF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D33B4-B658-4079-8F00-0BE784C655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192DD93-7778-4ECF-BCFC-E96545486BDF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277D33B4-B658-4079-8F00-0BE784C655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M%C3%BChlgraben_in_Oppeln.jpg?uselang=cs" TargetMode="External"/><Relationship Id="rId13" Type="http://schemas.openxmlformats.org/officeDocument/2006/relationships/hyperlink" Target="file:///\\creativecommons.org\licenses\by-sa\1.0\deed.cs" TargetMode="External"/><Relationship Id="rId18" Type="http://schemas.openxmlformats.org/officeDocument/2006/relationships/hyperlink" Target="http://commons.wikimedia.org/wiki/File:Wawel2.jpg?uselang=pl" TargetMode="External"/><Relationship Id="rId3" Type="http://schemas.openxmlformats.org/officeDocument/2006/relationships/hyperlink" Target="file:///\\commons.wikimedia.org\wiki\User:Mareklug" TargetMode="External"/><Relationship Id="rId21" Type="http://schemas.openxmlformats.org/officeDocument/2006/relationships/hyperlink" Target="file:///\\creativecommons.org\licenses\by-sa\2.0\deed.pl" TargetMode="External"/><Relationship Id="rId7" Type="http://schemas.openxmlformats.org/officeDocument/2006/relationships/hyperlink" Target="http://commons.wikimedia.org/wiki/File:Poland._Gmina_Konstancin-Jeziorna._Vistula_040.jpg?uselang=cs" TargetMode="External"/><Relationship Id="rId12" Type="http://schemas.openxmlformats.org/officeDocument/2006/relationships/hyperlink" Target="file:///\\creativecommons.org\licenses\by-sa\2.0\deed.cs" TargetMode="External"/><Relationship Id="rId17" Type="http://schemas.openxmlformats.org/officeDocument/2006/relationships/hyperlink" Target="file:///\\commons.wikimedia.org\w\index.php%3ftitle=User:DocentX&amp;action=edit&amp;redlink=1" TargetMode="External"/><Relationship Id="rId2" Type="http://schemas.openxmlformats.org/officeDocument/2006/relationships/hyperlink" Target="http://cs.wikipedia.org/wiki/Soubor:Flag_of_Poland.svg" TargetMode="External"/><Relationship Id="rId16" Type="http://schemas.openxmlformats.org/officeDocument/2006/relationships/hyperlink" Target="http://creativecommons.org/licenses/by-sa/3.0/deed.cs" TargetMode="External"/><Relationship Id="rId20" Type="http://schemas.openxmlformats.org/officeDocument/2006/relationships/hyperlink" Target="file:///\\creativecommons.org\licenses\by-sa\2.5\deed.p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User:Albertyanks" TargetMode="External"/><Relationship Id="rId11" Type="http://schemas.openxmlformats.org/officeDocument/2006/relationships/hyperlink" Target="file:///\\creativecommons.org\licenses\by-sa\2.5\deed.cs" TargetMode="External"/><Relationship Id="rId5" Type="http://schemas.openxmlformats.org/officeDocument/2006/relationships/hyperlink" Target="http://commons.wikimedia.org/wiki/File:Pasym._Jezioro_Kalwa_04.JPG?uselang=cs" TargetMode="External"/><Relationship Id="rId15" Type="http://schemas.openxmlformats.org/officeDocument/2006/relationships/hyperlink" Target="http://cs.wikipedia.org/wiki/Soubor:Warsaw6vb.jpg" TargetMode="External"/><Relationship Id="rId23" Type="http://schemas.openxmlformats.org/officeDocument/2006/relationships/hyperlink" Target="http://commons.wikimedia.org/w/index.php?title=User:Sharx&amp;action=edit&amp;redlink=1" TargetMode="External"/><Relationship Id="rId10" Type="http://schemas.openxmlformats.org/officeDocument/2006/relationships/hyperlink" Target="file:///\\creativecommons.org\licenses\by-sa\3.0\deed.cs" TargetMode="External"/><Relationship Id="rId19" Type="http://schemas.openxmlformats.org/officeDocument/2006/relationships/hyperlink" Target="file:///\\en.wikipedia.org\wiki\pl:Creative_Commons" TargetMode="External"/><Relationship Id="rId4" Type="http://schemas.openxmlformats.org/officeDocument/2006/relationships/hyperlink" Target="file:///\\commons.wikimedia.org\wiki\User:Wanted" TargetMode="External"/><Relationship Id="rId9" Type="http://schemas.openxmlformats.org/officeDocument/2006/relationships/hyperlink" Target="file:///\\en.wikipedia.org\wiki\cs:Creative_Commons" TargetMode="External"/><Relationship Id="rId14" Type="http://schemas.openxmlformats.org/officeDocument/2006/relationships/hyperlink" Target="http://commons.wikimedia.org/wiki/User:Pudelek" TargetMode="External"/><Relationship Id="rId22" Type="http://schemas.openxmlformats.org/officeDocument/2006/relationships/hyperlink" Target="file:///\\creativecommons.org\licenses\by-sa\1.0\deed.pl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file:///\\creativecommons.org\licenses\by-sa\2.5\deed.cs" TargetMode="External"/><Relationship Id="rId3" Type="http://schemas.openxmlformats.org/officeDocument/2006/relationships/hyperlink" Target="file:///\\commons.wikimedia.org\wiki\User:Brosen" TargetMode="External"/><Relationship Id="rId7" Type="http://schemas.openxmlformats.org/officeDocument/2006/relationships/hyperlink" Target="file:///\\creativecommons.org\licenses\by-sa\3.0\deed.cs" TargetMode="External"/><Relationship Id="rId2" Type="http://schemas.openxmlformats.org/officeDocument/2006/relationships/hyperlink" Target="http://pl.wikipedia.org/w/index.php?title=Plik:Old_town_panorama3.jpg&amp;filetimestamp=2006041808053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file:///\\en.wikipedia.org\wiki\cs:Creative_Commons" TargetMode="External"/><Relationship Id="rId11" Type="http://schemas.openxmlformats.org/officeDocument/2006/relationships/hyperlink" Target="file:///\\commons.wikimedia.org\wiki\Category:Marek_and_Ewa_Wojciechowscy" TargetMode="External"/><Relationship Id="rId5" Type="http://schemas.openxmlformats.org/officeDocument/2006/relationships/hyperlink" Target="http://cs.wikipedia.org/wiki/Soubor:Gora_Cisowa_03.jpg" TargetMode="External"/><Relationship Id="rId10" Type="http://schemas.openxmlformats.org/officeDocument/2006/relationships/hyperlink" Target="file:///\\creativecommons.org\licenses\by-sa\1.0\deed.cs" TargetMode="External"/><Relationship Id="rId4" Type="http://schemas.openxmlformats.org/officeDocument/2006/relationships/hyperlink" Target="http://forsal.pl/artykuly/360315,zloty.html" TargetMode="External"/><Relationship Id="rId9" Type="http://schemas.openxmlformats.org/officeDocument/2006/relationships/hyperlink" Target="file:///\\creativecommons.org\licenses\by-sa\2.0\deed.cs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428596" y="500042"/>
            <a:ext cx="4572000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/>
              <a:t>Projekt:</a:t>
            </a:r>
            <a:r>
              <a:rPr lang="cs-CZ" dirty="0"/>
              <a:t> Moderní škola 2010</a:t>
            </a:r>
          </a:p>
          <a:p>
            <a:endParaRPr lang="cs-CZ" dirty="0"/>
          </a:p>
          <a:p>
            <a:r>
              <a:rPr lang="cs-CZ" b="1" dirty="0"/>
              <a:t>registrační číslo</a:t>
            </a:r>
            <a:r>
              <a:rPr lang="cs-CZ" dirty="0"/>
              <a:t>: CZ.1.07/1.4.00/21.1091</a:t>
            </a:r>
          </a:p>
          <a:p>
            <a:endParaRPr lang="cs-CZ" dirty="0"/>
          </a:p>
          <a:p>
            <a:r>
              <a:rPr lang="cs-CZ" b="1" dirty="0"/>
              <a:t>Číslo DUM</a:t>
            </a:r>
            <a:r>
              <a:rPr lang="cs-CZ" dirty="0"/>
              <a:t>: </a:t>
            </a:r>
            <a:r>
              <a:rPr lang="cs-CZ" i="1" dirty="0" smtClean="0"/>
              <a:t>VY_32_INOVACE_18</a:t>
            </a:r>
            <a:endParaRPr lang="cs-CZ" i="1" dirty="0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479425" y="2420938"/>
            <a:ext cx="4572000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/>
              <a:t>Předmět</a:t>
            </a:r>
            <a:r>
              <a:rPr lang="cs-CZ" b="1" dirty="0" smtClean="0"/>
              <a:t>: Zeměpis</a:t>
            </a:r>
            <a:r>
              <a:rPr lang="cs-CZ" b="1" dirty="0"/>
              <a:t>	          		</a:t>
            </a:r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Petra </a:t>
            </a:r>
            <a:r>
              <a:rPr lang="cs-CZ" dirty="0" err="1" smtClean="0"/>
              <a:t>Morchová</a:t>
            </a:r>
            <a:r>
              <a:rPr lang="cs-CZ" dirty="0" smtClean="0"/>
              <a:t>        		</a:t>
            </a:r>
            <a:endParaRPr lang="cs-CZ" dirty="0"/>
          </a:p>
        </p:txBody>
      </p:sp>
      <p:sp>
        <p:nvSpPr>
          <p:cNvPr id="7" name="Obdélník 5"/>
          <p:cNvSpPr>
            <a:spLocks noChangeArrowheads="1"/>
          </p:cNvSpPr>
          <p:nvPr/>
        </p:nvSpPr>
        <p:spPr bwMode="auto">
          <a:xfrm>
            <a:off x="0" y="6278563"/>
            <a:ext cx="91440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 dirty="0"/>
              <a:t>Tento výukový materiál vznikl v rámci Operačního programu Vzdělávání pro konkurenceschopnost.</a:t>
            </a:r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9284" y="4365104"/>
            <a:ext cx="6840537" cy="149383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14283" y="260350"/>
          <a:ext cx="8534675" cy="6390007"/>
        </p:xfrm>
        <a:graphic>
          <a:graphicData uri="http://schemas.openxmlformats.org/drawingml/2006/table">
            <a:tbl>
              <a:tblPr/>
              <a:tblGrid>
                <a:gridCol w="4141818"/>
                <a:gridCol w="71682"/>
                <a:gridCol w="431800"/>
                <a:gridCol w="73025"/>
                <a:gridCol w="3816350"/>
              </a:tblGrid>
              <a:tr h="4889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892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VY_32_INOVACE_18_</a:t>
                      </a:r>
                      <a:r>
                        <a:rPr kumimoji="0" lang="cs-CZ" sz="1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polsko</a:t>
                      </a:r>
                      <a:endParaRPr kumimoji="0" lang="cs-CZ" sz="12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130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 Polsko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592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program upevňuje orientaci na mapě, rozšiřuje základní přehled o přírodních podmínkách a životě lidí v Polsku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20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vzniku: 20. 1. 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3350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Jazyk: český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odpilotování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23. 1. 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178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Očekávaný výstup: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vytvoření souvislostí mezi přírodními podmínkami, historickým vývojem a životními podmínkami lidí žijících v Polsku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potřeby: 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558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střední Evropa, Baltské moře, Polská nížina, Visla, Odra, Mazurská jezerní plošina, Varšava, Gdaňsk, Poznaň, </a:t>
                      </a:r>
                      <a:r>
                        <a:rPr kumimoji="0" lang="cs-CZ" sz="1200" kern="12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Vroclav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, Štětín, Krakov, </a:t>
                      </a:r>
                      <a:r>
                        <a:rPr kumimoji="0" lang="cs-CZ" sz="1200" kern="12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złoty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, surovinové zdroje, dopravní strojírenství, zemědělství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923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 PPT 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051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interaktivity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podle pokynů u slepé mapy vyhledávání informací z atlasu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95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 9. 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7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vzdělávání: základní – druhý stupeň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skupina: 14 – 15 let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291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Celková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velikost: 4, 36 MB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Zástupný symbol pro obsah 8" descr="800px-Flag_of_Poland.svg[1]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14400" y="1524000"/>
            <a:ext cx="7315200" cy="4572000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POLSKO</a:t>
            </a:r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85720" y="500042"/>
            <a:ext cx="2257412" cy="5786478"/>
          </a:xfrm>
        </p:spPr>
        <p:txBody>
          <a:bodyPr>
            <a:normAutofit fontScale="90000"/>
          </a:bodyPr>
          <a:lstStyle/>
          <a:p>
            <a:r>
              <a:rPr lang="cs-CZ" sz="4400" dirty="0" smtClean="0"/>
              <a:t>Urči sousední státy Polska.</a:t>
            </a:r>
            <a:br>
              <a:rPr lang="cs-CZ" sz="4400" dirty="0" smtClean="0"/>
            </a:br>
            <a:r>
              <a:rPr lang="cs-CZ" sz="4400" dirty="0" smtClean="0"/>
              <a:t>Ke kterému moři má Polsko přístup?</a:t>
            </a:r>
            <a:endParaRPr lang="cs-CZ" dirty="0"/>
          </a:p>
        </p:txBody>
      </p:sp>
      <p:pic>
        <p:nvPicPr>
          <p:cNvPr id="8" name="Zástupný symbol pro obsah 7" descr="C:\Documents and Settings\Morčata\Plocha\Střední Evropa\Polsko sousední státy.JPG"/>
          <p:cNvPicPr>
            <a:picLocks noGrp="1"/>
          </p:cNvPicPr>
          <p:nvPr>
            <p:ph idx="1"/>
          </p:nvPr>
        </p:nvPicPr>
        <p:blipFill>
          <a:blip r:embed="rId2"/>
          <a:srcRect l="36536" t="2982" r="6098" b="30722"/>
          <a:stretch>
            <a:fillRect/>
          </a:stretch>
        </p:blipFill>
        <p:spPr bwMode="auto">
          <a:xfrm>
            <a:off x="2357422" y="571480"/>
            <a:ext cx="6429420" cy="5500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928670"/>
            <a:ext cx="2257412" cy="72868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Kontrola</a:t>
            </a:r>
            <a:endParaRPr lang="cs-CZ" dirty="0"/>
          </a:p>
        </p:txBody>
      </p:sp>
      <p:pic>
        <p:nvPicPr>
          <p:cNvPr id="6" name="Zástupný symbol pro obsah 5" descr="C:\Documents and Settings\Morčata\Plocha\Střední Evropa\Polsko sousední státy2.JPG"/>
          <p:cNvPicPr>
            <a:picLocks noGrp="1"/>
          </p:cNvPicPr>
          <p:nvPr>
            <p:ph idx="1"/>
          </p:nvPr>
        </p:nvPicPr>
        <p:blipFill>
          <a:blip r:embed="rId2"/>
          <a:srcRect l="35866" t="2982" r="5933" b="30493"/>
          <a:stretch>
            <a:fillRect/>
          </a:stretch>
        </p:blipFill>
        <p:spPr bwMode="auto">
          <a:xfrm>
            <a:off x="2143108" y="642918"/>
            <a:ext cx="6643734" cy="55721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19146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42984"/>
            <a:ext cx="1828784" cy="514353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z="2400" dirty="0" smtClean="0"/>
              <a:t>Vybarvi slepou mapu Polska podle jeho povrchu.</a:t>
            </a:r>
          </a:p>
          <a:p>
            <a:pPr>
              <a:buNone/>
              <a:defRPr/>
            </a:pPr>
            <a:endParaRPr lang="cs-CZ" sz="2400" dirty="0" smtClean="0"/>
          </a:p>
          <a:p>
            <a:pPr>
              <a:defRPr/>
            </a:pPr>
            <a:r>
              <a:rPr lang="cs-CZ" sz="2400" dirty="0" smtClean="0"/>
              <a:t>Kde se v Polsku nacházejí pohoří a jak se jmenují?</a:t>
            </a:r>
          </a:p>
          <a:p>
            <a:endParaRPr lang="cs-CZ" dirty="0"/>
          </a:p>
        </p:txBody>
      </p:sp>
      <p:pic>
        <p:nvPicPr>
          <p:cNvPr id="5" name="Zástupný symbol pro obsah 4" descr="C:\Documents and Settings\Morčata\Plocha\Střední Evropa\Polsko.JPG"/>
          <p:cNvPicPr>
            <a:picLocks noGrp="1"/>
          </p:cNvPicPr>
          <p:nvPr>
            <p:ph sz="half" idx="2"/>
          </p:nvPr>
        </p:nvPicPr>
        <p:blipFill>
          <a:blip r:embed="rId2"/>
          <a:srcRect l="41984" t="3440" r="6942" b="34633"/>
          <a:stretch>
            <a:fillRect/>
          </a:stretch>
        </p:blipFill>
        <p:spPr bwMode="auto">
          <a:xfrm>
            <a:off x="2500298" y="571480"/>
            <a:ext cx="6207140" cy="550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20" y="1571612"/>
            <a:ext cx="7572428" cy="4714908"/>
          </a:xfrm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  <a:defRPr/>
            </a:pPr>
            <a:r>
              <a:rPr lang="cs-CZ" sz="2400" dirty="0" smtClean="0"/>
              <a:t>většina území Polska směrem od severu – Polská nížina</a:t>
            </a:r>
          </a:p>
          <a:p>
            <a:pPr>
              <a:lnSpc>
                <a:spcPct val="90000"/>
              </a:lnSpc>
              <a:defRPr/>
            </a:pPr>
            <a:r>
              <a:rPr lang="cs-CZ" sz="2400" dirty="0" smtClean="0"/>
              <a:t>Jižní hranice – pohoří:</a:t>
            </a:r>
          </a:p>
          <a:p>
            <a:pPr lvl="1">
              <a:lnSpc>
                <a:spcPct val="90000"/>
              </a:lnSpc>
              <a:defRPr/>
            </a:pPr>
            <a:r>
              <a:rPr lang="cs-CZ" dirty="0" smtClean="0"/>
              <a:t>Jizerské hory</a:t>
            </a:r>
          </a:p>
          <a:p>
            <a:pPr lvl="1">
              <a:lnSpc>
                <a:spcPct val="90000"/>
              </a:lnSpc>
              <a:defRPr/>
            </a:pPr>
            <a:r>
              <a:rPr lang="cs-CZ" dirty="0" smtClean="0"/>
              <a:t>Krkonoše</a:t>
            </a:r>
          </a:p>
          <a:p>
            <a:pPr lvl="1">
              <a:lnSpc>
                <a:spcPct val="90000"/>
              </a:lnSpc>
              <a:defRPr/>
            </a:pPr>
            <a:r>
              <a:rPr lang="cs-CZ" dirty="0" smtClean="0"/>
              <a:t>Kralický </a:t>
            </a:r>
          </a:p>
          <a:p>
            <a:pPr lvl="1">
              <a:lnSpc>
                <a:spcPct val="90000"/>
              </a:lnSpc>
              <a:buNone/>
              <a:defRPr/>
            </a:pPr>
            <a:r>
              <a:rPr lang="cs-CZ" dirty="0" smtClean="0"/>
              <a:t>    Sněžník</a:t>
            </a:r>
          </a:p>
          <a:p>
            <a:pPr lvl="1">
              <a:lnSpc>
                <a:spcPct val="90000"/>
              </a:lnSpc>
              <a:defRPr/>
            </a:pPr>
            <a:r>
              <a:rPr lang="cs-CZ" dirty="0" smtClean="0"/>
              <a:t>Tatry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1600" dirty="0" smtClean="0"/>
              <a:t>Na obr. Polská strana </a:t>
            </a:r>
          </a:p>
          <a:p>
            <a:pPr>
              <a:buNone/>
            </a:pPr>
            <a:r>
              <a:rPr lang="cs-CZ" sz="1600" dirty="0" smtClean="0"/>
              <a:t>Krkonoš při sestupu ze</a:t>
            </a:r>
          </a:p>
          <a:p>
            <a:pPr>
              <a:buNone/>
            </a:pPr>
            <a:r>
              <a:rPr lang="cs-CZ" sz="1600" dirty="0" smtClean="0"/>
              <a:t>Sněžky</a:t>
            </a:r>
            <a:endParaRPr lang="cs-CZ" sz="1600" dirty="0"/>
          </a:p>
        </p:txBody>
      </p:sp>
      <p:pic>
        <p:nvPicPr>
          <p:cNvPr id="5" name="Zástupný symbol pro obsah 4" descr="74.v Polsku u ledovcového jezírka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2435773" y="2714620"/>
            <a:ext cx="6360285" cy="3571900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2000240"/>
            <a:ext cx="2257412" cy="3190884"/>
          </a:xfrm>
        </p:spPr>
        <p:txBody>
          <a:bodyPr/>
          <a:lstStyle/>
          <a:p>
            <a:r>
              <a:rPr lang="cs-CZ" dirty="0" smtClean="0"/>
              <a:t>Jak se jmenují označené řeky a nejznámější polská jezera?</a:t>
            </a:r>
            <a:endParaRPr lang="cs-CZ" dirty="0"/>
          </a:p>
        </p:txBody>
      </p:sp>
      <p:pic>
        <p:nvPicPr>
          <p:cNvPr id="5" name="Zástupný symbol pro obsah 4" descr="C:\Documents and Settings\Morčata\Plocha\Střední Evropa\Polsko vodstvo.JPG"/>
          <p:cNvPicPr>
            <a:picLocks noGrp="1"/>
          </p:cNvPicPr>
          <p:nvPr>
            <p:ph sz="half" idx="2"/>
          </p:nvPr>
        </p:nvPicPr>
        <p:blipFill>
          <a:blip r:embed="rId2"/>
          <a:srcRect l="41982" t="3670" r="6593" b="34850"/>
          <a:stretch>
            <a:fillRect/>
          </a:stretch>
        </p:blipFill>
        <p:spPr bwMode="auto">
          <a:xfrm>
            <a:off x="2571736" y="714356"/>
            <a:ext cx="6286544" cy="5500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071678"/>
            <a:ext cx="8229600" cy="2976570"/>
          </a:xfrm>
        </p:spPr>
        <p:txBody>
          <a:bodyPr/>
          <a:lstStyle/>
          <a:p>
            <a:pPr marL="514350" indent="-514350">
              <a:buFont typeface="Wingdings" pitchFamily="2" charset="2"/>
              <a:buAutoNum type="arabicPeriod"/>
              <a:defRPr/>
            </a:pPr>
            <a:r>
              <a:rPr lang="cs-CZ" dirty="0" smtClean="0"/>
              <a:t>Visla – nejdelší Polská řeka</a:t>
            </a:r>
          </a:p>
          <a:p>
            <a:pPr marL="514350" indent="-514350">
              <a:buFont typeface="Wingdings" pitchFamily="2" charset="2"/>
              <a:buAutoNum type="arabicPeriod"/>
              <a:defRPr/>
            </a:pPr>
            <a:r>
              <a:rPr lang="cs-CZ" dirty="0" smtClean="0"/>
              <a:t>Odra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Mazurská jezerní plošina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Kontrola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798px-Poland._Gmina_Konstancin-Jeziorna._Vistula_040[1]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7158" y="240025"/>
            <a:ext cx="8517617" cy="6189372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Visla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800px-Mühlgraben_in_Oppeln[1]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7302" y="285728"/>
            <a:ext cx="8682416" cy="6357982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Odra v </a:t>
            </a:r>
            <a:r>
              <a:rPr lang="cs-CZ" dirty="0" err="1" smtClean="0"/>
              <a:t>Opoli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769px-Pasym._Jezioro_Kalwa_04[1]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7105" y="308488"/>
            <a:ext cx="8702613" cy="6344168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85720" y="5643578"/>
            <a:ext cx="3900486" cy="847708"/>
          </a:xfrm>
        </p:spPr>
        <p:txBody>
          <a:bodyPr/>
          <a:lstStyle/>
          <a:p>
            <a:r>
              <a:rPr lang="cs-CZ" dirty="0" smtClean="0"/>
              <a:t>Mazurská jezera 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847708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2"/>
                </a:solidFill>
              </a:rPr>
              <a:t>V atlase vyhledej názvy měst.</a:t>
            </a:r>
            <a:endParaRPr lang="cs-CZ" dirty="0"/>
          </a:p>
        </p:txBody>
      </p:sp>
      <p:pic>
        <p:nvPicPr>
          <p:cNvPr id="6" name="Zástupný symbol pro obsah 5" descr="C:\Documents and Settings\Morčata\Plocha\Střední Evropa\Polsko města.JPG"/>
          <p:cNvPicPr>
            <a:picLocks noGrp="1"/>
          </p:cNvPicPr>
          <p:nvPr>
            <p:ph idx="1"/>
          </p:nvPr>
        </p:nvPicPr>
        <p:blipFill>
          <a:blip r:embed="rId2"/>
          <a:srcRect l="41982" t="3441" r="6263" b="34850"/>
          <a:stretch>
            <a:fillRect/>
          </a:stretch>
        </p:blipFill>
        <p:spPr bwMode="auto">
          <a:xfrm>
            <a:off x="1214414" y="928670"/>
            <a:ext cx="6429420" cy="55721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52400"/>
            <a:ext cx="8258204" cy="12192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71538" y="2214554"/>
            <a:ext cx="4059936" cy="3333760"/>
          </a:xfrm>
        </p:spPr>
        <p:txBody>
          <a:bodyPr/>
          <a:lstStyle/>
          <a:p>
            <a:pPr marL="514350" indent="-514350">
              <a:buFont typeface="Wingdings" pitchFamily="2" charset="2"/>
              <a:buAutoNum type="arabicPeriod"/>
              <a:defRPr/>
            </a:pPr>
            <a:r>
              <a:rPr lang="cs-CZ" dirty="0" smtClean="0"/>
              <a:t>Varšava</a:t>
            </a:r>
          </a:p>
          <a:p>
            <a:pPr marL="514350" indent="-514350">
              <a:buFont typeface="Wingdings" pitchFamily="2" charset="2"/>
              <a:buAutoNum type="arabicPeriod"/>
              <a:defRPr/>
            </a:pPr>
            <a:r>
              <a:rPr lang="cs-CZ" dirty="0" smtClean="0"/>
              <a:t>Gdaňsk</a:t>
            </a:r>
          </a:p>
          <a:p>
            <a:pPr marL="514350" indent="-514350">
              <a:buFont typeface="Wingdings" pitchFamily="2" charset="2"/>
              <a:buAutoNum type="arabicPeriod"/>
              <a:defRPr/>
            </a:pPr>
            <a:r>
              <a:rPr lang="cs-CZ" dirty="0" smtClean="0"/>
              <a:t>Poznaň</a:t>
            </a:r>
          </a:p>
          <a:p>
            <a:pPr marL="514350" indent="-514350">
              <a:buFont typeface="Wingdings" pitchFamily="2" charset="2"/>
              <a:buAutoNum type="arabicPeriod"/>
              <a:defRPr/>
            </a:pPr>
            <a:r>
              <a:rPr lang="cs-CZ" dirty="0" err="1" smtClean="0"/>
              <a:t>Wroclaw</a:t>
            </a:r>
            <a:endParaRPr lang="cs-CZ" dirty="0" smtClean="0"/>
          </a:p>
          <a:p>
            <a:pPr marL="514350" indent="-514350">
              <a:buFont typeface="Wingdings" pitchFamily="2" charset="2"/>
              <a:buAutoNum type="arabicPeriod"/>
              <a:defRPr/>
            </a:pPr>
            <a:r>
              <a:rPr lang="cs-CZ" dirty="0" smtClean="0"/>
              <a:t>Štětín</a:t>
            </a:r>
          </a:p>
          <a:p>
            <a:pPr marL="514350" indent="-514350">
              <a:buFont typeface="Wingdings" pitchFamily="2" charset="2"/>
              <a:buAutoNum type="arabicPeriod"/>
              <a:defRPr/>
            </a:pPr>
            <a:r>
              <a:rPr lang="cs-CZ" dirty="0" err="1" smtClean="0"/>
              <a:t>Krakow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Warsaw6vb[1]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285720" y="285501"/>
            <a:ext cx="8581370" cy="6389203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19146"/>
          </a:xfrm>
        </p:spPr>
        <p:txBody>
          <a:bodyPr/>
          <a:lstStyle/>
          <a:p>
            <a:r>
              <a:rPr lang="cs-CZ" dirty="0" smtClean="0"/>
              <a:t>Varšava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714612" y="428604"/>
            <a:ext cx="5400684" cy="2119314"/>
          </a:xfrm>
        </p:spPr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tx2"/>
                </a:solidFill>
              </a:rPr>
              <a:t>Hlavní město Polska</a:t>
            </a:r>
          </a:p>
          <a:p>
            <a:pPr>
              <a:defRPr/>
            </a:pPr>
            <a:r>
              <a:rPr lang="cs-CZ" dirty="0" smtClean="0">
                <a:solidFill>
                  <a:schemeClr val="tx2"/>
                </a:solidFill>
              </a:rPr>
              <a:t>Přes 1 mil. </a:t>
            </a:r>
            <a:r>
              <a:rPr lang="cs-CZ" smtClean="0">
                <a:solidFill>
                  <a:schemeClr val="tx2"/>
                </a:solidFill>
              </a:rPr>
              <a:t>obyvatel</a:t>
            </a:r>
            <a:endParaRPr lang="cs-CZ" dirty="0" smtClean="0">
              <a:solidFill>
                <a:schemeClr val="tx2"/>
              </a:solidFill>
            </a:endParaRPr>
          </a:p>
          <a:p>
            <a:pPr>
              <a:defRPr/>
            </a:pPr>
            <a:r>
              <a:rPr lang="cs-CZ" dirty="0" smtClean="0">
                <a:solidFill>
                  <a:schemeClr val="tx2"/>
                </a:solidFill>
              </a:rPr>
              <a:t>Za 2. sv. války zcela zničené</a:t>
            </a:r>
          </a:p>
          <a:p>
            <a:pPr>
              <a:defRPr/>
            </a:pPr>
            <a:r>
              <a:rPr lang="cs-CZ" dirty="0" smtClean="0">
                <a:solidFill>
                  <a:schemeClr val="tx2"/>
                </a:solidFill>
              </a:rPr>
              <a:t>Dnes politické a finanční centrum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800px-Wawel2[1]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214282" y="1643050"/>
            <a:ext cx="8681397" cy="4872434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8229600" cy="990584"/>
          </a:xfrm>
        </p:spPr>
        <p:txBody>
          <a:bodyPr/>
          <a:lstStyle/>
          <a:p>
            <a:r>
              <a:rPr lang="cs-CZ" dirty="0" smtClean="0"/>
              <a:t>Krakov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28596" y="1643050"/>
            <a:ext cx="7829576" cy="1547810"/>
          </a:xfrm>
        </p:spPr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tx2"/>
                </a:solidFill>
              </a:rPr>
              <a:t>Do konce 16. stol. hlavní město Polska</a:t>
            </a:r>
          </a:p>
          <a:p>
            <a:pPr>
              <a:defRPr/>
            </a:pPr>
            <a:r>
              <a:rPr lang="cs-CZ" dirty="0" smtClean="0">
                <a:solidFill>
                  <a:schemeClr val="tx2"/>
                </a:solidFill>
              </a:rPr>
              <a:t>Dnes historické jádro s královským hradem </a:t>
            </a:r>
            <a:r>
              <a:rPr lang="cs-CZ" dirty="0" err="1" smtClean="0">
                <a:solidFill>
                  <a:schemeClr val="tx2"/>
                </a:solidFill>
              </a:rPr>
              <a:t>Wawel</a:t>
            </a:r>
            <a:r>
              <a:rPr lang="cs-CZ" dirty="0" smtClean="0">
                <a:solidFill>
                  <a:schemeClr val="tx2"/>
                </a:solidFill>
              </a:rPr>
              <a:t> na seznamu UNESCO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790px-Old_town_panorama3[1]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367070" y="214290"/>
            <a:ext cx="8340368" cy="6334457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Gdaňsk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2976" y="5500702"/>
            <a:ext cx="7043758" cy="1119182"/>
          </a:xfrm>
        </p:spPr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tx2"/>
                </a:solidFill>
              </a:rPr>
              <a:t>Jedno z nejstarších a největších polských měst</a:t>
            </a:r>
          </a:p>
          <a:p>
            <a:pPr>
              <a:defRPr/>
            </a:pPr>
            <a:r>
              <a:rPr lang="cs-CZ" dirty="0" smtClean="0">
                <a:solidFill>
                  <a:schemeClr val="tx2"/>
                </a:solidFill>
              </a:rPr>
              <a:t>Leží na řece Visle na břehu Baltského moře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8229600" cy="1219200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Měna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20" y="1500174"/>
            <a:ext cx="1828784" cy="761992"/>
          </a:xfrm>
        </p:spPr>
        <p:txBody>
          <a:bodyPr/>
          <a:lstStyle/>
          <a:p>
            <a:r>
              <a:rPr lang="cs-CZ" dirty="0" err="1" smtClean="0"/>
              <a:t>złoty</a:t>
            </a:r>
            <a:endParaRPr lang="cs-CZ" dirty="0"/>
          </a:p>
        </p:txBody>
      </p:sp>
      <p:pic>
        <p:nvPicPr>
          <p:cNvPr id="5" name="Zástupný symbol pro obsah 4" descr="110310[1]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643042" y="714356"/>
            <a:ext cx="7119697" cy="5474256"/>
          </a:xfr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28596" y="1857364"/>
            <a:ext cx="8229600" cy="2833694"/>
          </a:xfrm>
        </p:spPr>
        <p:txBody>
          <a:bodyPr/>
          <a:lstStyle/>
          <a:p>
            <a:pPr>
              <a:defRPr/>
            </a:pPr>
            <a:r>
              <a:rPr lang="cs-CZ" sz="3200" dirty="0" smtClean="0"/>
              <a:t>Bohaté surovinové zdroje (uhlí a rudy)</a:t>
            </a:r>
          </a:p>
          <a:p>
            <a:pPr>
              <a:defRPr/>
            </a:pPr>
            <a:r>
              <a:rPr lang="cs-CZ" sz="3200" dirty="0" smtClean="0"/>
              <a:t>Dopravní strojírenství (osobní auta a lodě)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Hospodářství</a:t>
            </a:r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71868" y="214290"/>
            <a:ext cx="4114800" cy="942996"/>
          </a:xfrm>
        </p:spPr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0" y="1071546"/>
            <a:ext cx="2857520" cy="542928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dirty="0" smtClean="0"/>
              <a:t>50% orné půdy</a:t>
            </a:r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/>
              <a:t>Chov vepřů, skotu a koní (stavy nejvyšší v Evropě)</a:t>
            </a:r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/>
              <a:t>Pěstování brambor, žita a ovsa (největší evropský producent)</a:t>
            </a:r>
            <a:endParaRPr lang="cs-CZ" dirty="0"/>
          </a:p>
        </p:txBody>
      </p:sp>
      <p:pic>
        <p:nvPicPr>
          <p:cNvPr id="5" name="Zástupný symbol pro obsah 4" descr="Gora_Cisowa_03[1]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2786050" y="2071678"/>
            <a:ext cx="6141621" cy="3984377"/>
          </a:xfr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500726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http://cs.wikipedia.org/wiki/Soubor:Flag_of_Poland.svg</a:t>
            </a:r>
            <a:r>
              <a:rPr lang="cs-CZ" dirty="0" smtClean="0"/>
              <a:t>; autor: </a:t>
            </a:r>
            <a:r>
              <a:rPr lang="cs-CZ" dirty="0" err="1" smtClean="0">
                <a:hlinkClick r:id="rId3" action="ppaction://hlinkfile" tooltip="User:Mareklug"/>
              </a:rPr>
              <a:t>Mareklug</a:t>
            </a:r>
            <a:r>
              <a:rPr lang="cs-CZ" dirty="0" smtClean="0"/>
              <a:t>, </a:t>
            </a:r>
            <a:r>
              <a:rPr lang="cs-CZ" dirty="0" err="1" smtClean="0">
                <a:hlinkClick r:id="rId4" action="ppaction://hlinkfile" tooltip="User:Wanted"/>
              </a:rPr>
              <a:t>Wanted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http://commons.wikimedia.org/wiki/File:Pasym._Jezioro_Kalwa_04.JPG?uselang=cs</a:t>
            </a:r>
            <a:r>
              <a:rPr lang="cs-CZ" dirty="0" smtClean="0"/>
              <a:t>; autor: </a:t>
            </a:r>
            <a:r>
              <a:rPr lang="cs-CZ" dirty="0" err="1" smtClean="0">
                <a:hlinkClick r:id="rId6" action="ppaction://hlinkfile" tooltip="User:Albertyanks"/>
              </a:rPr>
              <a:t>Albertyanks</a:t>
            </a:r>
            <a:r>
              <a:rPr lang="cs-CZ" dirty="0" smtClean="0"/>
              <a:t> Albert </a:t>
            </a:r>
            <a:r>
              <a:rPr lang="cs-CZ" dirty="0" err="1" smtClean="0"/>
              <a:t>Jankowski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http://commons.wikimedia.org/wiki/File:Poland._Gmina_Konstancin-Jeziorna._Vistula_040.jpg?uselang=cs</a:t>
            </a:r>
            <a:r>
              <a:rPr lang="cs-CZ" dirty="0" smtClean="0"/>
              <a:t>; autor: </a:t>
            </a:r>
            <a:r>
              <a:rPr lang="cs-CZ" dirty="0" err="1" smtClean="0">
                <a:hlinkClick r:id="rId6" action="ppaction://hlinkfile" tooltip="User:Albertyanks"/>
              </a:rPr>
              <a:t>Albertyanks</a:t>
            </a:r>
            <a:r>
              <a:rPr lang="cs-CZ" dirty="0" smtClean="0"/>
              <a:t> Albert </a:t>
            </a:r>
            <a:r>
              <a:rPr lang="cs-CZ" dirty="0" err="1" smtClean="0"/>
              <a:t>Jankowski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http://commons.wikimedia.org/wiki/File:M%C3%BChlgraben_in_Oppeln.jpg?uselang=cs</a:t>
            </a:r>
            <a:r>
              <a:rPr lang="cs-CZ" dirty="0" smtClean="0"/>
              <a:t>; licence: </a:t>
            </a:r>
            <a:r>
              <a:rPr lang="cs-CZ" dirty="0" err="1" smtClean="0">
                <a:hlinkClick r:id="rId9" action="ppaction://hlinkfile" tooltip="w:cs:Creative Commons"/>
              </a:rPr>
              <a:t>Creative</a:t>
            </a:r>
            <a:r>
              <a:rPr lang="cs-CZ" dirty="0" smtClean="0">
                <a:hlinkClick r:id="rId9" action="ppaction://hlinkfile" tooltip="w:cs:Creative Commons"/>
              </a:rPr>
              <a:t> </a:t>
            </a:r>
            <a:r>
              <a:rPr lang="cs-CZ" dirty="0" err="1" smtClean="0">
                <a:hlinkClick r:id="rId9" action="ppaction://hlinkfile" tooltip="w:cs:Creative Commons"/>
              </a:rPr>
              <a:t>Commons</a:t>
            </a:r>
            <a:r>
              <a:rPr lang="cs-CZ" dirty="0" smtClean="0"/>
              <a:t> Uveďte autora-Zachovejte licenci </a:t>
            </a:r>
            <a:r>
              <a:rPr lang="cs-CZ" dirty="0" smtClean="0">
                <a:hlinkClick r:id="rId10" action="ppaction://hlinkfile"/>
              </a:rPr>
              <a:t>3.0 </a:t>
            </a:r>
            <a:r>
              <a:rPr lang="cs-CZ" dirty="0" err="1" smtClean="0">
                <a:hlinkClick r:id="rId10" action="ppaction://hlinkfile"/>
              </a:rPr>
              <a:t>Unported</a:t>
            </a:r>
            <a:r>
              <a:rPr lang="cs-CZ" dirty="0" smtClean="0"/>
              <a:t>, </a:t>
            </a:r>
            <a:r>
              <a:rPr lang="cs-CZ" dirty="0" smtClean="0">
                <a:hlinkClick r:id="rId11" action="ppaction://hlinkfile"/>
              </a:rPr>
              <a:t>2.5 </a:t>
            </a:r>
            <a:r>
              <a:rPr lang="cs-CZ" dirty="0" err="1" smtClean="0">
                <a:hlinkClick r:id="rId11" action="ppaction://hlinkfile"/>
              </a:rPr>
              <a:t>Generic</a:t>
            </a:r>
            <a:r>
              <a:rPr lang="cs-CZ" dirty="0" smtClean="0"/>
              <a:t>, </a:t>
            </a:r>
            <a:r>
              <a:rPr lang="cs-CZ" dirty="0" smtClean="0">
                <a:hlinkClick r:id="rId12" action="ppaction://hlinkfile"/>
              </a:rPr>
              <a:t>2.0 </a:t>
            </a:r>
            <a:r>
              <a:rPr lang="cs-CZ" dirty="0" err="1" smtClean="0">
                <a:hlinkClick r:id="rId12" action="ppaction://hlinkfile"/>
              </a:rPr>
              <a:t>Generic</a:t>
            </a:r>
            <a:r>
              <a:rPr lang="cs-CZ" dirty="0" smtClean="0"/>
              <a:t> a </a:t>
            </a:r>
            <a:r>
              <a:rPr lang="cs-CZ" dirty="0" smtClean="0">
                <a:hlinkClick r:id="rId13" action="ppaction://hlinkfile"/>
              </a:rPr>
              <a:t>1.0 </a:t>
            </a:r>
            <a:r>
              <a:rPr lang="cs-CZ" dirty="0" err="1" smtClean="0">
                <a:hlinkClick r:id="rId13" action="ppaction://hlinkfile"/>
              </a:rPr>
              <a:t>Generic</a:t>
            </a:r>
            <a:r>
              <a:rPr lang="cs-CZ" dirty="0" smtClean="0"/>
              <a:t>.; autor: </a:t>
            </a:r>
            <a:r>
              <a:rPr lang="cs-CZ" dirty="0" err="1" smtClean="0">
                <a:hlinkClick r:id="rId14" action="ppaction://hlinkfile" tooltip="User:Pudelek"/>
              </a:rPr>
              <a:t>Pudelek</a:t>
            </a:r>
            <a:r>
              <a:rPr lang="cs-CZ" dirty="0" smtClean="0"/>
              <a:t> (</a:t>
            </a:r>
            <a:r>
              <a:rPr lang="cs-CZ" dirty="0" err="1" smtClean="0"/>
              <a:t>Marcin</a:t>
            </a:r>
            <a:r>
              <a:rPr lang="cs-CZ" dirty="0" smtClean="0"/>
              <a:t> </a:t>
            </a:r>
            <a:r>
              <a:rPr lang="cs-CZ" dirty="0" err="1" smtClean="0"/>
              <a:t>Szala</a:t>
            </a:r>
            <a:r>
              <a:rPr lang="cs-CZ" dirty="0" smtClean="0"/>
              <a:t>)</a:t>
            </a:r>
          </a:p>
          <a:p>
            <a:r>
              <a:rPr lang="cs-CZ" dirty="0" smtClean="0">
                <a:hlinkClick r:id="rId15"/>
              </a:rPr>
              <a:t>http://cs.wikipedia.org/wiki/Soubor:Warsaw6vb.jpg</a:t>
            </a:r>
            <a:r>
              <a:rPr lang="cs-CZ" dirty="0" smtClean="0"/>
              <a:t>; licence: </a:t>
            </a:r>
            <a:r>
              <a:rPr lang="en-US" dirty="0" smtClean="0">
                <a:hlinkClick r:id="rId9" action="ppaction://hlinkfile" tooltip="w:cs:Creative Commons"/>
              </a:rPr>
              <a:t>Creative Commons</a:t>
            </a:r>
            <a:r>
              <a:rPr lang="en-US" dirty="0" smtClean="0"/>
              <a:t> </a:t>
            </a:r>
            <a:r>
              <a:rPr lang="en-US" dirty="0" err="1" smtClean="0">
                <a:hlinkClick r:id="rId16"/>
              </a:rPr>
              <a:t>Uveďte</a:t>
            </a:r>
            <a:r>
              <a:rPr lang="en-US" dirty="0" smtClean="0">
                <a:hlinkClick r:id="rId16"/>
              </a:rPr>
              <a:t> </a:t>
            </a:r>
            <a:r>
              <a:rPr lang="en-US" dirty="0" err="1" smtClean="0">
                <a:hlinkClick r:id="rId16"/>
              </a:rPr>
              <a:t>autora-Zachovejte</a:t>
            </a:r>
            <a:r>
              <a:rPr lang="en-US" dirty="0" smtClean="0">
                <a:hlinkClick r:id="rId16"/>
              </a:rPr>
              <a:t> </a:t>
            </a:r>
            <a:r>
              <a:rPr lang="en-US" dirty="0" err="1" smtClean="0">
                <a:hlinkClick r:id="rId16"/>
              </a:rPr>
              <a:t>licenci</a:t>
            </a:r>
            <a:r>
              <a:rPr lang="en-US" dirty="0" smtClean="0">
                <a:hlinkClick r:id="rId16"/>
              </a:rPr>
              <a:t> 3.0 </a:t>
            </a:r>
            <a:r>
              <a:rPr lang="en-US" dirty="0" err="1" smtClean="0">
                <a:hlinkClick r:id="rId16"/>
              </a:rPr>
              <a:t>Unported</a:t>
            </a:r>
            <a:r>
              <a:rPr lang="cs-CZ" dirty="0" smtClean="0"/>
              <a:t>; autor: </a:t>
            </a:r>
            <a:r>
              <a:rPr lang="cs-CZ" dirty="0" err="1" smtClean="0">
                <a:hlinkClick r:id="rId17" action="ppaction://hlinkfile" tooltip="User:DocentX (stránka neexistuje)"/>
              </a:rPr>
              <a:t>DocentX</a:t>
            </a:r>
            <a:endParaRPr lang="cs-CZ" dirty="0" smtClean="0"/>
          </a:p>
          <a:p>
            <a:r>
              <a:rPr lang="cs-CZ" dirty="0" smtClean="0">
                <a:hlinkClick r:id="rId18"/>
              </a:rPr>
              <a:t>http://commons.wikimedia.org/wiki/File:Wawel2.jpg?uselang=pl</a:t>
            </a:r>
            <a:r>
              <a:rPr lang="cs-CZ" dirty="0" smtClean="0"/>
              <a:t>; licence: </a:t>
            </a:r>
            <a:r>
              <a:rPr lang="pl-PL" dirty="0" smtClean="0">
                <a:hlinkClick r:id="rId19" action="ppaction://hlinkfile" tooltip="w:pl:Creative Commons"/>
              </a:rPr>
              <a:t>Creative Commons</a:t>
            </a:r>
            <a:r>
              <a:rPr lang="pl-PL" dirty="0" smtClean="0"/>
              <a:t> Uznanie autorstwa – na tych samych warunkach </a:t>
            </a:r>
            <a:r>
              <a:rPr lang="pl-PL" dirty="0" smtClean="0">
                <a:hlinkClick r:id="rId20" action="ppaction://hlinkfile"/>
              </a:rPr>
              <a:t>2.5 zlokalizowana</a:t>
            </a:r>
            <a:r>
              <a:rPr lang="pl-PL" dirty="0" smtClean="0"/>
              <a:t>, </a:t>
            </a:r>
            <a:r>
              <a:rPr lang="pl-PL" dirty="0" smtClean="0">
                <a:hlinkClick r:id="rId21" action="ppaction://hlinkfile"/>
              </a:rPr>
              <a:t>2.0 zlokalizowana</a:t>
            </a:r>
            <a:r>
              <a:rPr lang="pl-PL" dirty="0" smtClean="0"/>
              <a:t> oraz </a:t>
            </a:r>
            <a:r>
              <a:rPr lang="pl-PL" dirty="0" smtClean="0">
                <a:hlinkClick r:id="rId22" action="ppaction://hlinkfile"/>
              </a:rPr>
              <a:t>1.0 zlokalizowana</a:t>
            </a:r>
            <a:r>
              <a:rPr lang="pl-PL" dirty="0" smtClean="0"/>
              <a:t>; autor: </a:t>
            </a:r>
            <a:r>
              <a:rPr lang="cs-CZ" dirty="0" err="1" smtClean="0">
                <a:hlinkClick r:id="rId23" action="ppaction://hlinkfile" tooltip="User:Sharx (strona nie istnieje)"/>
              </a:rPr>
              <a:t>Sharx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19146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Zdroje</a:t>
            </a:r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5738834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http://pl.wikipedia.org/w/index.php?title=Plik:Old_town_panorama3.jpg&amp;filetimestamp=20060418080530</a:t>
            </a:r>
            <a:r>
              <a:rPr lang="cs-CZ" dirty="0" smtClean="0"/>
              <a:t>; autor: </a:t>
            </a:r>
            <a:r>
              <a:rPr lang="cs-CZ" dirty="0" smtClean="0">
                <a:hlinkClick r:id="rId3" action="ppaction://hlinkfile" tooltip="User:Brosen"/>
              </a:rPr>
              <a:t>user:</a:t>
            </a:r>
            <a:r>
              <a:rPr lang="cs-CZ" dirty="0" err="1" smtClean="0">
                <a:hlinkClick r:id="rId3" action="ppaction://hlinkfile" tooltip="User:Brosen"/>
              </a:rPr>
              <a:t>Brosen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http://forsal.pl/artykuly/360315,zloty.html</a:t>
            </a:r>
            <a:r>
              <a:rPr lang="cs-CZ" dirty="0" smtClean="0"/>
              <a:t> </a:t>
            </a:r>
          </a:p>
          <a:p>
            <a:r>
              <a:rPr lang="cs-CZ" dirty="0" smtClean="0">
                <a:hlinkClick r:id="rId5"/>
              </a:rPr>
              <a:t>http://cs.wikipedia.org/wiki/Soubor:Gora_Cisowa_03.jpg</a:t>
            </a:r>
            <a:r>
              <a:rPr lang="cs-CZ" dirty="0" smtClean="0"/>
              <a:t>; licence: </a:t>
            </a:r>
            <a:r>
              <a:rPr lang="cs-CZ" dirty="0" err="1" smtClean="0">
                <a:hlinkClick r:id="rId6" action="ppaction://hlinkfile" tooltip="w:cs:Creative Commons"/>
              </a:rPr>
              <a:t>Creative</a:t>
            </a:r>
            <a:r>
              <a:rPr lang="cs-CZ" dirty="0" smtClean="0">
                <a:hlinkClick r:id="rId6" action="ppaction://hlinkfile" tooltip="w:cs:Creative Commons"/>
              </a:rPr>
              <a:t> </a:t>
            </a:r>
            <a:r>
              <a:rPr lang="cs-CZ" dirty="0" err="1" smtClean="0">
                <a:hlinkClick r:id="rId6" action="ppaction://hlinkfile" tooltip="w:cs:Creative Commons"/>
              </a:rPr>
              <a:t>Commons</a:t>
            </a:r>
            <a:r>
              <a:rPr lang="cs-CZ" dirty="0" smtClean="0"/>
              <a:t> Uveďte autora-Zachovejte licenci </a:t>
            </a:r>
            <a:r>
              <a:rPr lang="cs-CZ" dirty="0" smtClean="0">
                <a:hlinkClick r:id="rId7" action="ppaction://hlinkfile"/>
              </a:rPr>
              <a:t>3.0 </a:t>
            </a:r>
            <a:r>
              <a:rPr lang="cs-CZ" dirty="0" err="1" smtClean="0">
                <a:hlinkClick r:id="rId7" action="ppaction://hlinkfile"/>
              </a:rPr>
              <a:t>Unported</a:t>
            </a:r>
            <a:r>
              <a:rPr lang="cs-CZ" dirty="0" smtClean="0"/>
              <a:t>, </a:t>
            </a:r>
            <a:r>
              <a:rPr lang="cs-CZ" dirty="0" smtClean="0">
                <a:hlinkClick r:id="rId8" action="ppaction://hlinkfile"/>
              </a:rPr>
              <a:t>2.5 </a:t>
            </a:r>
            <a:r>
              <a:rPr lang="cs-CZ" dirty="0" err="1" smtClean="0">
                <a:hlinkClick r:id="rId8" action="ppaction://hlinkfile"/>
              </a:rPr>
              <a:t>Generic</a:t>
            </a:r>
            <a:r>
              <a:rPr lang="cs-CZ" dirty="0" smtClean="0"/>
              <a:t>, </a:t>
            </a:r>
            <a:r>
              <a:rPr lang="cs-CZ" dirty="0" smtClean="0">
                <a:hlinkClick r:id="rId9" action="ppaction://hlinkfile"/>
              </a:rPr>
              <a:t>2.0 </a:t>
            </a:r>
            <a:r>
              <a:rPr lang="cs-CZ" dirty="0" err="1" smtClean="0">
                <a:hlinkClick r:id="rId9" action="ppaction://hlinkfile"/>
              </a:rPr>
              <a:t>Generic</a:t>
            </a:r>
            <a:r>
              <a:rPr lang="cs-CZ" dirty="0" smtClean="0"/>
              <a:t> a </a:t>
            </a:r>
            <a:r>
              <a:rPr lang="cs-CZ" dirty="0" smtClean="0">
                <a:hlinkClick r:id="rId10" action="ppaction://hlinkfile"/>
              </a:rPr>
              <a:t>1.0 </a:t>
            </a:r>
            <a:r>
              <a:rPr lang="cs-CZ" dirty="0" err="1" smtClean="0">
                <a:hlinkClick r:id="rId10" action="ppaction://hlinkfile"/>
              </a:rPr>
              <a:t>Generic</a:t>
            </a:r>
            <a:r>
              <a:rPr lang="cs-CZ" dirty="0" smtClean="0"/>
              <a:t>; autor: </a:t>
            </a:r>
            <a:r>
              <a:rPr lang="cs-CZ" dirty="0" smtClean="0">
                <a:hlinkClick r:id="rId11" action="ppaction://hlinkfile" tooltip="Category:Marek and Ewa Wojciechowscy"/>
              </a:rPr>
              <a:t>Marek &amp; </a:t>
            </a:r>
            <a:r>
              <a:rPr lang="cs-CZ" dirty="0" err="1" smtClean="0">
                <a:hlinkClick r:id="rId11" action="ppaction://hlinkfile" tooltip="Category:Marek and Ewa Wojciechowscy"/>
              </a:rPr>
              <a:t>Ewa</a:t>
            </a:r>
            <a:r>
              <a:rPr lang="cs-CZ" dirty="0" smtClean="0">
                <a:hlinkClick r:id="rId11" action="ppaction://hlinkfile" tooltip="Category:Marek and Ewa Wojciechowscy"/>
              </a:rPr>
              <a:t> </a:t>
            </a:r>
            <a:r>
              <a:rPr lang="cs-CZ" dirty="0" err="1" smtClean="0">
                <a:hlinkClick r:id="rId11" action="ppaction://hlinkfile" tooltip="Category:Marek and Ewa Wojciechowscy"/>
              </a:rPr>
              <a:t>Wojciechowscy</a:t>
            </a:r>
            <a:endParaRPr lang="cs-CZ" dirty="0" smtClean="0"/>
          </a:p>
          <a:p>
            <a:r>
              <a:rPr lang="cs-CZ" dirty="0" smtClean="0"/>
              <a:t>BRINKE, Josef. </a:t>
            </a:r>
            <a:r>
              <a:rPr lang="cs-CZ" i="1" dirty="0" smtClean="0"/>
              <a:t>Evropa : Sešitové vydání pro základní školy</a:t>
            </a:r>
            <a:r>
              <a:rPr lang="cs-CZ" dirty="0" smtClean="0"/>
              <a:t>. 2. vydání. Praha : Kartografie Praha, 1998. 24 s. ISBN 80-7011-374-X 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285852" y="928670"/>
            <a:ext cx="635798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Materiály jsou určeny pro bezplatné používání pro potřeby</a:t>
            </a:r>
          </a:p>
          <a:p>
            <a:r>
              <a:rPr lang="cs-CZ" dirty="0" smtClean="0"/>
              <a:t>výuky na všech typech škol. Jakékoliv další využití podléhá</a:t>
            </a:r>
          </a:p>
          <a:p>
            <a:r>
              <a:rPr lang="cs-CZ" dirty="0" smtClean="0"/>
              <a:t>Autorskému zákonu.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249</TotalTime>
  <Words>572</Words>
  <Application>Microsoft Office PowerPoint</Application>
  <PresentationFormat>Předvádění na obrazovce (4:3)</PresentationFormat>
  <Paragraphs>114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Papír</vt:lpstr>
      <vt:lpstr>Prezentace aplikace PowerPoint</vt:lpstr>
      <vt:lpstr>Prezentace aplikace PowerPoint</vt:lpstr>
      <vt:lpstr>POLSKO</vt:lpstr>
      <vt:lpstr>Urči sousední státy Polska. Ke kterému moři má Polsko přístup?</vt:lpstr>
      <vt:lpstr>Kontrola</vt:lpstr>
      <vt:lpstr>Povrch</vt:lpstr>
      <vt:lpstr>Kontrola</vt:lpstr>
      <vt:lpstr>Vodstvo</vt:lpstr>
      <vt:lpstr>Kontrola</vt:lpstr>
      <vt:lpstr>Visla</vt:lpstr>
      <vt:lpstr>Odra v Opoli</vt:lpstr>
      <vt:lpstr>Mazurská jezera </vt:lpstr>
      <vt:lpstr>V atlase vyhledej názvy měst.</vt:lpstr>
      <vt:lpstr>Kontrola</vt:lpstr>
      <vt:lpstr>Varšava</vt:lpstr>
      <vt:lpstr>Krakov</vt:lpstr>
      <vt:lpstr>Gdaňsk</vt:lpstr>
      <vt:lpstr>Měna</vt:lpstr>
      <vt:lpstr>Hospodářství</vt:lpstr>
      <vt:lpstr>Zemědělství</vt:lpstr>
      <vt:lpstr>Zdroje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POLSKO</dc:title>
  <dc:creator>Morchová Petra</dc:creator>
  <cp:lastModifiedBy>pavlik</cp:lastModifiedBy>
  <cp:revision>33</cp:revision>
  <dcterms:created xsi:type="dcterms:W3CDTF">2012-01-17T14:13:50Z</dcterms:created>
  <dcterms:modified xsi:type="dcterms:W3CDTF">2012-07-16T10:57:57Z</dcterms:modified>
</cp:coreProperties>
</file>