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7" r:id="rId2"/>
    <p:sldId id="28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4" r:id="rId11"/>
    <p:sldId id="265" r:id="rId12"/>
    <p:sldId id="266" r:id="rId13"/>
    <p:sldId id="267" r:id="rId14"/>
    <p:sldId id="268" r:id="rId15"/>
    <p:sldId id="269" r:id="rId16"/>
    <p:sldId id="271" r:id="rId17"/>
    <p:sldId id="272" r:id="rId18"/>
    <p:sldId id="273" r:id="rId19"/>
    <p:sldId id="274" r:id="rId20"/>
    <p:sldId id="275" r:id="rId21"/>
    <p:sldId id="276" r:id="rId22"/>
    <p:sldId id="278" r:id="rId23"/>
    <p:sldId id="279" r:id="rId24"/>
    <p:sldId id="280" r:id="rId25"/>
    <p:sldId id="281" r:id="rId26"/>
    <p:sldId id="282" r:id="rId27"/>
    <p:sldId id="286" r:id="rId28"/>
    <p:sldId id="283" r:id="rId29"/>
    <p:sldId id="285" r:id="rId30"/>
    <p:sldId id="289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4707B-C605-449F-820D-802C41F7E13B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110F6E1-2DEB-49E6-BBE0-4DE7258995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5A4707B-C605-449F-820D-802C41F7E13B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2110F6E1-2DEB-49E6-BBE0-4DE7258995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4707B-C605-449F-820D-802C41F7E13B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0F6E1-2DEB-49E6-BBE0-4DE7258995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4707B-C605-449F-820D-802C41F7E13B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0F6E1-2DEB-49E6-BBE0-4DE7258995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0F6E1-2DEB-49E6-BBE0-4DE7258995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4707B-C605-449F-820D-802C41F7E13B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4707B-C605-449F-820D-802C41F7E13B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0F6E1-2DEB-49E6-BBE0-4DE7258995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4707B-C605-449F-820D-802C41F7E13B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0F6E1-2DEB-49E6-BBE0-4DE7258995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5A4707B-C605-449F-820D-802C41F7E13B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110F6E1-2DEB-49E6-BBE0-4DE7258995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4707B-C605-449F-820D-802C41F7E13B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110F6E1-2DEB-49E6-BBE0-4DE7258995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4707B-C605-449F-820D-802C41F7E13B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0F6E1-2DEB-49E6-BBE0-4DE7258995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4707B-C605-449F-820D-802C41F7E13B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0F6E1-2DEB-49E6-BBE0-4DE7258995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A4707B-C605-449F-820D-802C41F7E13B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2110F6E1-2DEB-49E6-BBE0-4DE7258995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User:Julo" TargetMode="External"/><Relationship Id="rId13" Type="http://schemas.openxmlformats.org/officeDocument/2006/relationships/hyperlink" Target="http://cs.wikipedia.org/wiki/Soubor:Kiev_Pechersk_Lavra_(General).jpg" TargetMode="External"/><Relationship Id="rId18" Type="http://schemas.openxmlformats.org/officeDocument/2006/relationships/hyperlink" Target="http://nl.wikipedia.org/wiki/User:Markv" TargetMode="External"/><Relationship Id="rId26" Type="http://schemas.openxmlformats.org/officeDocument/2006/relationships/hyperlink" Target="http://cs.wikipedia.org/wiki/Soubor:StBasile_SpasskayaTower_Red_Square_Moscow.hires.jpg" TargetMode="External"/><Relationship Id="rId3" Type="http://schemas.openxmlformats.org/officeDocument/2006/relationships/hyperlink" Target="http://en.wikipedia.org/wiki/cs:Creative_Commons" TargetMode="External"/><Relationship Id="rId21" Type="http://schemas.openxmlformats.org/officeDocument/2006/relationships/hyperlink" Target="http://commons.wikimedia.org/wiki/File:Pshish.jpg?uselang=cs" TargetMode="External"/><Relationship Id="rId7" Type="http://schemas.openxmlformats.org/officeDocument/2006/relationships/hyperlink" Target="http://commons.wikimedia.org/wiki/File:Narewka.w.Bia%C5%82owie%C5%BCy.jpg?uselang=cs" TargetMode="External"/><Relationship Id="rId12" Type="http://schemas.openxmlformats.org/officeDocument/2006/relationships/hyperlink" Target="http://en.wikipedia.org/wiki/cs:GNU_Free_Documentation_License" TargetMode="External"/><Relationship Id="rId17" Type="http://schemas.openxmlformats.org/officeDocument/2006/relationships/hyperlink" Target="http://commons.wikimedia.org/wiki/File:Moldova_Dnjestr.jpg?uselang=cs" TargetMode="External"/><Relationship Id="rId25" Type="http://schemas.openxmlformats.org/officeDocument/2006/relationships/hyperlink" Target="http://flickr.com/people/44353614@N02" TargetMode="External"/><Relationship Id="rId2" Type="http://schemas.openxmlformats.org/officeDocument/2006/relationships/hyperlink" Target="http://cs.wikipedia.org/wiki/Soubor:Belarus-Svislach_River-1.jpg" TargetMode="External"/><Relationship Id="rId16" Type="http://schemas.openxmlformats.org/officeDocument/2006/relationships/hyperlink" Target="http://commons.wikimedia.org/wiki/User:Serhio" TargetMode="External"/><Relationship Id="rId20" Type="http://schemas.openxmlformats.org/officeDocument/2006/relationships/hyperlink" Target="http://commons.wikimedia.org/wiki/User:Zserghei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User:Mikkalai" TargetMode="External"/><Relationship Id="rId11" Type="http://schemas.openxmlformats.org/officeDocument/2006/relationships/hyperlink" Target="http://cs.wikipedia.org/wiki/Soubor:Donets_near_shipilivka4.JPG" TargetMode="External"/><Relationship Id="rId24" Type="http://schemas.openxmlformats.org/officeDocument/2006/relationships/hyperlink" Target="http://creativecommons.org/licenses/by/2.0/deed.cs" TargetMode="External"/><Relationship Id="rId5" Type="http://schemas.openxmlformats.org/officeDocument/2006/relationships/hyperlink" Target="http://commons.wikimedia.org/wiki/File:Victory-square.jpg?uselang=cs" TargetMode="External"/><Relationship Id="rId15" Type="http://schemas.openxmlformats.org/officeDocument/2006/relationships/hyperlink" Target="http://commons.wikimedia.org/wiki/File:Moldova.jpg?uselang=cs" TargetMode="External"/><Relationship Id="rId23" Type="http://schemas.openxmlformats.org/officeDocument/2006/relationships/hyperlink" Target="http://commons.wikimedia.org/wiki/File:Ural_highlands.jpg?uselang=cs" TargetMode="External"/><Relationship Id="rId28" Type="http://schemas.openxmlformats.org/officeDocument/2006/relationships/hyperlink" Target="http://commons.wikimedia.org/wiki/File:Don_in_Volgograd_Oblast_002.JPG?uselang=cs" TargetMode="External"/><Relationship Id="rId10" Type="http://schemas.openxmlformats.org/officeDocument/2006/relationships/hyperlink" Target="http://creativecommons.org/licenses/by/2.5/deed.cs" TargetMode="External"/><Relationship Id="rId19" Type="http://schemas.openxmlformats.org/officeDocument/2006/relationships/hyperlink" Target="http://cs.wikipedia.org/wiki/Soubor:Riscani_panorama_02.jpg" TargetMode="External"/><Relationship Id="rId4" Type="http://schemas.openxmlformats.org/officeDocument/2006/relationships/hyperlink" Target="http://creativecommons.org/licenses/by-sa/3.0/deed.cs" TargetMode="External"/><Relationship Id="rId9" Type="http://schemas.openxmlformats.org/officeDocument/2006/relationships/hyperlink" Target="http://commons.wikimedia.org/wiki/File:Yujni_bug_2.jpg?uselang=cs" TargetMode="External"/><Relationship Id="rId14" Type="http://schemas.openxmlformats.org/officeDocument/2006/relationships/hyperlink" Target="http://www.photographic.com.ua/" TargetMode="External"/><Relationship Id="rId22" Type="http://schemas.openxmlformats.org/officeDocument/2006/relationships/hyperlink" Target="http://ru.wikipedia.org/wiki/User:%D0%A1%D0%B0%D1%84%D1%80%D0%BE%D0%BD%D0%BE%D0%B2%D0%90%D0%92" TargetMode="External"/><Relationship Id="rId27" Type="http://schemas.openxmlformats.org/officeDocument/2006/relationships/hyperlink" Target="http://www.daphoto.info/" TargetMode="Externa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468313" y="476250"/>
            <a:ext cx="4572000" cy="14652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b="1" dirty="0">
                <a:solidFill>
                  <a:srgbClr val="FFFFFF"/>
                </a:solidFill>
              </a:rPr>
              <a:t>Projekt:</a:t>
            </a:r>
            <a:r>
              <a:rPr lang="cs-CZ" dirty="0">
                <a:solidFill>
                  <a:srgbClr val="FFFFFF"/>
                </a:solidFill>
              </a:rPr>
              <a:t> Moderní škola 2010</a:t>
            </a:r>
          </a:p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dirty="0">
              <a:solidFill>
                <a:srgbClr val="FFFFFF"/>
              </a:solidFill>
            </a:endParaRPr>
          </a:p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b="1" dirty="0">
                <a:solidFill>
                  <a:srgbClr val="FFFFFF"/>
                </a:solidFill>
              </a:rPr>
              <a:t>registrační číslo</a:t>
            </a:r>
            <a:r>
              <a:rPr lang="cs-CZ" dirty="0">
                <a:solidFill>
                  <a:srgbClr val="FFFFFF"/>
                </a:solidFill>
              </a:rPr>
              <a:t>: CZ.1.07/1.4.00/21.1091</a:t>
            </a:r>
          </a:p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dirty="0">
              <a:solidFill>
                <a:srgbClr val="FFFFFF"/>
              </a:solidFill>
            </a:endParaRPr>
          </a:p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b="1" dirty="0">
                <a:solidFill>
                  <a:srgbClr val="FFFFFF"/>
                </a:solidFill>
              </a:rPr>
              <a:t>Číslo DUM</a:t>
            </a:r>
            <a:r>
              <a:rPr lang="cs-CZ" dirty="0">
                <a:solidFill>
                  <a:srgbClr val="FFFFFF"/>
                </a:solidFill>
              </a:rPr>
              <a:t>: </a:t>
            </a:r>
            <a:r>
              <a:rPr lang="cs-CZ" i="1" dirty="0" smtClean="0">
                <a:solidFill>
                  <a:srgbClr val="FFFFFF"/>
                </a:solidFill>
              </a:rPr>
              <a:t>VY_32_INOVACE_20</a:t>
            </a:r>
            <a:endParaRPr lang="cs-CZ" i="1" dirty="0">
              <a:solidFill>
                <a:srgbClr val="FFFFFF"/>
              </a:solidFill>
            </a:endParaRPr>
          </a:p>
        </p:txBody>
      </p:sp>
      <p:sp>
        <p:nvSpPr>
          <p:cNvPr id="6" name="Rectangle 2"/>
          <p:cNvSpPr>
            <a:spLocks noChangeArrowheads="1"/>
          </p:cNvSpPr>
          <p:nvPr/>
        </p:nvSpPr>
        <p:spPr bwMode="auto">
          <a:xfrm>
            <a:off x="479425" y="2420938"/>
            <a:ext cx="4572000" cy="1190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b="1">
                <a:solidFill>
                  <a:srgbClr val="FFFFFF"/>
                </a:solidFill>
              </a:rPr>
              <a:t>Předmět: Zeměpis	          		</a:t>
            </a:r>
          </a:p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b="1">
                <a:solidFill>
                  <a:srgbClr val="FFFFFF"/>
                </a:solidFill>
              </a:rPr>
              <a:t>Autor: Petra Morchová	</a:t>
            </a:r>
            <a:r>
              <a:rPr lang="cs-CZ">
                <a:solidFill>
                  <a:srgbClr val="FFFFFF"/>
                </a:solidFill>
              </a:rPr>
              <a:t>	           		</a:t>
            </a:r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>
            <a:off x="539750" y="6175375"/>
            <a:ext cx="8004175" cy="30321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5000" rIns="90000" bIns="45000"/>
          <a:lstStyle/>
          <a:p>
            <a:pPr algn="ctr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400">
                <a:solidFill>
                  <a:srgbClr val="FFFFFF"/>
                </a:solidFill>
              </a:rPr>
              <a:t>Tento výukový materiál vznikl v rámci Operačního programu Vzdělávání pro konkurenceschopnost.</a:t>
            </a: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21568" y="4509120"/>
            <a:ext cx="6840537" cy="1493838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oup 1"/>
          <p:cNvGraphicFramePr>
            <a:graphicFrameLocks noGrp="1"/>
          </p:cNvGraphicFramePr>
          <p:nvPr/>
        </p:nvGraphicFramePr>
        <p:xfrm>
          <a:off x="250825" y="0"/>
          <a:ext cx="8499475" cy="6604455"/>
        </p:xfrm>
        <a:graphic>
          <a:graphicData uri="http://schemas.openxmlformats.org/drawingml/2006/table">
            <a:tbl>
              <a:tblPr/>
              <a:tblGrid>
                <a:gridCol w="4095750"/>
                <a:gridCol w="82550"/>
                <a:gridCol w="431800"/>
                <a:gridCol w="82550"/>
                <a:gridCol w="3806825"/>
              </a:tblGrid>
              <a:tr h="509588">
                <a:tc gridSpan="5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6" charset="0"/>
                        <a:cs typeface="Times New Roman" pitchFamily="16" charset="0"/>
                      </a:endParaRPr>
                    </a:p>
                  </a:txBody>
                  <a:tcPr marL="23040" marR="23040" marT="7560" marB="0" horzOverflow="overflow">
                    <a:lnL w="57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57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1625">
                <a:tc gridSpan="5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VY_32_INOVACE_20_</a:t>
                      </a:r>
                      <a:r>
                        <a:rPr kumimoji="0" lang="cs-CZ" sz="12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statyvychodnievropy</a:t>
                      </a:r>
                      <a:endParaRPr kumimoji="0" lang="cs-CZ" sz="1200" b="0" i="1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6" charset="0"/>
                        <a:cs typeface="Times New Roman" pitchFamily="16" charset="0"/>
                      </a:endParaRPr>
                    </a:p>
                  </a:txBody>
                  <a:tcPr marL="23040" marR="23040" marT="756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0500">
                <a:tc gridSpan="5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 </a:t>
                      </a:r>
                    </a:p>
                  </a:txBody>
                  <a:tcPr marL="23040" marR="23040" marT="7560" marB="0" horzOverflow="overflow">
                    <a:lnL>
                      <a:noFill/>
                    </a:lnL>
                    <a:lnR>
                      <a:noFill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0825">
                <a:tc gridSpan="5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Název:Z Státy východní Evropy</a:t>
                      </a:r>
                    </a:p>
                  </a:txBody>
                  <a:tcPr marL="23040" marR="23040" marT="756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0500">
                <a:tc gridSpan="5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 </a:t>
                      </a:r>
                    </a:p>
                  </a:txBody>
                  <a:tcPr marL="23040" marR="23040" marT="7560" marB="0" horzOverflow="overflow">
                    <a:lnL>
                      <a:noFill/>
                    </a:lnL>
                    <a:lnR>
                      <a:noFill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3388">
                <a:tc gridSpan="5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Anotace: program upevňuje orientaci na mapě, rozšiřuje základní přehled o přírodních podmínkách a životě lidí v jednotlivých státech východní Evropy</a:t>
                      </a:r>
                    </a:p>
                  </a:txBody>
                  <a:tcPr marL="23040" marR="23040" marT="7560" marB="0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0500">
                <a:tc gridSpan="5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 </a:t>
                      </a:r>
                    </a:p>
                  </a:txBody>
                  <a:tcPr marL="23040" marR="23040" marT="7560" marB="0" horzOverflow="overflow">
                    <a:lnL>
                      <a:noFill/>
                    </a:lnL>
                    <a:lnR>
                      <a:noFill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1138">
                <a:tc gridSpan="3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6" charset="0"/>
                        <a:cs typeface="Times New Roman" pitchFamily="16" charset="0"/>
                      </a:endParaRPr>
                    </a:p>
                  </a:txBody>
                  <a:tcPr marL="23040" marR="23040" marT="756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 </a:t>
                      </a:r>
                    </a:p>
                  </a:txBody>
                  <a:tcPr marL="23040" marR="23040" marT="7560" marB="0" anchor="ctr" horzOverflow="overflow">
                    <a:lnL>
                      <a:noFill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Datum vzniku: 19. 6. 2011</a:t>
                      </a:r>
                    </a:p>
                  </a:txBody>
                  <a:tcPr marL="23040" marR="23040" marT="756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2088">
                <a:tc gridSpan="4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 </a:t>
                      </a:r>
                    </a:p>
                  </a:txBody>
                  <a:tcPr marL="23040" marR="23040" marT="7560" marB="0" anchor="ctr" horzOverflow="overflow">
                    <a:lnL>
                      <a:noFill/>
                    </a:lnL>
                    <a:lnR>
                      <a:noFill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 </a:t>
                      </a:r>
                    </a:p>
                  </a:txBody>
                  <a:tcPr marL="23040" marR="23040" marT="7560" marB="0" anchor="ctr" horzOverflow="overflow">
                    <a:lnL>
                      <a:noFill/>
                    </a:lnL>
                    <a:lnR>
                      <a:noFill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0663">
                <a:tc gridSpan="3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Jazyk: český</a:t>
                      </a:r>
                    </a:p>
                  </a:txBody>
                  <a:tcPr marL="23040" marR="23040" marT="756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 </a:t>
                      </a:r>
                    </a:p>
                  </a:txBody>
                  <a:tcPr marL="23040" marR="23040" marT="7560" marB="0" anchor="ctr" horzOverflow="overflow">
                    <a:lnL>
                      <a:noFill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Datum </a:t>
                      </a: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odpilotování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: 23. 5. 2012</a:t>
                      </a:r>
                    </a:p>
                  </a:txBody>
                  <a:tcPr marL="23040" marR="23040" marT="756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0500">
                <a:tc gridSpan="5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 </a:t>
                      </a:r>
                    </a:p>
                  </a:txBody>
                  <a:tcPr marL="23040" marR="23040" marT="7560" marB="0" horzOverflow="overflow">
                    <a:lnL>
                      <a:noFill/>
                    </a:lnL>
                    <a:lnR>
                      <a:noFill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46075">
                <a:tc gridSpan="5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Očekávaný výstup: vytvoření souvislostí mezi přírodními podmínkami, historickým vývojem a životními podmínkami lidí žijících v jednotlivých státech východní Evropy, porovnání jednotlivých států</a:t>
                      </a:r>
                    </a:p>
                  </a:txBody>
                  <a:tcPr marL="23040" marR="23040" marT="7560" marB="0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0500">
                <a:tc gridSpan="5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 </a:t>
                      </a:r>
                    </a:p>
                  </a:txBody>
                  <a:tcPr marL="23040" marR="23040" marT="7560" marB="0" horzOverflow="overflow">
                    <a:lnL>
                      <a:noFill/>
                    </a:lnL>
                    <a:lnR>
                      <a:noFill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0500">
                <a:tc gridSpan="5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Speciální vzdělávací potřeby: 1</a:t>
                      </a:r>
                    </a:p>
                  </a:txBody>
                  <a:tcPr marL="23040" marR="23040" marT="756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0500">
                <a:tc gridSpan="5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 </a:t>
                      </a:r>
                    </a:p>
                  </a:txBody>
                  <a:tcPr marL="23040" marR="23040" marT="7560" marB="0" anchor="ctr" horzOverflow="overflow">
                    <a:lnL>
                      <a:noFill/>
                    </a:lnL>
                    <a:lnR>
                      <a:noFill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6700">
                <a:tc gridSpan="5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Klíčová slova: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Moldavsko, Ukrajina, Bělorusko, Rusko, republika, Východoevropská rovina,  Ural, rostlinná a živočišná výroba, těžební a strojírenský průmysl, Černé, Azovské moře, Krym,  Kišiněv, Kyjev, Minsk, Moskva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6" charset="0"/>
                        <a:cs typeface="Times New Roman" pitchFamily="16" charset="0"/>
                      </a:endParaRPr>
                    </a:p>
                  </a:txBody>
                  <a:tcPr marL="23040" marR="23040" marT="756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0500">
                <a:tc gridSpan="5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 </a:t>
                      </a:r>
                    </a:p>
                  </a:txBody>
                  <a:tcPr marL="23040" marR="23040" marT="7560" marB="0" anchor="ctr" horzOverflow="overflow">
                    <a:lnL>
                      <a:noFill/>
                    </a:lnL>
                    <a:lnR>
                      <a:noFill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0350">
                <a:tc gridSpan="5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Druh učebního materiálu: PPT prezentace</a:t>
                      </a:r>
                    </a:p>
                  </a:txBody>
                  <a:tcPr marL="23040" marR="23040" marT="756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2088">
                <a:tc gridSpan="5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 </a:t>
                      </a:r>
                    </a:p>
                  </a:txBody>
                  <a:tcPr marL="23040" marR="23040" marT="7560" marB="0" anchor="ctr" horzOverflow="overflow">
                    <a:lnL>
                      <a:noFill/>
                    </a:lnL>
                    <a:lnR>
                      <a:noFill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1625">
                <a:tc gridSpan="5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Druh interaktivity: podle pokynů u slepé mapy vyhledávání informací z atlasu</a:t>
                      </a:r>
                    </a:p>
                  </a:txBody>
                  <a:tcPr marL="23040" marR="23040" marT="756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0500">
                <a:tc gridSpan="5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 </a:t>
                      </a:r>
                    </a:p>
                  </a:txBody>
                  <a:tcPr marL="23040" marR="23040" marT="7560" marB="0" horzOverflow="overflow">
                    <a:lnL>
                      <a:noFill/>
                    </a:lnL>
                    <a:lnR>
                      <a:noFill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9075">
                <a:tc gridSpan="5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Cílová skupina: 9. ročník</a:t>
                      </a:r>
                    </a:p>
                  </a:txBody>
                  <a:tcPr marL="23040" marR="23040" marT="7560" marB="0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0500">
                <a:tc gridSpan="5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 </a:t>
                      </a:r>
                    </a:p>
                  </a:txBody>
                  <a:tcPr marL="23040" marR="23040" marT="7560" marB="0" horzOverflow="overflow">
                    <a:lnL>
                      <a:noFill/>
                    </a:lnL>
                    <a:lnR>
                      <a:noFill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845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Stupeň a typ vzdělávání: základní – druhý stupeň</a:t>
                      </a:r>
                    </a:p>
                  </a:txBody>
                  <a:tcPr marL="23040" marR="23040" marT="7560" marB="0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 </a:t>
                      </a:r>
                    </a:p>
                  </a:txBody>
                  <a:tcPr marL="23040" marR="23040" marT="7560" marB="0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Typická věková skupina: 14 – 15 let</a:t>
                      </a:r>
                    </a:p>
                  </a:txBody>
                  <a:tcPr marL="23040" marR="23040" marT="7560" marB="0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8113">
                <a:tc gridSpan="5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 </a:t>
                      </a:r>
                    </a:p>
                  </a:txBody>
                  <a:tcPr marL="23040" marR="23040" marT="3780" marB="0" horzOverflow="overflow">
                    <a:lnL>
                      <a:noFill/>
                    </a:lnL>
                    <a:lnR>
                      <a:noFill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0375">
                <a:tc gridSpan="5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Celková velikost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: 11,2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MB</a:t>
                      </a:r>
                    </a:p>
                  </a:txBody>
                  <a:tcPr marL="23040" marR="23040" marT="7560" marB="0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 descr="800px-Don_in_Volgograd_Oblast_002[1]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214281" y="248230"/>
            <a:ext cx="8715437" cy="6466917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STÁTY VÝCHODNÍ EVROPY</a:t>
            </a:r>
            <a:endParaRPr lang="cs-CZ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800px-Narewka.w.Białowieży[1]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214282" y="357166"/>
            <a:ext cx="8647755" cy="6315682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71802" y="214290"/>
            <a:ext cx="2757478" cy="933472"/>
          </a:xfrm>
        </p:spPr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</a:rPr>
              <a:t>Bělorusko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4572008"/>
            <a:ext cx="6758006" cy="1523992"/>
          </a:xfrm>
        </p:spPr>
        <p:txBody>
          <a:bodyPr/>
          <a:lstStyle/>
          <a:p>
            <a:r>
              <a:rPr lang="cs-CZ" dirty="0" smtClean="0"/>
              <a:t>Republika </a:t>
            </a:r>
          </a:p>
          <a:p>
            <a:r>
              <a:rPr lang="cs-CZ" dirty="0" smtClean="0"/>
              <a:t>Vnitrozemský stát ve východní Evropě</a:t>
            </a:r>
          </a:p>
          <a:p>
            <a:r>
              <a:rPr lang="cs-CZ" dirty="0" smtClean="0"/>
              <a:t>Dříve součást Sovětského svazu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14282" y="1500174"/>
            <a:ext cx="2257412" cy="4572000"/>
          </a:xfrm>
        </p:spPr>
        <p:txBody>
          <a:bodyPr/>
          <a:lstStyle/>
          <a:p>
            <a:r>
              <a:rPr lang="cs-CZ" dirty="0" smtClean="0"/>
              <a:t>Urči názvy sousedních států Běloruska</a:t>
            </a:r>
            <a:endParaRPr lang="cs-CZ" dirty="0"/>
          </a:p>
        </p:txBody>
      </p:sp>
      <p:pic>
        <p:nvPicPr>
          <p:cNvPr id="5" name="Zástupný symbol pro obsah 4" descr="C:\Documents and Settings\Morčata\Plocha\Státy východní Evropy\Bělorusko.bmp"/>
          <p:cNvPicPr>
            <a:picLocks noGrp="1"/>
          </p:cNvPicPr>
          <p:nvPr>
            <p:ph sz="half" idx="2"/>
          </p:nvPr>
        </p:nvPicPr>
        <p:blipFill>
          <a:blip r:embed="rId2" cstate="print"/>
          <a:srcRect l="42645" t="35697" r="10578" b="34014"/>
          <a:stretch>
            <a:fillRect/>
          </a:stretch>
        </p:blipFill>
        <p:spPr bwMode="auto">
          <a:xfrm>
            <a:off x="2357422" y="571480"/>
            <a:ext cx="6572296" cy="58579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C:\Documents and Settings\Morčata\Plocha\Státy východní Evropy\Bělorusko1.bmp"/>
          <p:cNvPicPr>
            <a:picLocks noGrp="1"/>
          </p:cNvPicPr>
          <p:nvPr>
            <p:ph idx="1"/>
          </p:nvPr>
        </p:nvPicPr>
        <p:blipFill>
          <a:blip r:embed="rId2" cstate="print"/>
          <a:srcRect l="42810" t="35577" r="10578" b="34375"/>
          <a:stretch>
            <a:fillRect/>
          </a:stretch>
        </p:blipFill>
        <p:spPr bwMode="auto">
          <a:xfrm>
            <a:off x="1214414" y="500042"/>
            <a:ext cx="6858048" cy="58579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85852" y="5214950"/>
            <a:ext cx="2185974" cy="871558"/>
          </a:xfrm>
        </p:spPr>
        <p:txBody>
          <a:bodyPr/>
          <a:lstStyle/>
          <a:p>
            <a:r>
              <a:rPr lang="cs-CZ" dirty="0" smtClean="0">
                <a:solidFill>
                  <a:schemeClr val="bg2"/>
                </a:solidFill>
              </a:rPr>
              <a:t>Kontrola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14282" y="2285992"/>
            <a:ext cx="2786082" cy="171451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Východoevropská rovina </a:t>
            </a:r>
            <a:r>
              <a:rPr lang="cs-CZ" sz="2000" dirty="0" smtClean="0"/>
              <a:t>(nejvyšší hora </a:t>
            </a:r>
            <a:r>
              <a:rPr lang="cs-CZ" sz="2000" dirty="0" err="1" smtClean="0"/>
              <a:t>Dzjaržynskaja</a:t>
            </a:r>
            <a:r>
              <a:rPr lang="cs-CZ" sz="2000" dirty="0" smtClean="0"/>
              <a:t> </a:t>
            </a:r>
            <a:r>
              <a:rPr lang="cs-CZ" sz="2000" dirty="0" err="1" smtClean="0"/>
              <a:t>hara</a:t>
            </a:r>
            <a:r>
              <a:rPr lang="cs-CZ" sz="2000" dirty="0" smtClean="0"/>
              <a:t> 345 m n. m.)</a:t>
            </a:r>
            <a:endParaRPr lang="cs-CZ" sz="2000" dirty="0"/>
          </a:p>
        </p:txBody>
      </p:sp>
      <p:pic>
        <p:nvPicPr>
          <p:cNvPr id="5" name="Zástupný symbol pro obsah 4" descr="800px-Belarus-Svislach_River-1[1]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3143240" y="1500174"/>
            <a:ext cx="5724581" cy="4286280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Průmysl</a:t>
            </a:r>
          </a:p>
          <a:p>
            <a:pPr lvl="1"/>
            <a:r>
              <a:rPr lang="cs-CZ" dirty="0" smtClean="0"/>
              <a:t>Strojírenský</a:t>
            </a:r>
          </a:p>
          <a:p>
            <a:pPr lvl="1"/>
            <a:r>
              <a:rPr lang="cs-CZ" dirty="0" smtClean="0"/>
              <a:t>Těžební</a:t>
            </a:r>
          </a:p>
          <a:p>
            <a:pPr lvl="1"/>
            <a:r>
              <a:rPr lang="cs-CZ" dirty="0" smtClean="0"/>
              <a:t>Zpracování draselných solí</a:t>
            </a:r>
          </a:p>
          <a:p>
            <a:r>
              <a:rPr lang="cs-CZ" dirty="0" smtClean="0"/>
              <a:t>Zemědělství</a:t>
            </a:r>
          </a:p>
          <a:p>
            <a:pPr lvl="1"/>
            <a:r>
              <a:rPr lang="cs-CZ" dirty="0" smtClean="0"/>
              <a:t>Převažuje živočišná výroba (chov prasat, skotu, </a:t>
            </a:r>
            <a:r>
              <a:rPr lang="cs-CZ" dirty="0" smtClean="0"/>
              <a:t>koní       </a:t>
            </a:r>
            <a:r>
              <a:rPr lang="cs-CZ" dirty="0" smtClean="0"/>
              <a:t>a drůbeže) nad rostlinnou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 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800px-Victory-square[1]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85720" y="285728"/>
            <a:ext cx="8580492" cy="643537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572140"/>
            <a:ext cx="8229600" cy="871558"/>
          </a:xfrm>
        </p:spPr>
        <p:txBody>
          <a:bodyPr/>
          <a:lstStyle/>
          <a:p>
            <a:r>
              <a:rPr lang="cs-CZ" dirty="0" smtClean="0"/>
              <a:t>Hlavní město - Minsk 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800px-Yujni_bug_2[1]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364970" y="285729"/>
            <a:ext cx="8451158" cy="6327804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Ukrajina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57158" y="5000636"/>
            <a:ext cx="8115328" cy="154781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Republika ležící na břehu Černého a Azovského moře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Dříve součást Sovětského svazu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Její součástí je autonomní republika Krym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85720" y="2214554"/>
            <a:ext cx="2185974" cy="1833562"/>
          </a:xfrm>
        </p:spPr>
        <p:txBody>
          <a:bodyPr/>
          <a:lstStyle/>
          <a:p>
            <a:r>
              <a:rPr lang="cs-CZ" dirty="0" smtClean="0"/>
              <a:t>Urči názvy sousedních států Ukrajiny</a:t>
            </a:r>
            <a:endParaRPr lang="cs-CZ" dirty="0"/>
          </a:p>
        </p:txBody>
      </p:sp>
      <p:pic>
        <p:nvPicPr>
          <p:cNvPr id="5" name="Zástupný symbol pro obsah 4" descr="C:\Documents and Settings\Morčata\Plocha\Státy východní Evropy\Ukrajina.JPG"/>
          <p:cNvPicPr>
            <a:picLocks noGrp="1"/>
          </p:cNvPicPr>
          <p:nvPr>
            <p:ph sz="half" idx="2"/>
          </p:nvPr>
        </p:nvPicPr>
        <p:blipFill>
          <a:blip r:embed="rId2" cstate="print"/>
          <a:srcRect l="42810" t="41827" r="10893" b="33053"/>
          <a:stretch>
            <a:fillRect/>
          </a:stretch>
        </p:blipFill>
        <p:spPr bwMode="auto">
          <a:xfrm>
            <a:off x="2500298" y="928670"/>
            <a:ext cx="6207140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C:\Documents and Settings\Morčata\Plocha\Státy východní Evropy\Ukrajina1.JPG"/>
          <p:cNvPicPr>
            <a:picLocks noGrp="1"/>
          </p:cNvPicPr>
          <p:nvPr>
            <p:ph idx="1"/>
          </p:nvPr>
        </p:nvPicPr>
        <p:blipFill>
          <a:blip r:embed="rId2" cstate="print"/>
          <a:srcRect l="42645" t="41707" r="10744" b="34375"/>
          <a:stretch>
            <a:fillRect/>
          </a:stretch>
        </p:blipFill>
        <p:spPr bwMode="auto">
          <a:xfrm>
            <a:off x="428596" y="428604"/>
            <a:ext cx="8286808" cy="6000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Kontrola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642918"/>
            <a:ext cx="1971660" cy="1219200"/>
          </a:xfrm>
        </p:spPr>
        <p:txBody>
          <a:bodyPr/>
          <a:lstStyle/>
          <a:p>
            <a:r>
              <a:rPr lang="cs-CZ" dirty="0" smtClean="0"/>
              <a:t>Povrch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0034" y="5000636"/>
            <a:ext cx="8286808" cy="1571636"/>
          </a:xfrm>
        </p:spPr>
        <p:txBody>
          <a:bodyPr/>
          <a:lstStyle/>
          <a:p>
            <a:r>
              <a:rPr lang="cs-CZ" dirty="0" smtClean="0"/>
              <a:t>Většina území – Východoevropská rovina</a:t>
            </a:r>
          </a:p>
          <a:p>
            <a:r>
              <a:rPr lang="cs-CZ" dirty="0" smtClean="0"/>
              <a:t>Z – Karpaty</a:t>
            </a:r>
          </a:p>
          <a:p>
            <a:r>
              <a:rPr lang="cs-CZ" dirty="0" smtClean="0"/>
              <a:t>J Krymského poloostrova – Krymské hory</a:t>
            </a:r>
            <a:endParaRPr lang="cs-CZ" dirty="0"/>
          </a:p>
        </p:txBody>
      </p:sp>
      <p:pic>
        <p:nvPicPr>
          <p:cNvPr id="5" name="Zástupný symbol pro obsah 4" descr="Donets_near_shipilivka4[1]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2571736" y="339305"/>
            <a:ext cx="6188922" cy="4641693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Velké přírodní bohatství (úroveň hospodářství neodpovídá – nízká)</a:t>
            </a:r>
          </a:p>
          <a:p>
            <a:r>
              <a:rPr lang="cs-CZ" dirty="0" smtClean="0"/>
              <a:t>Průmysl</a:t>
            </a:r>
          </a:p>
          <a:p>
            <a:pPr lvl="1"/>
            <a:r>
              <a:rPr lang="cs-CZ" dirty="0" smtClean="0"/>
              <a:t>Těžba černého uhlí (Donbas)</a:t>
            </a:r>
          </a:p>
          <a:p>
            <a:pPr lvl="1"/>
            <a:r>
              <a:rPr lang="cs-CZ" dirty="0" smtClean="0"/>
              <a:t>Hutnický</a:t>
            </a:r>
          </a:p>
          <a:p>
            <a:pPr lvl="1"/>
            <a:r>
              <a:rPr lang="cs-CZ" dirty="0" smtClean="0"/>
              <a:t>Těžké strojírenství</a:t>
            </a:r>
          </a:p>
          <a:p>
            <a:r>
              <a:rPr lang="cs-CZ" dirty="0" smtClean="0"/>
              <a:t>Zemědělství </a:t>
            </a:r>
          </a:p>
          <a:p>
            <a:pPr lvl="1"/>
            <a:r>
              <a:rPr lang="cs-CZ" dirty="0" smtClean="0"/>
              <a:t>Intenzivní využívání úrodné černozemě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 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Kiev_Pechersk_Lavra_(General)[1]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285720" y="357166"/>
            <a:ext cx="8673355" cy="6243286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357166"/>
            <a:ext cx="4757742" cy="800120"/>
          </a:xfrm>
        </p:spPr>
        <p:txBody>
          <a:bodyPr/>
          <a:lstStyle/>
          <a:p>
            <a:r>
              <a:rPr lang="cs-CZ" dirty="0" smtClean="0"/>
              <a:t>Hlavní město - Kyjev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857752" y="1142984"/>
            <a:ext cx="4059936" cy="1404934"/>
          </a:xfrm>
        </p:spPr>
        <p:txBody>
          <a:bodyPr/>
          <a:lstStyle/>
          <a:p>
            <a:r>
              <a:rPr lang="cs-CZ" dirty="0" smtClean="0"/>
              <a:t>Dříve středisko jednoho z nejstarších slovanských států – Kyjevské Rusi</a:t>
            </a: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 descr="Moldova[1]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323010" y="285728"/>
            <a:ext cx="8535269" cy="6357981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</a:rPr>
              <a:t>Moldavsko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00364" y="5143512"/>
            <a:ext cx="5845886" cy="1476372"/>
          </a:xfrm>
        </p:spPr>
        <p:txBody>
          <a:bodyPr/>
          <a:lstStyle/>
          <a:p>
            <a:r>
              <a:rPr lang="cs-CZ" dirty="0" smtClean="0"/>
              <a:t>Republika</a:t>
            </a:r>
          </a:p>
          <a:p>
            <a:r>
              <a:rPr lang="cs-CZ" dirty="0" smtClean="0"/>
              <a:t>Východoevropský vnitrozemský stát</a:t>
            </a:r>
          </a:p>
          <a:p>
            <a:r>
              <a:rPr lang="cs-CZ" dirty="0" smtClean="0"/>
              <a:t>Dříve součást Sovětského svazu</a:t>
            </a: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2844" y="2285992"/>
            <a:ext cx="2543164" cy="1905000"/>
          </a:xfrm>
        </p:spPr>
        <p:txBody>
          <a:bodyPr/>
          <a:lstStyle/>
          <a:p>
            <a:r>
              <a:rPr lang="cs-CZ" dirty="0" smtClean="0"/>
              <a:t>Urči názvy sousedních států Moldavska</a:t>
            </a:r>
            <a:endParaRPr lang="cs-CZ" dirty="0"/>
          </a:p>
        </p:txBody>
      </p:sp>
      <p:pic>
        <p:nvPicPr>
          <p:cNvPr id="5" name="Zástupný symbol pro obsah 4" descr="C:\Documents and Settings\Morčata\Plocha\Státy východní Evropy\Moldavsko1.JPG"/>
          <p:cNvPicPr>
            <a:picLocks noGrp="1"/>
          </p:cNvPicPr>
          <p:nvPr>
            <p:ph sz="half" idx="2"/>
          </p:nvPr>
        </p:nvPicPr>
        <p:blipFill>
          <a:blip r:embed="rId2" cstate="print"/>
          <a:srcRect l="50909" t="42548" r="10909" b="33293"/>
          <a:stretch>
            <a:fillRect/>
          </a:stretch>
        </p:blipFill>
        <p:spPr bwMode="auto">
          <a:xfrm>
            <a:off x="2428860" y="642918"/>
            <a:ext cx="6278578" cy="557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C:\Documents and Settings\Morčata\Plocha\Státy východní Evropy\Moldavsko.JPG"/>
          <p:cNvPicPr>
            <a:picLocks noGrp="1"/>
          </p:cNvPicPr>
          <p:nvPr>
            <p:ph idx="1"/>
          </p:nvPr>
        </p:nvPicPr>
        <p:blipFill>
          <a:blip r:embed="rId2" cstate="print"/>
          <a:srcRect l="50744" t="42188" r="11091" b="33293"/>
          <a:stretch>
            <a:fillRect/>
          </a:stretch>
        </p:blipFill>
        <p:spPr bwMode="auto">
          <a:xfrm>
            <a:off x="1142976" y="428604"/>
            <a:ext cx="6858048" cy="60722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976" y="142852"/>
            <a:ext cx="2400288" cy="1219200"/>
          </a:xfrm>
        </p:spPr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Kontrola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Moldova_Dnjestr[1]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357157" y="285729"/>
            <a:ext cx="8443159" cy="633237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19146"/>
          </a:xfrm>
        </p:spPr>
        <p:txBody>
          <a:bodyPr/>
          <a:lstStyle/>
          <a:p>
            <a:r>
              <a:rPr lang="cs-CZ" dirty="0" smtClean="0"/>
              <a:t>Povrch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571868" y="5715016"/>
            <a:ext cx="4000528" cy="71438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Východoevropská rovina</a:t>
            </a:r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Téměř žádné nerostné bohatství</a:t>
            </a:r>
          </a:p>
          <a:p>
            <a:r>
              <a:rPr lang="cs-CZ" dirty="0" smtClean="0"/>
              <a:t>Zemědělství</a:t>
            </a:r>
          </a:p>
          <a:p>
            <a:pPr lvl="1"/>
            <a:r>
              <a:rPr lang="cs-CZ" dirty="0" smtClean="0"/>
              <a:t>Pěstování zeleniny, vinné révy, subtropického ovoce </a:t>
            </a:r>
            <a:r>
              <a:rPr lang="cs-CZ" dirty="0" smtClean="0"/>
              <a:t>                a </a:t>
            </a:r>
            <a:r>
              <a:rPr lang="cs-CZ" dirty="0" smtClean="0"/>
              <a:t>tabáku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 </a:t>
            </a:r>
            <a:endParaRPr lang="cs-CZ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800px-Riscani_panorama_02[1]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1778317"/>
            <a:ext cx="8229600" cy="4063365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město - Kišiněv </a:t>
            </a:r>
            <a:endParaRPr lang="cs-CZ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Pshish[1]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261909" y="196434"/>
            <a:ext cx="8596371" cy="6447275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</a:rPr>
              <a:t>Rusko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85720" y="4786322"/>
            <a:ext cx="8043890" cy="1857388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Oficiální název – Ruská federace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Největší země světa (zaujímá značnou část východní Evropy a téměř celou severní Asii)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Hlavní následnický stát Sovětského svazu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28596" y="1500174"/>
            <a:ext cx="2328850" cy="457200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Urči názvy sousedních států Ruska</a:t>
            </a:r>
            <a:endParaRPr lang="cs-CZ" dirty="0"/>
          </a:p>
        </p:txBody>
      </p:sp>
      <p:pic>
        <p:nvPicPr>
          <p:cNvPr id="5" name="Zástupný symbol pro obsah 4" descr="C:\Documents and Settings\Morčata\Plocha\Státy východní Evropy\Rusko.JPG"/>
          <p:cNvPicPr>
            <a:picLocks noGrp="1"/>
          </p:cNvPicPr>
          <p:nvPr>
            <p:ph sz="half" idx="2"/>
          </p:nvPr>
        </p:nvPicPr>
        <p:blipFill>
          <a:blip r:embed="rId2" cstate="print"/>
          <a:srcRect l="42645" t="11058" r="10744" b="36418"/>
          <a:stretch>
            <a:fillRect/>
          </a:stretch>
        </p:blipFill>
        <p:spPr bwMode="auto">
          <a:xfrm>
            <a:off x="3786182" y="214290"/>
            <a:ext cx="4365441" cy="63579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 </a:t>
            </a:r>
            <a:endParaRPr lang="cs-CZ" dirty="0"/>
          </a:p>
        </p:txBody>
      </p:sp>
      <p:pic>
        <p:nvPicPr>
          <p:cNvPr id="6" name="Zástupný symbol pro obsah 5" descr="C:\Documents and Settings\Morčata\Plocha\Státy východní Evropy\Rusko1.JPG"/>
          <p:cNvPicPr>
            <a:picLocks noGrp="1"/>
          </p:cNvPicPr>
          <p:nvPr>
            <p:ph idx="1"/>
          </p:nvPr>
        </p:nvPicPr>
        <p:blipFill>
          <a:blip r:embed="rId2" cstate="print"/>
          <a:srcRect l="44463" t="12019" r="10909" b="36418"/>
          <a:stretch>
            <a:fillRect/>
          </a:stretch>
        </p:blipFill>
        <p:spPr bwMode="auto">
          <a:xfrm>
            <a:off x="3134596" y="214290"/>
            <a:ext cx="4294924" cy="64294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800px-Ural_highlands[1]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0034" y="1500174"/>
            <a:ext cx="8215369" cy="4929222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14282" y="1643050"/>
            <a:ext cx="6858048" cy="2357454"/>
          </a:xfrm>
        </p:spPr>
        <p:txBody>
          <a:bodyPr/>
          <a:lstStyle/>
          <a:p>
            <a:r>
              <a:rPr lang="cs-CZ" dirty="0" smtClean="0"/>
              <a:t>Východoevropská rovina</a:t>
            </a:r>
          </a:p>
          <a:p>
            <a:r>
              <a:rPr lang="cs-CZ" dirty="0" smtClean="0"/>
              <a:t>Na V na hranicích Evropy a Asie pohoří Ural </a:t>
            </a:r>
            <a:r>
              <a:rPr lang="cs-CZ" sz="2000" dirty="0" smtClean="0"/>
              <a:t>(na obrázku)</a:t>
            </a:r>
            <a:endParaRPr lang="cs-CZ" sz="2000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Velké zásoby ropy, zemního plynu a dalších nerostných surovin</a:t>
            </a:r>
          </a:p>
          <a:p>
            <a:r>
              <a:rPr lang="cs-CZ" dirty="0" smtClean="0"/>
              <a:t>Průmysl</a:t>
            </a:r>
          </a:p>
          <a:p>
            <a:pPr lvl="1"/>
            <a:r>
              <a:rPr lang="cs-CZ" dirty="0" smtClean="0"/>
              <a:t>Chemický</a:t>
            </a:r>
          </a:p>
          <a:p>
            <a:pPr lvl="1"/>
            <a:r>
              <a:rPr lang="cs-CZ" dirty="0" smtClean="0"/>
              <a:t>Těžké strojírenství</a:t>
            </a:r>
          </a:p>
          <a:p>
            <a:pPr lvl="1"/>
            <a:r>
              <a:rPr lang="cs-CZ" dirty="0" smtClean="0"/>
              <a:t>Výroba nákladních automobilů</a:t>
            </a:r>
          </a:p>
          <a:p>
            <a:pPr lvl="1"/>
            <a:r>
              <a:rPr lang="cs-CZ" dirty="0" smtClean="0"/>
              <a:t>Nejprůmyslovější oblast – Moskva</a:t>
            </a:r>
          </a:p>
          <a:p>
            <a:r>
              <a:rPr lang="cs-CZ" dirty="0" smtClean="0"/>
              <a:t>Doprava – velmi nedostačující (existují oblasti </a:t>
            </a:r>
            <a:r>
              <a:rPr lang="cs-CZ" dirty="0" smtClean="0"/>
              <a:t>         bez </a:t>
            </a:r>
            <a:r>
              <a:rPr lang="cs-CZ" dirty="0" smtClean="0"/>
              <a:t>připojení na dopravní systém)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 </a:t>
            </a:r>
            <a:endParaRPr lang="cs-CZ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Převážně Rusové</a:t>
            </a:r>
          </a:p>
          <a:p>
            <a:r>
              <a:rPr lang="cs-CZ" dirty="0" smtClean="0"/>
              <a:t>Četné národnostní menšiny</a:t>
            </a:r>
          </a:p>
          <a:p>
            <a:r>
              <a:rPr lang="cs-CZ" dirty="0" smtClean="0"/>
              <a:t>Rozmístění obyvatelstva velmi nerovnoměrné </a:t>
            </a:r>
            <a:r>
              <a:rPr lang="cs-CZ" dirty="0" smtClean="0"/>
              <a:t>           (</a:t>
            </a:r>
            <a:r>
              <a:rPr lang="cs-CZ" dirty="0" smtClean="0"/>
              <a:t>na severu neosídlené oblasti)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</a:t>
            </a:r>
            <a:endParaRPr lang="cs-CZ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StBasile_SpasskayaTower_Red_Square_Moscow.hires[1]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235586" y="285728"/>
            <a:ext cx="8716801" cy="6286544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město - Moskva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972056" cy="1047744"/>
          </a:xfrm>
        </p:spPr>
        <p:txBody>
          <a:bodyPr/>
          <a:lstStyle/>
          <a:p>
            <a:r>
              <a:rPr lang="cs-CZ" dirty="0" smtClean="0"/>
              <a:t>10 mil. </a:t>
            </a:r>
            <a:r>
              <a:rPr lang="cs-CZ" dirty="0" smtClean="0"/>
              <a:t>obyvatel</a:t>
            </a:r>
            <a:endParaRPr lang="cs-CZ" dirty="0" smtClean="0"/>
          </a:p>
          <a:p>
            <a:r>
              <a:rPr lang="cs-CZ" dirty="0" smtClean="0"/>
              <a:t>Nejvyšší životní úroveň v zemi</a:t>
            </a:r>
            <a:endParaRPr lang="cs-CZ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28596" y="642918"/>
            <a:ext cx="8229600" cy="6215082"/>
          </a:xfrm>
        </p:spPr>
        <p:txBody>
          <a:bodyPr>
            <a:normAutofit fontScale="92500" lnSpcReduction="10000"/>
          </a:bodyPr>
          <a:lstStyle/>
          <a:p>
            <a:r>
              <a:rPr lang="cs-CZ" sz="1600" dirty="0" smtClean="0">
                <a:hlinkClick r:id="rId2"/>
              </a:rPr>
              <a:t>http://cs.wikipedia.org/wiki/Soubor:Belarus-Svislach_River-1.jpg</a:t>
            </a:r>
            <a:r>
              <a:rPr lang="cs-CZ" sz="1600" dirty="0" smtClean="0"/>
              <a:t>; licence: </a:t>
            </a:r>
            <a:r>
              <a:rPr lang="en-US" sz="1600" dirty="0" smtClean="0">
                <a:hlinkClick r:id="rId3" tooltip="w:cs:Creative Commons"/>
              </a:rPr>
              <a:t>Creative Commons</a:t>
            </a:r>
            <a:r>
              <a:rPr lang="en-US" sz="1600" dirty="0" smtClean="0"/>
              <a:t> </a:t>
            </a:r>
            <a:r>
              <a:rPr lang="en-US" sz="1600" dirty="0" err="1" smtClean="0">
                <a:hlinkClick r:id="rId4"/>
              </a:rPr>
              <a:t>Uveďte</a:t>
            </a:r>
            <a:r>
              <a:rPr lang="en-US" sz="1600" dirty="0" smtClean="0">
                <a:hlinkClick r:id="rId4"/>
              </a:rPr>
              <a:t> </a:t>
            </a:r>
            <a:r>
              <a:rPr lang="en-US" sz="1600" dirty="0" err="1" smtClean="0">
                <a:hlinkClick r:id="rId4"/>
              </a:rPr>
              <a:t>autora-Zachovejte</a:t>
            </a:r>
            <a:r>
              <a:rPr lang="en-US" sz="1600" dirty="0" smtClean="0">
                <a:hlinkClick r:id="rId4"/>
              </a:rPr>
              <a:t> </a:t>
            </a:r>
            <a:r>
              <a:rPr lang="en-US" sz="1600" dirty="0" err="1" smtClean="0">
                <a:hlinkClick r:id="rId4"/>
              </a:rPr>
              <a:t>licenci</a:t>
            </a:r>
            <a:r>
              <a:rPr lang="en-US" sz="1600" dirty="0" smtClean="0">
                <a:hlinkClick r:id="rId4"/>
              </a:rPr>
              <a:t> 3.0 </a:t>
            </a:r>
            <a:r>
              <a:rPr lang="en-US" sz="1600" dirty="0" err="1" smtClean="0">
                <a:hlinkClick r:id="rId4"/>
              </a:rPr>
              <a:t>Unported</a:t>
            </a:r>
            <a:r>
              <a:rPr lang="cs-CZ" sz="1600" dirty="0" smtClean="0"/>
              <a:t>; autor: Alex Zelenko</a:t>
            </a:r>
          </a:p>
          <a:p>
            <a:r>
              <a:rPr lang="cs-CZ" sz="1600" dirty="0" smtClean="0">
                <a:hlinkClick r:id="rId5"/>
              </a:rPr>
              <a:t>http://commons.wikimedia.org/wiki/File:Victory-square.jpg?uselang=cs</a:t>
            </a:r>
            <a:r>
              <a:rPr lang="cs-CZ" sz="1600" dirty="0" smtClean="0"/>
              <a:t>; autor: </a:t>
            </a:r>
            <a:r>
              <a:rPr lang="cs-CZ" sz="1600" dirty="0" err="1" smtClean="0">
                <a:hlinkClick r:id="rId6" action="ppaction://hlinkfile" tooltip="User:Mikkalai"/>
              </a:rPr>
              <a:t>mikkalai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http://commons.wikimedia.org/wiki/File:Narewka.w.Bia%C5%82owie%C5%BCy.jpg?uselang=cs</a:t>
            </a:r>
            <a:r>
              <a:rPr lang="cs-CZ" sz="1600" dirty="0" smtClean="0"/>
              <a:t>; autor: </a:t>
            </a:r>
            <a:r>
              <a:rPr lang="cs-CZ" sz="1600" dirty="0" err="1" smtClean="0">
                <a:hlinkClick r:id="rId8" action="ppaction://hlinkfile" tooltip="User:Julo"/>
              </a:rPr>
              <a:t>Julo</a:t>
            </a:r>
            <a:endParaRPr lang="cs-CZ" sz="1600" dirty="0" smtClean="0"/>
          </a:p>
          <a:p>
            <a:r>
              <a:rPr lang="cs-CZ" sz="1600" dirty="0" smtClean="0">
                <a:hlinkClick r:id="rId9"/>
              </a:rPr>
              <a:t>http://commons.wikimedia.org/wiki/File:Yujni_bug_2.jpg?uselang=cs</a:t>
            </a:r>
            <a:r>
              <a:rPr lang="cs-CZ" sz="1600" dirty="0" smtClean="0"/>
              <a:t>; licence: </a:t>
            </a:r>
            <a:r>
              <a:rPr lang="cs-CZ" sz="1600" dirty="0" err="1" smtClean="0">
                <a:hlinkClick r:id="rId3" tooltip="w:cs:Creative Commons"/>
              </a:rPr>
              <a:t>Creative</a:t>
            </a:r>
            <a:r>
              <a:rPr lang="cs-CZ" sz="1600" dirty="0" smtClean="0">
                <a:hlinkClick r:id="rId3" tooltip="w:cs:Creative Commons"/>
              </a:rPr>
              <a:t> </a:t>
            </a:r>
            <a:r>
              <a:rPr lang="cs-CZ" sz="1600" dirty="0" err="1" smtClean="0">
                <a:hlinkClick r:id="rId3" tooltip="w:cs:Creative Commons"/>
              </a:rPr>
              <a:t>Commons</a:t>
            </a:r>
            <a:r>
              <a:rPr lang="cs-CZ" sz="1600" dirty="0" smtClean="0"/>
              <a:t> </a:t>
            </a:r>
            <a:r>
              <a:rPr lang="cs-CZ" sz="1600" dirty="0" smtClean="0">
                <a:hlinkClick r:id="rId10"/>
              </a:rPr>
              <a:t>Uveďte autora 2.5 </a:t>
            </a:r>
            <a:r>
              <a:rPr lang="cs-CZ" sz="1600" dirty="0" err="1" smtClean="0">
                <a:hlinkClick r:id="rId10"/>
              </a:rPr>
              <a:t>Generic</a:t>
            </a:r>
            <a:r>
              <a:rPr lang="cs-CZ" sz="1600" dirty="0" smtClean="0"/>
              <a:t>; autor: </a:t>
            </a:r>
            <a:r>
              <a:rPr lang="cs-CZ" sz="1600" dirty="0" err="1" smtClean="0"/>
              <a:t>Sergey</a:t>
            </a:r>
            <a:r>
              <a:rPr lang="cs-CZ" sz="1600" dirty="0" smtClean="0"/>
              <a:t> </a:t>
            </a:r>
            <a:r>
              <a:rPr lang="cs-CZ" sz="1600" dirty="0" err="1" smtClean="0"/>
              <a:t>Galacktionov</a:t>
            </a:r>
            <a:endParaRPr lang="cs-CZ" sz="1600" dirty="0" smtClean="0"/>
          </a:p>
          <a:p>
            <a:r>
              <a:rPr lang="cs-CZ" sz="1600" dirty="0" smtClean="0">
                <a:hlinkClick r:id="rId11"/>
              </a:rPr>
              <a:t>http://cs.wikipedia.org/wiki/Soubor:Donets_near_shipilivka4.JPG</a:t>
            </a:r>
            <a:r>
              <a:rPr lang="cs-CZ" sz="1600" dirty="0" smtClean="0"/>
              <a:t>; licence: </a:t>
            </a:r>
            <a:r>
              <a:rPr lang="cs-CZ" sz="1600" dirty="0" smtClean="0">
                <a:hlinkClick r:id="rId12" tooltip="w:cs:GNU Free Documentation License"/>
              </a:rPr>
              <a:t>Svobodná licence GNU pro dokumenty</a:t>
            </a:r>
            <a:endParaRPr lang="cs-CZ" sz="1600" dirty="0" smtClean="0"/>
          </a:p>
          <a:p>
            <a:r>
              <a:rPr lang="cs-CZ" sz="1600" dirty="0" smtClean="0">
                <a:hlinkClick r:id="rId13"/>
              </a:rPr>
              <a:t>http://cs.wikipedia.org/wiki/Soubor:Kiev_Pechersk_Lavra_(General).jpg</a:t>
            </a:r>
            <a:r>
              <a:rPr lang="cs-CZ" sz="1600" dirty="0" smtClean="0"/>
              <a:t>; autor: Alexandr33 </a:t>
            </a:r>
            <a:r>
              <a:rPr lang="cs-CZ" sz="1600" dirty="0" err="1" smtClean="0"/>
              <a:t>at</a:t>
            </a:r>
            <a:r>
              <a:rPr lang="cs-CZ" sz="1600" dirty="0" smtClean="0"/>
              <a:t> </a:t>
            </a:r>
            <a:r>
              <a:rPr lang="cs-CZ" sz="1600" dirty="0" smtClean="0">
                <a:hlinkClick r:id="rId14"/>
              </a:rPr>
              <a:t>http://www.</a:t>
            </a:r>
            <a:r>
              <a:rPr lang="cs-CZ" sz="1600" dirty="0" err="1" smtClean="0">
                <a:hlinkClick r:id="rId14"/>
              </a:rPr>
              <a:t>photographic.com.ua</a:t>
            </a:r>
            <a:endParaRPr lang="cs-CZ" sz="1600" dirty="0" smtClean="0"/>
          </a:p>
          <a:p>
            <a:r>
              <a:rPr lang="cs-CZ" sz="1600" dirty="0" smtClean="0">
                <a:hlinkClick r:id="rId15"/>
              </a:rPr>
              <a:t>http://commons.wikimedia.org/wiki/File:Moldova.jpg?uselang=cs</a:t>
            </a:r>
            <a:r>
              <a:rPr lang="cs-CZ" sz="1600" dirty="0" smtClean="0"/>
              <a:t>; licence: </a:t>
            </a:r>
            <a:r>
              <a:rPr lang="en-US" sz="1600" dirty="0" smtClean="0">
                <a:hlinkClick r:id="rId3" tooltip="w:cs:Creative Commons"/>
              </a:rPr>
              <a:t>Creative Commons</a:t>
            </a:r>
            <a:r>
              <a:rPr lang="en-US" sz="1600" dirty="0" smtClean="0"/>
              <a:t> </a:t>
            </a:r>
            <a:r>
              <a:rPr lang="en-US" sz="1600" dirty="0" err="1" smtClean="0">
                <a:hlinkClick r:id="rId4"/>
              </a:rPr>
              <a:t>Uveďte</a:t>
            </a:r>
            <a:r>
              <a:rPr lang="en-US" sz="1600" dirty="0" smtClean="0">
                <a:hlinkClick r:id="rId4"/>
              </a:rPr>
              <a:t> </a:t>
            </a:r>
            <a:r>
              <a:rPr lang="en-US" sz="1600" dirty="0" err="1" smtClean="0">
                <a:hlinkClick r:id="rId4"/>
              </a:rPr>
              <a:t>autora-Zachovejte</a:t>
            </a:r>
            <a:r>
              <a:rPr lang="en-US" sz="1600" dirty="0" smtClean="0">
                <a:hlinkClick r:id="rId4"/>
              </a:rPr>
              <a:t> </a:t>
            </a:r>
            <a:r>
              <a:rPr lang="en-US" sz="1600" dirty="0" err="1" smtClean="0">
                <a:hlinkClick r:id="rId4"/>
              </a:rPr>
              <a:t>licenci</a:t>
            </a:r>
            <a:r>
              <a:rPr lang="en-US" sz="1600" dirty="0" smtClean="0">
                <a:hlinkClick r:id="rId4"/>
              </a:rPr>
              <a:t> 3.0 </a:t>
            </a:r>
            <a:r>
              <a:rPr lang="en-US" sz="1600" dirty="0" err="1" smtClean="0">
                <a:hlinkClick r:id="rId4"/>
              </a:rPr>
              <a:t>Unported</a:t>
            </a:r>
            <a:r>
              <a:rPr lang="cs-CZ" sz="1600" dirty="0" smtClean="0"/>
              <a:t>; autor: </a:t>
            </a:r>
            <a:r>
              <a:rPr lang="cs-CZ" sz="1600" dirty="0" err="1" smtClean="0">
                <a:hlinkClick r:id="rId16" action="ppaction://hlinkfile" tooltip="User:Serhio"/>
              </a:rPr>
              <a:t>Serhio</a:t>
            </a:r>
            <a:endParaRPr lang="cs-CZ" sz="1600" dirty="0" smtClean="0"/>
          </a:p>
          <a:p>
            <a:r>
              <a:rPr lang="cs-CZ" sz="1600" dirty="0" smtClean="0">
                <a:hlinkClick r:id="rId17"/>
              </a:rPr>
              <a:t>http://commons.wikimedia.org/wiki/File:Moldova_Dnjestr.jpg?uselang=cs</a:t>
            </a:r>
            <a:r>
              <a:rPr lang="cs-CZ" sz="1600" dirty="0" smtClean="0"/>
              <a:t>; licence: </a:t>
            </a:r>
            <a:r>
              <a:rPr lang="en-US" sz="1600" dirty="0" smtClean="0">
                <a:hlinkClick r:id="rId3" tooltip="w:cs:Creative Commons"/>
              </a:rPr>
              <a:t>Creative Commons</a:t>
            </a:r>
            <a:r>
              <a:rPr lang="en-US" sz="1600" dirty="0" smtClean="0"/>
              <a:t> </a:t>
            </a:r>
            <a:r>
              <a:rPr lang="en-US" sz="1600" dirty="0" err="1" smtClean="0">
                <a:hlinkClick r:id="rId4"/>
              </a:rPr>
              <a:t>Uveďte</a:t>
            </a:r>
            <a:r>
              <a:rPr lang="en-US" sz="1600" dirty="0" smtClean="0">
                <a:hlinkClick r:id="rId4"/>
              </a:rPr>
              <a:t> </a:t>
            </a:r>
            <a:r>
              <a:rPr lang="en-US" sz="1600" dirty="0" err="1" smtClean="0">
                <a:hlinkClick r:id="rId4"/>
              </a:rPr>
              <a:t>autora-Zachovejte</a:t>
            </a:r>
            <a:r>
              <a:rPr lang="en-US" sz="1600" dirty="0" smtClean="0">
                <a:hlinkClick r:id="rId4"/>
              </a:rPr>
              <a:t> </a:t>
            </a:r>
            <a:r>
              <a:rPr lang="en-US" sz="1600" dirty="0" err="1" smtClean="0">
                <a:hlinkClick r:id="rId4"/>
              </a:rPr>
              <a:t>licenci</a:t>
            </a:r>
            <a:r>
              <a:rPr lang="en-US" sz="1600" dirty="0" smtClean="0">
                <a:hlinkClick r:id="rId4"/>
              </a:rPr>
              <a:t> 3.0 </a:t>
            </a:r>
            <a:r>
              <a:rPr lang="en-US" sz="1600" dirty="0" err="1" smtClean="0">
                <a:hlinkClick r:id="rId4"/>
              </a:rPr>
              <a:t>Unported</a:t>
            </a:r>
            <a:r>
              <a:rPr lang="cs-CZ" sz="1600" dirty="0" smtClean="0"/>
              <a:t>; autor: </a:t>
            </a:r>
            <a:r>
              <a:rPr lang="cs-CZ" sz="1600" dirty="0" err="1" smtClean="0">
                <a:hlinkClick r:id="rId18" tooltip="nl:User:Markv"/>
              </a:rPr>
              <a:t>Markv</a:t>
            </a:r>
            <a:endParaRPr lang="cs-CZ" sz="1600" dirty="0" smtClean="0"/>
          </a:p>
          <a:p>
            <a:r>
              <a:rPr lang="cs-CZ" sz="1600" dirty="0" smtClean="0">
                <a:hlinkClick r:id="rId19"/>
              </a:rPr>
              <a:t>http://cs.wikipedia.org/wiki/Soubor:Riscani_panorama_02.jpg</a:t>
            </a:r>
            <a:r>
              <a:rPr lang="cs-CZ" sz="1600" dirty="0" smtClean="0"/>
              <a:t>; autor: </a:t>
            </a:r>
            <a:r>
              <a:rPr lang="cs-CZ" sz="1600" dirty="0" smtClean="0">
                <a:hlinkClick r:id="rId20" tooltip="User:Zserghei"/>
              </a:rPr>
              <a:t>User:</a:t>
            </a:r>
            <a:r>
              <a:rPr lang="cs-CZ" sz="1600" dirty="0" err="1" smtClean="0">
                <a:hlinkClick r:id="rId20" tooltip="User:Zserghei"/>
              </a:rPr>
              <a:t>Zserghei</a:t>
            </a:r>
            <a:endParaRPr lang="cs-CZ" sz="1600" dirty="0" smtClean="0"/>
          </a:p>
          <a:p>
            <a:r>
              <a:rPr lang="cs-CZ" sz="1600" dirty="0" smtClean="0">
                <a:hlinkClick r:id="rId21"/>
              </a:rPr>
              <a:t>http://commons.wikimedia.org/wiki/File:Pshish.jpg?uselang=cs</a:t>
            </a:r>
            <a:r>
              <a:rPr lang="cs-CZ" sz="1600" dirty="0" smtClean="0"/>
              <a:t>; autor: </a:t>
            </a:r>
            <a:r>
              <a:rPr lang="cs-CZ" sz="1600" i="1" dirty="0" err="1" smtClean="0">
                <a:hlinkClick r:id="rId22" tooltip="ru:User:СафроновАВ"/>
              </a:rPr>
              <a:t>СафроновАВ</a:t>
            </a:r>
            <a:endParaRPr lang="cs-CZ" sz="1600" i="1" dirty="0" smtClean="0"/>
          </a:p>
          <a:p>
            <a:r>
              <a:rPr lang="cs-CZ" sz="1600" dirty="0" smtClean="0">
                <a:hlinkClick r:id="rId23"/>
              </a:rPr>
              <a:t>http://commons.wikimedia.org/wiki/File:Ural_highlands.jpg?uselang=cs</a:t>
            </a:r>
            <a:r>
              <a:rPr lang="cs-CZ" sz="1600" dirty="0" smtClean="0"/>
              <a:t>; licence: </a:t>
            </a:r>
            <a:r>
              <a:rPr lang="cs-CZ" sz="1600" dirty="0" err="1" smtClean="0">
                <a:hlinkClick r:id="rId3" tooltip="w:cs:Creative Commons"/>
              </a:rPr>
              <a:t>Creative</a:t>
            </a:r>
            <a:r>
              <a:rPr lang="cs-CZ" sz="1600" dirty="0" smtClean="0">
                <a:hlinkClick r:id="rId3" tooltip="w:cs:Creative Commons"/>
              </a:rPr>
              <a:t> </a:t>
            </a:r>
            <a:r>
              <a:rPr lang="cs-CZ" sz="1600" dirty="0" err="1" smtClean="0">
                <a:hlinkClick r:id="rId3" tooltip="w:cs:Creative Commons"/>
              </a:rPr>
              <a:t>Commons</a:t>
            </a:r>
            <a:r>
              <a:rPr lang="cs-CZ" sz="1600" dirty="0" smtClean="0"/>
              <a:t> </a:t>
            </a:r>
            <a:r>
              <a:rPr lang="cs-CZ" sz="1600" dirty="0" smtClean="0">
                <a:hlinkClick r:id="rId24"/>
              </a:rPr>
              <a:t>Uveďte autora 2.0 </a:t>
            </a:r>
            <a:r>
              <a:rPr lang="cs-CZ" sz="1600" dirty="0" err="1" smtClean="0">
                <a:hlinkClick r:id="rId24"/>
              </a:rPr>
              <a:t>Generic</a:t>
            </a:r>
            <a:r>
              <a:rPr lang="cs-CZ" sz="1600" dirty="0" smtClean="0"/>
              <a:t>; autor: </a:t>
            </a:r>
            <a:r>
              <a:rPr lang="cs-CZ" sz="1600" dirty="0" err="1" smtClean="0">
                <a:hlinkClick r:id="rId25"/>
              </a:rPr>
              <a:t>igor</a:t>
            </a:r>
            <a:endParaRPr lang="cs-CZ" sz="1600" dirty="0" smtClean="0"/>
          </a:p>
          <a:p>
            <a:r>
              <a:rPr lang="cs-CZ" sz="1600" dirty="0" smtClean="0">
                <a:hlinkClick r:id="rId26"/>
              </a:rPr>
              <a:t>http://cs.wikipedia.org/wiki/Soubor:StBasile_SpasskayaTower_Red_Square_Moscow.hires.jpg</a:t>
            </a:r>
            <a:r>
              <a:rPr lang="cs-CZ" sz="1600" dirty="0" smtClean="0"/>
              <a:t>; licence: </a:t>
            </a:r>
            <a:r>
              <a:rPr lang="en-US" sz="1600" dirty="0" smtClean="0">
                <a:hlinkClick r:id="rId3" tooltip="w:cs:Creative Commons"/>
              </a:rPr>
              <a:t>Creative Commons</a:t>
            </a:r>
            <a:r>
              <a:rPr lang="en-US" sz="1600" dirty="0" smtClean="0"/>
              <a:t> </a:t>
            </a:r>
            <a:r>
              <a:rPr lang="en-US" sz="1600" dirty="0" err="1" smtClean="0">
                <a:hlinkClick r:id="rId4"/>
              </a:rPr>
              <a:t>Uveďte</a:t>
            </a:r>
            <a:r>
              <a:rPr lang="en-US" sz="1600" dirty="0" smtClean="0">
                <a:hlinkClick r:id="rId4"/>
              </a:rPr>
              <a:t> </a:t>
            </a:r>
            <a:r>
              <a:rPr lang="en-US" sz="1600" dirty="0" err="1" smtClean="0">
                <a:hlinkClick r:id="rId4"/>
              </a:rPr>
              <a:t>autora-Zachovejte</a:t>
            </a:r>
            <a:r>
              <a:rPr lang="en-US" sz="1600" dirty="0" smtClean="0">
                <a:hlinkClick r:id="rId4"/>
              </a:rPr>
              <a:t> </a:t>
            </a:r>
            <a:r>
              <a:rPr lang="en-US" sz="1600" dirty="0" err="1" smtClean="0">
                <a:hlinkClick r:id="rId4"/>
              </a:rPr>
              <a:t>licenci</a:t>
            </a:r>
            <a:r>
              <a:rPr lang="en-US" sz="1600" dirty="0" smtClean="0">
                <a:hlinkClick r:id="rId4"/>
              </a:rPr>
              <a:t> 3.0 </a:t>
            </a:r>
            <a:r>
              <a:rPr lang="en-US" sz="1600" dirty="0" err="1" smtClean="0">
                <a:hlinkClick r:id="rId4"/>
              </a:rPr>
              <a:t>Unported</a:t>
            </a:r>
            <a:r>
              <a:rPr lang="cs-CZ" sz="1600" dirty="0" smtClean="0"/>
              <a:t>; autor: </a:t>
            </a:r>
            <a:r>
              <a:rPr lang="cs-CZ" sz="1600" dirty="0" err="1" smtClean="0">
                <a:hlinkClick r:id="rId27"/>
              </a:rPr>
              <a:t>Dmitry</a:t>
            </a:r>
            <a:r>
              <a:rPr lang="cs-CZ" sz="1600" dirty="0" smtClean="0">
                <a:hlinkClick r:id="rId27"/>
              </a:rPr>
              <a:t> </a:t>
            </a:r>
            <a:r>
              <a:rPr lang="cs-CZ" sz="1600" dirty="0" err="1" smtClean="0">
                <a:hlinkClick r:id="rId27"/>
              </a:rPr>
              <a:t>Azovtsev</a:t>
            </a:r>
            <a:endParaRPr lang="cs-CZ" sz="1600" dirty="0" smtClean="0"/>
          </a:p>
          <a:p>
            <a:r>
              <a:rPr lang="cs-CZ" sz="1600" dirty="0" smtClean="0">
                <a:hlinkClick r:id="rId28"/>
              </a:rPr>
              <a:t>http://commons.wikimedia.org/wiki/File:Don_in_Volgograd_Oblast_002.JPG?uselang=cs</a:t>
            </a:r>
            <a:r>
              <a:rPr lang="cs-CZ" sz="1600" dirty="0" smtClean="0"/>
              <a:t>; licence: </a:t>
            </a:r>
            <a:r>
              <a:rPr lang="en-US" sz="1400" dirty="0" smtClean="0">
                <a:hlinkClick r:id="rId3" tooltip="w:cs:Creative Commons"/>
              </a:rPr>
              <a:t>Creative Commons</a:t>
            </a:r>
            <a:r>
              <a:rPr lang="en-US" sz="1400" dirty="0" smtClean="0"/>
              <a:t> </a:t>
            </a:r>
            <a:r>
              <a:rPr lang="en-US" sz="1400" dirty="0" err="1" smtClean="0">
                <a:hlinkClick r:id="rId4"/>
              </a:rPr>
              <a:t>Uveďte</a:t>
            </a:r>
            <a:r>
              <a:rPr lang="en-US" sz="1400" dirty="0" smtClean="0">
                <a:hlinkClick r:id="rId4"/>
              </a:rPr>
              <a:t> </a:t>
            </a:r>
            <a:r>
              <a:rPr lang="en-US" sz="1400" dirty="0" err="1" smtClean="0">
                <a:hlinkClick r:id="rId4"/>
              </a:rPr>
              <a:t>autora-Zachovejte</a:t>
            </a:r>
            <a:r>
              <a:rPr lang="en-US" sz="1400" dirty="0" smtClean="0">
                <a:hlinkClick r:id="rId4"/>
              </a:rPr>
              <a:t> </a:t>
            </a:r>
            <a:r>
              <a:rPr lang="en-US" sz="1400" dirty="0" err="1" smtClean="0">
                <a:hlinkClick r:id="rId4"/>
              </a:rPr>
              <a:t>licenci</a:t>
            </a:r>
            <a:r>
              <a:rPr lang="en-US" sz="1400" dirty="0" smtClean="0">
                <a:hlinkClick r:id="rId4"/>
              </a:rPr>
              <a:t> 3.0 </a:t>
            </a:r>
            <a:r>
              <a:rPr lang="en-US" sz="1400" dirty="0" err="1" smtClean="0">
                <a:hlinkClick r:id="rId4"/>
              </a:rPr>
              <a:t>Unported</a:t>
            </a:r>
            <a:r>
              <a:rPr lang="cs-CZ" sz="1400" dirty="0" smtClean="0"/>
              <a:t>; autor: </a:t>
            </a:r>
            <a:r>
              <a:rPr lang="cs-CZ" sz="1400" b="1" dirty="0" smtClean="0"/>
              <a:t>www.</a:t>
            </a:r>
            <a:r>
              <a:rPr lang="cs-CZ" sz="1400" b="1" dirty="0" err="1" smtClean="0"/>
              <a:t>volganet.ru</a:t>
            </a:r>
            <a:endParaRPr lang="cs-CZ" sz="1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64294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Zdroje </a:t>
            </a:r>
            <a:endParaRPr lang="cs-CZ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1"/>
          <p:cNvSpPr txBox="1">
            <a:spLocks noChangeArrowheads="1"/>
          </p:cNvSpPr>
          <p:nvPr/>
        </p:nvSpPr>
        <p:spPr bwMode="auto">
          <a:xfrm>
            <a:off x="1427163" y="706438"/>
            <a:ext cx="6359525" cy="9144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5000" rIns="90000" bIns="45000"/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dirty="0">
                <a:solidFill>
                  <a:srgbClr val="FFFFFF"/>
                </a:solidFill>
              </a:rPr>
              <a:t>Materiály jsou určeny pro bezplatné používání pro potřeby</a:t>
            </a:r>
          </a:p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dirty="0">
                <a:solidFill>
                  <a:srgbClr val="FFFFFF"/>
                </a:solidFill>
              </a:rPr>
              <a:t>výuky na všech typech škol. Jakékoliv další využití podléhá</a:t>
            </a:r>
          </a:p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dirty="0">
                <a:solidFill>
                  <a:srgbClr val="FFFFFF"/>
                </a:solidFill>
              </a:rPr>
              <a:t>Autorskému zákonu.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501</TotalTime>
  <Words>672</Words>
  <Application>Microsoft Office PowerPoint</Application>
  <PresentationFormat>Předvádění na obrazovce (4:3)</PresentationFormat>
  <Paragraphs>134</Paragraphs>
  <Slides>30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Papír</vt:lpstr>
      <vt:lpstr>Snímek 1</vt:lpstr>
      <vt:lpstr>Snímek 2</vt:lpstr>
      <vt:lpstr>STÁTY VÝCHODNÍ EVROPY</vt:lpstr>
      <vt:lpstr>Bělorusko</vt:lpstr>
      <vt:lpstr>Poloha </vt:lpstr>
      <vt:lpstr>Kontrola </vt:lpstr>
      <vt:lpstr>Povrch </vt:lpstr>
      <vt:lpstr>Hospodářství </vt:lpstr>
      <vt:lpstr>Hlavní město - Minsk </vt:lpstr>
      <vt:lpstr>Ukrajina </vt:lpstr>
      <vt:lpstr>Poloha </vt:lpstr>
      <vt:lpstr>Kontrola </vt:lpstr>
      <vt:lpstr>Povrch </vt:lpstr>
      <vt:lpstr>Hospodářství </vt:lpstr>
      <vt:lpstr>Hlavní město - Kyjev</vt:lpstr>
      <vt:lpstr>Moldavsko </vt:lpstr>
      <vt:lpstr>Poloha </vt:lpstr>
      <vt:lpstr>Kontrola </vt:lpstr>
      <vt:lpstr>Povrch </vt:lpstr>
      <vt:lpstr>Hospodářství </vt:lpstr>
      <vt:lpstr>Hlavní město - Kišiněv </vt:lpstr>
      <vt:lpstr>Rusko </vt:lpstr>
      <vt:lpstr>Poloha </vt:lpstr>
      <vt:lpstr>Kontrola </vt:lpstr>
      <vt:lpstr>Povrch </vt:lpstr>
      <vt:lpstr>Hospodářství </vt:lpstr>
      <vt:lpstr>Obyvatelstvo</vt:lpstr>
      <vt:lpstr>Hlavní město - Moskva </vt:lpstr>
      <vt:lpstr>Zdroje </vt:lpstr>
      <vt:lpstr>Snímek 30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STÁTY VÝCHODNÍ EVROPY</dc:title>
  <dc:creator>Morchová Petra</dc:creator>
  <cp:lastModifiedBy>Dum</cp:lastModifiedBy>
  <cp:revision>52</cp:revision>
  <dcterms:created xsi:type="dcterms:W3CDTF">2011-06-19T07:06:30Z</dcterms:created>
  <dcterms:modified xsi:type="dcterms:W3CDTF">2012-07-17T13:13:44Z</dcterms:modified>
</cp:coreProperties>
</file>