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9" r:id="rId4"/>
    <p:sldId id="263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7083F-F8DB-4DF0-AFA9-5525DD67D517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7DA8-5A18-4637-AFD3-C0FC6F293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616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7083F-F8DB-4DF0-AFA9-5525DD67D517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7DA8-5A18-4637-AFD3-C0FC6F293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68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7083F-F8DB-4DF0-AFA9-5525DD67D517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7DA8-5A18-4637-AFD3-C0FC6F293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85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7083F-F8DB-4DF0-AFA9-5525DD67D517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7DA8-5A18-4637-AFD3-C0FC6F293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835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7083F-F8DB-4DF0-AFA9-5525DD67D517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7DA8-5A18-4637-AFD3-C0FC6F293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309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7083F-F8DB-4DF0-AFA9-5525DD67D517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7DA8-5A18-4637-AFD3-C0FC6F293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410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7083F-F8DB-4DF0-AFA9-5525DD67D517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7DA8-5A18-4637-AFD3-C0FC6F293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71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7083F-F8DB-4DF0-AFA9-5525DD67D517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7DA8-5A18-4637-AFD3-C0FC6F293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96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7083F-F8DB-4DF0-AFA9-5525DD67D517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7DA8-5A18-4637-AFD3-C0FC6F293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7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7083F-F8DB-4DF0-AFA9-5525DD67D517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7DA8-5A18-4637-AFD3-C0FC6F293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51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7083F-F8DB-4DF0-AFA9-5525DD67D517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7DA8-5A18-4637-AFD3-C0FC6F293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334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7083F-F8DB-4DF0-AFA9-5525DD67D517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A7DA8-5A18-4637-AFD3-C0FC6F293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7003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VY_32_INOVACE_II_3_02_ </a:t>
            </a:r>
            <a:r>
              <a:rPr lang="cs-CZ" dirty="0"/>
              <a:t>Časové </a:t>
            </a:r>
            <a:r>
              <a:rPr lang="cs-CZ" dirty="0" smtClean="0"/>
              <a:t>vztahy - dny </a:t>
            </a:r>
            <a:r>
              <a:rPr lang="cs-CZ" dirty="0"/>
              <a:t>v týdnu, roční období, měsíce </a:t>
            </a:r>
            <a:endParaRPr lang="cs-CZ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II</a:t>
            </a:r>
            <a:r>
              <a:rPr lang="cs-CZ" b="1" dirty="0" smtClean="0"/>
              <a:t>            Sada číslo:    </a:t>
            </a:r>
            <a:r>
              <a:rPr lang="cs-CZ" dirty="0"/>
              <a:t>3</a:t>
            </a:r>
            <a:r>
              <a:rPr lang="cs-CZ" b="1" dirty="0" smtClean="0"/>
              <a:t>       Pořadové číslo DUM:  </a:t>
            </a:r>
            <a:r>
              <a:rPr lang="cs-CZ" dirty="0" smtClean="0"/>
              <a:t>02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 Mgr. Jitka Valentová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500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1" y="407595"/>
            <a:ext cx="7632847" cy="867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Žáci </a:t>
            </a:r>
            <a:r>
              <a:rPr lang="cs-CZ" dirty="0"/>
              <a:t>si </a:t>
            </a:r>
            <a:r>
              <a:rPr lang="cs-CZ" dirty="0" smtClean="0"/>
              <a:t>zopakují vědomosti o časových vztazích jako jsou </a:t>
            </a:r>
            <a:r>
              <a:rPr lang="cs-CZ" dirty="0"/>
              <a:t>dny v týdnu, roční období, </a:t>
            </a:r>
            <a:r>
              <a:rPr lang="cs-CZ" dirty="0" smtClean="0"/>
              <a:t>měsíce.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Očekávaný výstup</a:t>
            </a:r>
            <a:r>
              <a:rPr lang="cs-CZ" sz="1600" b="1" dirty="0" smtClean="0"/>
              <a:t>:  </a:t>
            </a:r>
            <a:r>
              <a:rPr lang="cs-CZ" dirty="0" smtClean="0"/>
              <a:t>Žáci se umí orientovat v základních </a:t>
            </a:r>
            <a:r>
              <a:rPr lang="cs-CZ" dirty="0" smtClean="0"/>
              <a:t>časových vztazích.</a:t>
            </a:r>
          </a:p>
          <a:p>
            <a:endParaRPr lang="cs-CZ" dirty="0" smtClean="0"/>
          </a:p>
          <a:p>
            <a:r>
              <a:rPr lang="cs-CZ" b="1" dirty="0" smtClean="0"/>
              <a:t>Druh </a:t>
            </a:r>
            <a:r>
              <a:rPr lang="cs-CZ" b="1" dirty="0"/>
              <a:t>učebního materiálu: </a:t>
            </a:r>
            <a:r>
              <a:rPr lang="cs-CZ" dirty="0"/>
              <a:t>prezentace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Typická věková skupina: </a:t>
            </a:r>
            <a:r>
              <a:rPr lang="cs-CZ" dirty="0"/>
              <a:t>7-8 let, </a:t>
            </a:r>
            <a:r>
              <a:rPr lang="cs-CZ" dirty="0" smtClean="0"/>
              <a:t>2. </a:t>
            </a:r>
            <a:r>
              <a:rPr lang="cs-CZ" dirty="0"/>
              <a:t>třída 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Klíčová slova</a:t>
            </a:r>
            <a:r>
              <a:rPr lang="cs-CZ" b="1" dirty="0" smtClean="0"/>
              <a:t>: </a:t>
            </a:r>
            <a:r>
              <a:rPr lang="cs-CZ" dirty="0"/>
              <a:t>dny v týdnu, roční období, </a:t>
            </a:r>
            <a:r>
              <a:rPr lang="cs-CZ" dirty="0" smtClean="0"/>
              <a:t>měsíce</a:t>
            </a:r>
            <a:endParaRPr lang="cs-CZ" b="1" dirty="0">
              <a:solidFill>
                <a:srgbClr val="FF0000"/>
              </a:solidFill>
            </a:endParaRPr>
          </a:p>
          <a:p>
            <a:r>
              <a:rPr lang="cs-CZ" dirty="0"/>
              <a:t>	</a:t>
            </a:r>
          </a:p>
          <a:p>
            <a:r>
              <a:rPr lang="cs-CZ" b="1" dirty="0" smtClean="0"/>
              <a:t>Pomůcky </a:t>
            </a:r>
            <a:r>
              <a:rPr lang="cs-CZ" b="1" dirty="0"/>
              <a:t>a materiál: </a:t>
            </a:r>
            <a:r>
              <a:rPr lang="cs-CZ" dirty="0"/>
              <a:t>interaktivní </a:t>
            </a:r>
            <a:r>
              <a:rPr lang="cs-CZ" dirty="0" smtClean="0"/>
              <a:t>tabule, pero, pracovní </a:t>
            </a:r>
            <a:r>
              <a:rPr lang="cs-CZ" dirty="0" smtClean="0"/>
              <a:t>list, pastelky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Potřebný čas pro výuku DUM:</a:t>
            </a:r>
            <a:r>
              <a:rPr lang="cs-CZ" dirty="0"/>
              <a:t> </a:t>
            </a:r>
            <a:r>
              <a:rPr lang="cs-CZ" dirty="0" smtClean="0"/>
              <a:t>35 </a:t>
            </a:r>
            <a:r>
              <a:rPr lang="cs-CZ" dirty="0"/>
              <a:t>min</a:t>
            </a:r>
            <a:endParaRPr lang="cs-CZ" b="1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Metodické zhodnocení a popis práce s digitálním učebním materiálem</a:t>
            </a:r>
            <a:r>
              <a:rPr lang="cs-CZ" b="1" dirty="0" smtClean="0"/>
              <a:t>:</a:t>
            </a:r>
            <a:r>
              <a:rPr lang="cs-CZ" dirty="0" smtClean="0"/>
              <a:t> </a:t>
            </a:r>
          </a:p>
          <a:p>
            <a:r>
              <a:rPr lang="cs-CZ" dirty="0" smtClean="0"/>
              <a:t>Materiál je </a:t>
            </a:r>
            <a:r>
              <a:rPr lang="cs-CZ" dirty="0"/>
              <a:t>vhodný ke kontrole, zda si žáci pamatují přesné pořadí měsíců v roce, dnů v týdnu, ročního období</a:t>
            </a:r>
            <a:r>
              <a:rPr lang="cs-CZ" dirty="0" smtClean="0"/>
              <a:t>.</a:t>
            </a:r>
          </a:p>
          <a:p>
            <a:r>
              <a:rPr lang="cs-CZ" dirty="0"/>
              <a:t>Ž</a:t>
            </a:r>
            <a:r>
              <a:rPr lang="cs-CZ" dirty="0" smtClean="0"/>
              <a:t>áci </a:t>
            </a:r>
            <a:r>
              <a:rPr lang="cs-CZ" dirty="0"/>
              <a:t>pracují </a:t>
            </a:r>
            <a:r>
              <a:rPr lang="cs-CZ" dirty="0" smtClean="0"/>
              <a:t>samostatně nejprve do pracovního listu. </a:t>
            </a:r>
            <a:r>
              <a:rPr lang="cs-CZ" dirty="0"/>
              <a:t>Kdo je hotov </a:t>
            </a:r>
            <a:r>
              <a:rPr lang="cs-CZ" dirty="0" smtClean="0"/>
              <a:t>dříve, </a:t>
            </a:r>
            <a:r>
              <a:rPr lang="cs-CZ" dirty="0"/>
              <a:t>nakreslí typické znaky pro podzim. </a:t>
            </a:r>
            <a:endParaRPr lang="cs-CZ" dirty="0" smtClean="0"/>
          </a:p>
          <a:p>
            <a:r>
              <a:rPr lang="cs-CZ" dirty="0" smtClean="0"/>
              <a:t>Kontrolu pro upevnění látky  provádíme prostřednictvím interaktivní tabule.</a:t>
            </a:r>
            <a:endParaRPr lang="cs-CZ" dirty="0"/>
          </a:p>
          <a:p>
            <a:endParaRPr lang="cs-CZ" dirty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  <a:p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392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260648"/>
            <a:ext cx="8424936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4800" dirty="0" smtClean="0"/>
              <a:t>1. Napiš číslice k ročním období, 		tak jak jdou popořadě:</a:t>
            </a:r>
            <a:endParaRPr lang="cs-CZ" sz="48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0761352"/>
              </p:ext>
            </p:extLst>
          </p:nvPr>
        </p:nvGraphicFramePr>
        <p:xfrm>
          <a:off x="1979712" y="2276872"/>
          <a:ext cx="4896544" cy="3672408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874745"/>
                <a:gridCol w="2021799"/>
              </a:tblGrid>
              <a:tr h="918102">
                <a:tc>
                  <a:txBody>
                    <a:bodyPr/>
                    <a:lstStyle/>
                    <a:p>
                      <a:pPr algn="l" fontAlgn="b"/>
                      <a:r>
                        <a:rPr lang="cs-CZ" sz="4800" u="none" strike="noStrike" dirty="0">
                          <a:effectLst/>
                        </a:rPr>
                        <a:t>LÉTO</a:t>
                      </a:r>
                      <a:endParaRPr lang="cs-CZ" sz="4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918102">
                <a:tc>
                  <a:txBody>
                    <a:bodyPr/>
                    <a:lstStyle/>
                    <a:p>
                      <a:pPr algn="l" fontAlgn="b"/>
                      <a:r>
                        <a:rPr lang="cs-CZ" sz="4800" u="none" strike="noStrike" dirty="0">
                          <a:effectLst/>
                        </a:rPr>
                        <a:t>PODZIM</a:t>
                      </a:r>
                      <a:endParaRPr lang="cs-CZ" sz="4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918102">
                <a:tc>
                  <a:txBody>
                    <a:bodyPr/>
                    <a:lstStyle/>
                    <a:p>
                      <a:pPr algn="l" fontAlgn="b"/>
                      <a:r>
                        <a:rPr lang="cs-CZ" sz="4800" u="none" strike="noStrike" dirty="0">
                          <a:effectLst/>
                        </a:rPr>
                        <a:t>JARO</a:t>
                      </a:r>
                      <a:endParaRPr lang="cs-CZ" sz="4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918102">
                <a:tc>
                  <a:txBody>
                    <a:bodyPr/>
                    <a:lstStyle/>
                    <a:p>
                      <a:pPr algn="l" fontAlgn="b"/>
                      <a:r>
                        <a:rPr lang="cs-CZ" sz="4800" u="none" strike="noStrike" dirty="0">
                          <a:effectLst/>
                        </a:rPr>
                        <a:t>ZIMA</a:t>
                      </a:r>
                      <a:endParaRPr lang="cs-CZ" sz="4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pic>
        <p:nvPicPr>
          <p:cNvPr id="1026" name="Picture 2" descr="C:\Users\valentovaj\AppData\Local\Microsoft\Windows\Temporary Internet Files\Content.IE5\VBWRZD7C\MP9004011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97" y="4356044"/>
            <a:ext cx="1243818" cy="1555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valentovaj\AppData\Local\Microsoft\Windows\Temporary Internet Files\Content.IE5\JQNA8CJM\MP90043842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1160" y="2476936"/>
            <a:ext cx="1052055" cy="157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valentovaj\AppData\Local\Microsoft\Windows\Temporary Internet Files\Content.IE5\D3XTYMLF\MP90043085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524" y="2636912"/>
            <a:ext cx="1937329" cy="142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valentovaj\AppData\Local\Microsoft\Windows\Temporary Internet Files\Content.IE5\VBWRZD7C\MP90040038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653136"/>
            <a:ext cx="183692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5972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valentovaj\AppData\Local\Microsoft\Windows\Temporary Internet Files\Content.IE5\JQNA8CJM\MP90043842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2664296" cy="3979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valentovaj\AppData\Local\Microsoft\Windows\Temporary Internet Files\Content.IE5\VBWRZD7C\MP9004011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76672"/>
            <a:ext cx="2520280" cy="3151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valentovaj\AppData\Local\Microsoft\Windows\Temporary Internet Files\Content.IE5\D3XTYMLF\MP90043085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141" y="4225613"/>
            <a:ext cx="3197789" cy="2345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valentovaj\AppData\Local\Microsoft\Windows\Temporary Internet Files\Content.IE5\VBWRZD7C\MP900400388[1]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584" t="6393" r="46597" b="-1213"/>
          <a:stretch/>
        </p:blipFill>
        <p:spPr bwMode="auto">
          <a:xfrm>
            <a:off x="5220072" y="1803231"/>
            <a:ext cx="3679933" cy="345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00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0"/>
            <a:ext cx="8280920" cy="14465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4400" dirty="0"/>
              <a:t>2</a:t>
            </a:r>
            <a:r>
              <a:rPr lang="cs-CZ" sz="4400" dirty="0" smtClean="0"/>
              <a:t>. </a:t>
            </a:r>
            <a:r>
              <a:rPr lang="cs-CZ" sz="4400" dirty="0" smtClean="0"/>
              <a:t>Napiš číslice </a:t>
            </a:r>
            <a:r>
              <a:rPr lang="cs-CZ" sz="4400" dirty="0" smtClean="0"/>
              <a:t>ke dnům v týdnu, </a:t>
            </a:r>
            <a:r>
              <a:rPr lang="cs-CZ" sz="4400" dirty="0" smtClean="0"/>
              <a:t>tak jak jdou popořadě:</a:t>
            </a:r>
            <a:endParaRPr lang="cs-CZ" sz="44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418052"/>
              </p:ext>
            </p:extLst>
          </p:nvPr>
        </p:nvGraphicFramePr>
        <p:xfrm>
          <a:off x="2123728" y="1580392"/>
          <a:ext cx="4680520" cy="5315273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834681"/>
                <a:gridCol w="1845839"/>
              </a:tblGrid>
              <a:tr h="869003">
                <a:tc>
                  <a:txBody>
                    <a:bodyPr/>
                    <a:lstStyle/>
                    <a:p>
                      <a:pPr algn="l" fontAlgn="b"/>
                      <a:r>
                        <a:rPr lang="cs-CZ" sz="4800" u="none" strike="noStrike" dirty="0">
                          <a:effectLst/>
                        </a:rPr>
                        <a:t>PÁTEK  </a:t>
                      </a:r>
                      <a:endParaRPr lang="cs-CZ" sz="4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699498">
                <a:tc>
                  <a:txBody>
                    <a:bodyPr/>
                    <a:lstStyle/>
                    <a:p>
                      <a:pPr algn="l" fontAlgn="b"/>
                      <a:r>
                        <a:rPr lang="cs-CZ" sz="4800" u="none" strike="noStrike" dirty="0">
                          <a:effectLst/>
                        </a:rPr>
                        <a:t>PONDĚLÍ </a:t>
                      </a:r>
                      <a:endParaRPr lang="cs-CZ" sz="4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699498">
                <a:tc>
                  <a:txBody>
                    <a:bodyPr/>
                    <a:lstStyle/>
                    <a:p>
                      <a:pPr algn="l" fontAlgn="b"/>
                      <a:r>
                        <a:rPr lang="cs-CZ" sz="4800" u="none" strike="noStrike" dirty="0">
                          <a:effectLst/>
                        </a:rPr>
                        <a:t>SOBOTA</a:t>
                      </a:r>
                      <a:endParaRPr lang="cs-CZ" sz="4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699498">
                <a:tc>
                  <a:txBody>
                    <a:bodyPr/>
                    <a:lstStyle/>
                    <a:p>
                      <a:pPr algn="l" fontAlgn="b"/>
                      <a:r>
                        <a:rPr lang="cs-CZ" sz="4800" u="none" strike="noStrike" dirty="0">
                          <a:effectLst/>
                        </a:rPr>
                        <a:t>ÚTERÝ</a:t>
                      </a:r>
                      <a:endParaRPr lang="cs-CZ" sz="4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699498">
                <a:tc>
                  <a:txBody>
                    <a:bodyPr/>
                    <a:lstStyle/>
                    <a:p>
                      <a:pPr algn="l" fontAlgn="b"/>
                      <a:r>
                        <a:rPr lang="cs-CZ" sz="4800" u="none" strike="noStrike" dirty="0">
                          <a:effectLst/>
                        </a:rPr>
                        <a:t>STŘEDA</a:t>
                      </a:r>
                      <a:endParaRPr lang="cs-CZ" sz="4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699498">
                <a:tc>
                  <a:txBody>
                    <a:bodyPr/>
                    <a:lstStyle/>
                    <a:p>
                      <a:pPr algn="l" fontAlgn="b"/>
                      <a:r>
                        <a:rPr lang="cs-CZ" sz="4800" u="none" strike="noStrike" dirty="0" smtClean="0">
                          <a:effectLst/>
                        </a:rPr>
                        <a:t>ČTVRTEK</a:t>
                      </a:r>
                      <a:endParaRPr lang="cs-CZ" sz="4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699498">
                <a:tc>
                  <a:txBody>
                    <a:bodyPr/>
                    <a:lstStyle/>
                    <a:p>
                      <a:pPr algn="l" fontAlgn="b"/>
                      <a:r>
                        <a:rPr lang="cs-CZ" sz="4800" u="none" strike="noStrike" dirty="0" smtClean="0">
                          <a:effectLst/>
                        </a:rPr>
                        <a:t>NEDĚLE</a:t>
                      </a:r>
                      <a:endParaRPr lang="cs-CZ" sz="4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61763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16632"/>
            <a:ext cx="7776864" cy="10772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3200" dirty="0" smtClean="0"/>
              <a:t>3.Napiš číslice k měsícům, tak jak jdou popořadě:</a:t>
            </a:r>
            <a:endParaRPr lang="cs-CZ" sz="32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227665"/>
              </p:ext>
            </p:extLst>
          </p:nvPr>
        </p:nvGraphicFramePr>
        <p:xfrm>
          <a:off x="1619672" y="1193850"/>
          <a:ext cx="5328592" cy="5594976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2768978"/>
                <a:gridCol w="2559614"/>
              </a:tblGrid>
              <a:tr h="466248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u="none" strike="noStrike" dirty="0">
                          <a:effectLst/>
                        </a:rPr>
                        <a:t>PROSINEC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66248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u="none" strike="noStrike" dirty="0">
                          <a:effectLst/>
                        </a:rPr>
                        <a:t>ÚNOR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66248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u="none" strike="noStrike" dirty="0">
                          <a:effectLst/>
                        </a:rPr>
                        <a:t>DUBEN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66248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u="none" strike="noStrike" dirty="0">
                          <a:effectLst/>
                        </a:rPr>
                        <a:t>LEDEN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66248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u="none" strike="noStrike" dirty="0">
                          <a:effectLst/>
                        </a:rPr>
                        <a:t>KVĚTEN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66248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u="none" strike="noStrike" dirty="0">
                          <a:effectLst/>
                        </a:rPr>
                        <a:t>BŘEZEN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66248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u="none" strike="noStrike" dirty="0">
                          <a:effectLst/>
                        </a:rPr>
                        <a:t>ZÁŘÍ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66248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u="none" strike="noStrike" dirty="0">
                          <a:effectLst/>
                        </a:rPr>
                        <a:t>SRPEN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66248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u="none" strike="noStrike" dirty="0">
                          <a:effectLst/>
                        </a:rPr>
                        <a:t>ČERVEN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66248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u="none" strike="noStrike" dirty="0">
                          <a:effectLst/>
                        </a:rPr>
                        <a:t>ČERVENEC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66248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u="none" strike="noStrike" dirty="0">
                          <a:effectLst/>
                        </a:rPr>
                        <a:t>LISTOPAD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66248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u="none" strike="noStrike" dirty="0">
                          <a:effectLst/>
                        </a:rPr>
                        <a:t>ŘÍJEN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pic>
        <p:nvPicPr>
          <p:cNvPr id="3074" name="Picture 2" descr="C:\Users\valentovaj\AppData\Local\Microsoft\Windows\Temporary Internet Files\Content.IE5\QATA4GKL\MP9004490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498" y="5218289"/>
            <a:ext cx="2131420" cy="159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valentovaj\AppData\Local\Microsoft\Windows\Temporary Internet Files\Content.IE5\QATA4GKL\MP90017764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469" y="1193850"/>
            <a:ext cx="2169821" cy="142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valentovaj\AppData\Local\Microsoft\Windows\Temporary Internet Files\Content.IE5\D3XTYMLF\MP90022755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670" y="2996952"/>
            <a:ext cx="2102248" cy="166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973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645799"/>
              </p:ext>
            </p:extLst>
          </p:nvPr>
        </p:nvGraphicFramePr>
        <p:xfrm>
          <a:off x="1763685" y="332651"/>
          <a:ext cx="5616629" cy="64087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1758"/>
                <a:gridCol w="841406"/>
                <a:gridCol w="591758"/>
                <a:gridCol w="591758"/>
                <a:gridCol w="591758"/>
                <a:gridCol w="591758"/>
                <a:gridCol w="1816433"/>
              </a:tblGrid>
              <a:tr h="160700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 dirty="0">
                          <a:effectLst/>
                        </a:rPr>
                        <a:t>Pracovní list: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28560"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269976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Prvouka:</a:t>
                      </a:r>
                      <a:endParaRPr lang="cs-CZ" sz="1100" b="0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Druhá třída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28560"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Jméno :</a:t>
                      </a:r>
                      <a:endParaRPr lang="cs-CZ" sz="700" b="0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u="none" strike="noStrike">
                          <a:effectLst/>
                        </a:rPr>
                        <a:t> </a:t>
                      </a:r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u="none" strike="noStrike">
                          <a:effectLst/>
                        </a:rPr>
                        <a:t> </a:t>
                      </a:r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u="none" strike="noStrike">
                          <a:effectLst/>
                        </a:rPr>
                        <a:t> </a:t>
                      </a:r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u="none" strike="noStrike">
                          <a:effectLst/>
                        </a:rPr>
                        <a:t> </a:t>
                      </a:r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Datum:</a:t>
                      </a:r>
                      <a:endParaRPr lang="cs-CZ" sz="700" b="0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u="none" strike="noStrike">
                          <a:effectLst/>
                        </a:rPr>
                        <a:t> </a:t>
                      </a:r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u="none" strike="noStrike">
                          <a:effectLst/>
                        </a:rPr>
                        <a:t> </a:t>
                      </a:r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u="none" strike="noStrike">
                          <a:effectLst/>
                        </a:rPr>
                        <a:t> </a:t>
                      </a:r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u="none" strike="noStrike">
                          <a:effectLst/>
                        </a:rPr>
                        <a:t> </a:t>
                      </a:r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u="none" strike="noStrike">
                          <a:effectLst/>
                        </a:rPr>
                        <a:t> </a:t>
                      </a:r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28560"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 gridSpan="7"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1. Napiš číslice k ročním období, tak jak jdou popořadě: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LÉTO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PODZIM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JARO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ZIMA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 gridSpan="7"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2.Napiš číslice ke dnům v týdnu, tak jak jdou popořadě: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PÁTEK  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PONDĚLÍ 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SOBOTA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ÚTERÝ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STŘEDA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ČTVRTEK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NEDĚLE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 gridSpan="6"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3.Napiš číslice k měsícům, tak jak jdou popořadě: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PROSINEC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ÚNOR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DUBEN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LEDEN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KVĚTEN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BŘEZEN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ZÁŘÍ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SRPEN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ČERVEN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ČERVENEC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LISTOPAD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60700"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ŘÍJEN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u="none" strike="noStrike">
                          <a:effectLst/>
                        </a:rPr>
                        <a:t> 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  <a:tr h="128560"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40" marR="4540" marT="454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9166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2492896"/>
            <a:ext cx="511325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Použité</a:t>
            </a:r>
            <a:r>
              <a:rPr lang="cs-CZ" sz="2800" dirty="0"/>
              <a:t> </a:t>
            </a:r>
            <a:r>
              <a:rPr lang="cs-CZ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zdroje: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Otevřená galerie Microsoft </a:t>
            </a:r>
            <a:r>
              <a:rPr lang="cs-CZ" sz="2800" dirty="0"/>
              <a:t> </a:t>
            </a:r>
            <a:r>
              <a:rPr lang="cs-CZ" sz="2800" dirty="0" smtClean="0"/>
              <a:t>Office</a:t>
            </a:r>
          </a:p>
          <a:p>
            <a:r>
              <a:rPr lang="cs-CZ" sz="2800" b="1" u="sng" dirty="0">
                <a:hlinkClick r:id="rId2"/>
              </a:rPr>
              <a:t>www.microsoft.office.com</a:t>
            </a:r>
            <a:endParaRPr lang="cs-CZ" sz="28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1712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211</Words>
  <Application>Microsoft Office PowerPoint</Application>
  <PresentationFormat>Předvádění na obrazovce (4:3)</PresentationFormat>
  <Paragraphs>147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Valentová</dc:creator>
  <cp:lastModifiedBy>Jitka</cp:lastModifiedBy>
  <cp:revision>9</cp:revision>
  <dcterms:created xsi:type="dcterms:W3CDTF">2012-05-15T19:37:00Z</dcterms:created>
  <dcterms:modified xsi:type="dcterms:W3CDTF">2012-07-17T09:02:34Z</dcterms:modified>
</cp:coreProperties>
</file>