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9" r:id="rId3"/>
    <p:sldId id="261" r:id="rId4"/>
    <p:sldId id="260" r:id="rId5"/>
    <p:sldId id="263" r:id="rId6"/>
  </p:sldIdLst>
  <p:sldSz cx="9144000" cy="6858000" type="screen4x3"/>
  <p:notesSz cx="6648450" cy="97742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BE0E3"/>
    <a:srgbClr val="000000"/>
  </p:clrMru>
</p:presentationPr>
</file>

<file path=ppt/tableStyles.xml><?xml version="1.0" encoding="utf-8"?>
<a:tblStyleLst xmlns:a="http://schemas.openxmlformats.org/drawingml/2006/main" def="{5C22544A-7EE6-4342-B048-85BDC9FD1C3A}"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794" autoAdjust="0"/>
    <p:restoredTop sz="94581" autoAdjust="0"/>
  </p:normalViewPr>
  <p:slideViewPr>
    <p:cSldViewPr snapToGrid="0">
      <p:cViewPr varScale="1">
        <p:scale>
          <a:sx n="69" d="100"/>
          <a:sy n="69" d="100"/>
        </p:scale>
        <p:origin x="-153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692729-B0FA-465F-898E-E9E4A1BA2F6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060DBD-6D5B-4200-A6AB-390AA532FF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C465BB-F642-4645-BBAA-2B7F42CC2A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E4D61-5A69-457F-AE72-65A178C43E6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3A8417-B73C-4533-AF37-7CC8238DB1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24078E-BB70-40D2-91F9-DD3D7A331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C94DBC-DCCD-47C1-8553-B5B27D4C876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05CA02-8E3E-4A98-8CFB-526EDAF0720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208CF9-73BF-4968-9F02-A33558DA7F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30284-FE80-4D9E-B27C-93AC18D8000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559872-DA07-4210-AEDE-F3CA92AED8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CB33403-91CB-4371-9029-0EFDDF3DCB0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79712" y="1060943"/>
            <a:ext cx="5695706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53407" y="1487377"/>
          <a:ext cx="8064896" cy="265176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3947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CZ.1.07/1.5.00/34.0891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3947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VYS_32_INOVACE_03_Řazení rezistorů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2433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3947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Václav Opatrný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3947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Elektrotechnika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3947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3947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12.7.2012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53406" y="4242262"/>
          <a:ext cx="8064896" cy="240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88032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567408">
                <a:tc>
                  <a:txBody>
                    <a:bodyPr/>
                    <a:lstStyle/>
                    <a:p>
                      <a:pPr algn="l"/>
                      <a:r>
                        <a:rPr lang="cs-CZ" sz="1100" b="1" dirty="0" smtClean="0"/>
                        <a:t>Řazení rezistorů </a:t>
                      </a:r>
                      <a:r>
                        <a:rPr lang="cs-CZ" sz="1100" b="0" dirty="0" smtClean="0"/>
                        <a:t>– úloha je určena pro </a:t>
                      </a:r>
                      <a:r>
                        <a:rPr lang="cs-CZ" sz="1100" b="1" dirty="0" smtClean="0"/>
                        <a:t>opakování</a:t>
                      </a:r>
                      <a:r>
                        <a:rPr lang="cs-CZ" sz="1100" b="0" dirty="0" smtClean="0"/>
                        <a:t> a</a:t>
                      </a:r>
                      <a:r>
                        <a:rPr lang="cs-CZ" sz="1100" b="0" baseline="0" dirty="0" smtClean="0"/>
                        <a:t> případné hodnocení znalostí žáků z transfigurace rezistorů. Zadání konkrétních hodnot odporů zjednodušuje připojený tabulkový soubor, který je určen výhradně vyučujícímu. Vzhledem k celkovému uspořádání prezentovaného obvodu je v tomto případě upřednostněno postupné zjednodušování obvodu pomocí výpočtů sériového a paralelního spojení rezistorů. Úloha napomáhá získat potřebné dovednosti při řešení komplikovanějšího spojení rezistorů v obvodech.</a:t>
                      </a:r>
                      <a:endParaRPr lang="cs-CZ" sz="11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U žáků je předpokládána znalost z vedení elektrického proudu v elektrických obvodech, členění obvodů do jednotlivých větví,</a:t>
                      </a:r>
                      <a:r>
                        <a:rPr lang="cs-CZ" sz="1100" baseline="0" dirty="0" smtClean="0"/>
                        <a:t> příslušného Kirchhoffového zákona. Musí být seznámeni s řešením výsledného odporu u paralelního a sériového spojení rezistorů. </a:t>
                      </a:r>
                    </a:p>
                    <a:p>
                      <a:pPr algn="l"/>
                      <a:r>
                        <a:rPr lang="cs-CZ" sz="1100" baseline="0" dirty="0" smtClean="0"/>
                        <a:t>Druhý snímek prezentace slouží k seznámení s uspořádáním elektrického obvodu a k zadání jednotlivých hodnot odporů. Pro větší pestrost zadání jsou jednotlivé svorky označeny písmeny, tak lze zadání obměňovat. Tento materiál řeší výsledný odpor mezi svorkou A a E. Třetí snímek ukazuje klíčové přeskupení rezistorů pro další transfiguraci, poslední snímek pak slouží ke kontrole výsledků.</a:t>
                      </a:r>
                      <a:endParaRPr lang="cs-CZ" sz="1100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539750" y="333375"/>
            <a:ext cx="8229600" cy="417513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000" dirty="0" smtClean="0"/>
              <a:t>Řazení rezistorů</a:t>
            </a:r>
          </a:p>
        </p:txBody>
      </p:sp>
      <p:grpSp>
        <p:nvGrpSpPr>
          <p:cNvPr id="83" name="Skupina 82"/>
          <p:cNvGrpSpPr/>
          <p:nvPr/>
        </p:nvGrpSpPr>
        <p:grpSpPr>
          <a:xfrm>
            <a:off x="736600" y="1196975"/>
            <a:ext cx="6332538" cy="3462338"/>
            <a:chOff x="736600" y="1196975"/>
            <a:chExt cx="6332538" cy="3462338"/>
          </a:xfrm>
        </p:grpSpPr>
        <p:sp>
          <p:nvSpPr>
            <p:cNvPr id="2051" name="Rectangle 5"/>
            <p:cNvSpPr>
              <a:spLocks noChangeArrowheads="1"/>
            </p:cNvSpPr>
            <p:nvPr/>
          </p:nvSpPr>
          <p:spPr bwMode="auto">
            <a:xfrm>
              <a:off x="3995738" y="1557338"/>
              <a:ext cx="792162" cy="2159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52" name="Rectangle 6"/>
            <p:cNvSpPr>
              <a:spLocks noChangeArrowheads="1"/>
            </p:cNvSpPr>
            <p:nvPr/>
          </p:nvSpPr>
          <p:spPr bwMode="auto">
            <a:xfrm>
              <a:off x="3995738" y="1917700"/>
              <a:ext cx="792162" cy="2159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53" name="Rectangle 7"/>
            <p:cNvSpPr>
              <a:spLocks noChangeArrowheads="1"/>
            </p:cNvSpPr>
            <p:nvPr/>
          </p:nvSpPr>
          <p:spPr bwMode="auto">
            <a:xfrm>
              <a:off x="3995738" y="2781300"/>
              <a:ext cx="792162" cy="2159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54" name="Rectangle 8"/>
            <p:cNvSpPr>
              <a:spLocks noChangeArrowheads="1"/>
            </p:cNvSpPr>
            <p:nvPr/>
          </p:nvSpPr>
          <p:spPr bwMode="auto">
            <a:xfrm>
              <a:off x="3995738" y="3141663"/>
              <a:ext cx="792162" cy="2159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55" name="Rectangle 9"/>
            <p:cNvSpPr>
              <a:spLocks noChangeArrowheads="1"/>
            </p:cNvSpPr>
            <p:nvPr/>
          </p:nvSpPr>
          <p:spPr bwMode="auto">
            <a:xfrm>
              <a:off x="3995738" y="3502025"/>
              <a:ext cx="792162" cy="2159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56" name="Rectangle 10"/>
            <p:cNvSpPr>
              <a:spLocks noChangeArrowheads="1"/>
            </p:cNvSpPr>
            <p:nvPr/>
          </p:nvSpPr>
          <p:spPr bwMode="auto">
            <a:xfrm>
              <a:off x="2700338" y="3141663"/>
              <a:ext cx="792162" cy="2159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57" name="Rectangle 11"/>
            <p:cNvSpPr>
              <a:spLocks noChangeArrowheads="1"/>
            </p:cNvSpPr>
            <p:nvPr/>
          </p:nvSpPr>
          <p:spPr bwMode="auto">
            <a:xfrm rot="5400000">
              <a:off x="1835944" y="2350294"/>
              <a:ext cx="792162" cy="2159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58" name="Rectangle 12"/>
            <p:cNvSpPr>
              <a:spLocks noChangeArrowheads="1"/>
            </p:cNvSpPr>
            <p:nvPr/>
          </p:nvSpPr>
          <p:spPr bwMode="auto">
            <a:xfrm rot="5400000">
              <a:off x="1835943" y="3790157"/>
              <a:ext cx="792163" cy="2159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59" name="Line 13"/>
            <p:cNvSpPr>
              <a:spLocks noChangeShapeType="1"/>
            </p:cNvSpPr>
            <p:nvPr/>
          </p:nvSpPr>
          <p:spPr bwMode="auto">
            <a:xfrm>
              <a:off x="2195513" y="2852738"/>
              <a:ext cx="0" cy="6492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60" name="Line 14"/>
            <p:cNvSpPr>
              <a:spLocks noChangeShapeType="1"/>
            </p:cNvSpPr>
            <p:nvPr/>
          </p:nvSpPr>
          <p:spPr bwMode="auto">
            <a:xfrm flipV="1">
              <a:off x="2195513" y="1844675"/>
              <a:ext cx="0" cy="2174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61" name="Line 15"/>
            <p:cNvSpPr>
              <a:spLocks noChangeShapeType="1"/>
            </p:cNvSpPr>
            <p:nvPr/>
          </p:nvSpPr>
          <p:spPr bwMode="auto">
            <a:xfrm>
              <a:off x="2195513" y="1844675"/>
              <a:ext cx="158432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62" name="Line 16"/>
            <p:cNvSpPr>
              <a:spLocks noChangeShapeType="1"/>
            </p:cNvSpPr>
            <p:nvPr/>
          </p:nvSpPr>
          <p:spPr bwMode="auto">
            <a:xfrm>
              <a:off x="3779838" y="17018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63" name="Line 17"/>
            <p:cNvSpPr>
              <a:spLocks noChangeShapeType="1"/>
            </p:cNvSpPr>
            <p:nvPr/>
          </p:nvSpPr>
          <p:spPr bwMode="auto">
            <a:xfrm>
              <a:off x="3779838" y="1701800"/>
              <a:ext cx="215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64" name="Line 18"/>
            <p:cNvSpPr>
              <a:spLocks noChangeShapeType="1"/>
            </p:cNvSpPr>
            <p:nvPr/>
          </p:nvSpPr>
          <p:spPr bwMode="auto">
            <a:xfrm>
              <a:off x="3779838" y="1989138"/>
              <a:ext cx="215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65" name="Line 19"/>
            <p:cNvSpPr>
              <a:spLocks noChangeShapeType="1"/>
            </p:cNvSpPr>
            <p:nvPr/>
          </p:nvSpPr>
          <p:spPr bwMode="auto">
            <a:xfrm>
              <a:off x="4787900" y="1989138"/>
              <a:ext cx="215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66" name="Line 20"/>
            <p:cNvSpPr>
              <a:spLocks noChangeShapeType="1"/>
            </p:cNvSpPr>
            <p:nvPr/>
          </p:nvSpPr>
          <p:spPr bwMode="auto">
            <a:xfrm>
              <a:off x="4787900" y="1701800"/>
              <a:ext cx="215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67" name="Line 21"/>
            <p:cNvSpPr>
              <a:spLocks noChangeShapeType="1"/>
            </p:cNvSpPr>
            <p:nvPr/>
          </p:nvSpPr>
          <p:spPr bwMode="auto">
            <a:xfrm>
              <a:off x="5003800" y="1701800"/>
              <a:ext cx="0" cy="2873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68" name="Line 22"/>
            <p:cNvSpPr>
              <a:spLocks noChangeShapeType="1"/>
            </p:cNvSpPr>
            <p:nvPr/>
          </p:nvSpPr>
          <p:spPr bwMode="auto">
            <a:xfrm>
              <a:off x="5003800" y="1844675"/>
              <a:ext cx="5762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69" name="Line 23"/>
            <p:cNvSpPr>
              <a:spLocks noChangeShapeType="1"/>
            </p:cNvSpPr>
            <p:nvPr/>
          </p:nvSpPr>
          <p:spPr bwMode="auto">
            <a:xfrm>
              <a:off x="1403350" y="3213100"/>
              <a:ext cx="12969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70" name="Line 24"/>
            <p:cNvSpPr>
              <a:spLocks noChangeShapeType="1"/>
            </p:cNvSpPr>
            <p:nvPr/>
          </p:nvSpPr>
          <p:spPr bwMode="auto">
            <a:xfrm>
              <a:off x="3492500" y="3286125"/>
              <a:ext cx="28733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71" name="Line 25"/>
            <p:cNvSpPr>
              <a:spLocks noChangeShapeType="1"/>
            </p:cNvSpPr>
            <p:nvPr/>
          </p:nvSpPr>
          <p:spPr bwMode="auto">
            <a:xfrm>
              <a:off x="3779838" y="2925763"/>
              <a:ext cx="0" cy="6477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72" name="Line 26"/>
            <p:cNvSpPr>
              <a:spLocks noChangeShapeType="1"/>
            </p:cNvSpPr>
            <p:nvPr/>
          </p:nvSpPr>
          <p:spPr bwMode="auto">
            <a:xfrm>
              <a:off x="3779838" y="2925763"/>
              <a:ext cx="215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73" name="Line 27"/>
            <p:cNvSpPr>
              <a:spLocks noChangeShapeType="1"/>
            </p:cNvSpPr>
            <p:nvPr/>
          </p:nvSpPr>
          <p:spPr bwMode="auto">
            <a:xfrm>
              <a:off x="3779838" y="3286125"/>
              <a:ext cx="215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74" name="Line 28"/>
            <p:cNvSpPr>
              <a:spLocks noChangeShapeType="1"/>
            </p:cNvSpPr>
            <p:nvPr/>
          </p:nvSpPr>
          <p:spPr bwMode="auto">
            <a:xfrm>
              <a:off x="3779838" y="3573463"/>
              <a:ext cx="215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75" name="Line 29"/>
            <p:cNvSpPr>
              <a:spLocks noChangeShapeType="1"/>
            </p:cNvSpPr>
            <p:nvPr/>
          </p:nvSpPr>
          <p:spPr bwMode="auto">
            <a:xfrm>
              <a:off x="4787900" y="2925763"/>
              <a:ext cx="215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76" name="Line 30"/>
            <p:cNvSpPr>
              <a:spLocks noChangeShapeType="1"/>
            </p:cNvSpPr>
            <p:nvPr/>
          </p:nvSpPr>
          <p:spPr bwMode="auto">
            <a:xfrm>
              <a:off x="4787900" y="3286125"/>
              <a:ext cx="158432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77" name="Line 31"/>
            <p:cNvSpPr>
              <a:spLocks noChangeShapeType="1"/>
            </p:cNvSpPr>
            <p:nvPr/>
          </p:nvSpPr>
          <p:spPr bwMode="auto">
            <a:xfrm>
              <a:off x="4787900" y="3573463"/>
              <a:ext cx="215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78" name="Line 32"/>
            <p:cNvSpPr>
              <a:spLocks noChangeShapeType="1"/>
            </p:cNvSpPr>
            <p:nvPr/>
          </p:nvSpPr>
          <p:spPr bwMode="auto">
            <a:xfrm>
              <a:off x="5003800" y="2925763"/>
              <a:ext cx="0" cy="6477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79" name="Rectangle 33"/>
            <p:cNvSpPr>
              <a:spLocks noChangeArrowheads="1"/>
            </p:cNvSpPr>
            <p:nvPr/>
          </p:nvSpPr>
          <p:spPr bwMode="auto">
            <a:xfrm rot="5400000">
              <a:off x="5147469" y="2350294"/>
              <a:ext cx="792162" cy="2159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80" name="Rectangle 34"/>
            <p:cNvSpPr>
              <a:spLocks noChangeArrowheads="1"/>
            </p:cNvSpPr>
            <p:nvPr/>
          </p:nvSpPr>
          <p:spPr bwMode="auto">
            <a:xfrm>
              <a:off x="2700338" y="4437063"/>
              <a:ext cx="792162" cy="2159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81" name="Rectangle 35"/>
            <p:cNvSpPr>
              <a:spLocks noChangeArrowheads="1"/>
            </p:cNvSpPr>
            <p:nvPr/>
          </p:nvSpPr>
          <p:spPr bwMode="auto">
            <a:xfrm>
              <a:off x="4284663" y="4437063"/>
              <a:ext cx="792162" cy="2159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82" name="Line 36"/>
            <p:cNvSpPr>
              <a:spLocks noChangeShapeType="1"/>
            </p:cNvSpPr>
            <p:nvPr/>
          </p:nvSpPr>
          <p:spPr bwMode="auto">
            <a:xfrm>
              <a:off x="2195513" y="4294188"/>
              <a:ext cx="0" cy="28575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83" name="Line 37"/>
            <p:cNvSpPr>
              <a:spLocks noChangeShapeType="1"/>
            </p:cNvSpPr>
            <p:nvPr/>
          </p:nvSpPr>
          <p:spPr bwMode="auto">
            <a:xfrm>
              <a:off x="2195513" y="4581525"/>
              <a:ext cx="50482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84" name="Line 38"/>
            <p:cNvSpPr>
              <a:spLocks noChangeShapeType="1"/>
            </p:cNvSpPr>
            <p:nvPr/>
          </p:nvSpPr>
          <p:spPr bwMode="auto">
            <a:xfrm>
              <a:off x="3492500" y="4581525"/>
              <a:ext cx="7921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85" name="Line 39"/>
            <p:cNvSpPr>
              <a:spLocks noChangeShapeType="1"/>
            </p:cNvSpPr>
            <p:nvPr/>
          </p:nvSpPr>
          <p:spPr bwMode="auto">
            <a:xfrm flipV="1">
              <a:off x="5580063" y="1844675"/>
              <a:ext cx="0" cy="2174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86" name="Line 40"/>
            <p:cNvSpPr>
              <a:spLocks noChangeShapeType="1"/>
            </p:cNvSpPr>
            <p:nvPr/>
          </p:nvSpPr>
          <p:spPr bwMode="auto">
            <a:xfrm>
              <a:off x="5580063" y="2852738"/>
              <a:ext cx="0" cy="17287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87" name="Line 41"/>
            <p:cNvSpPr>
              <a:spLocks noChangeShapeType="1"/>
            </p:cNvSpPr>
            <p:nvPr/>
          </p:nvSpPr>
          <p:spPr bwMode="auto">
            <a:xfrm>
              <a:off x="5076825" y="4581525"/>
              <a:ext cx="50482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88" name="Line 42"/>
            <p:cNvSpPr>
              <a:spLocks noChangeShapeType="1"/>
            </p:cNvSpPr>
            <p:nvPr/>
          </p:nvSpPr>
          <p:spPr bwMode="auto">
            <a:xfrm flipH="1">
              <a:off x="1403350" y="1844675"/>
              <a:ext cx="7921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89" name="Line 43"/>
            <p:cNvSpPr>
              <a:spLocks noChangeShapeType="1"/>
            </p:cNvSpPr>
            <p:nvPr/>
          </p:nvSpPr>
          <p:spPr bwMode="auto">
            <a:xfrm flipH="1">
              <a:off x="1403350" y="4581525"/>
              <a:ext cx="7921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90" name="Line 44"/>
            <p:cNvSpPr>
              <a:spLocks noChangeShapeType="1"/>
            </p:cNvSpPr>
            <p:nvPr/>
          </p:nvSpPr>
          <p:spPr bwMode="auto">
            <a:xfrm flipH="1">
              <a:off x="5580063" y="4581525"/>
              <a:ext cx="7921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91" name="Line 45"/>
            <p:cNvSpPr>
              <a:spLocks noChangeShapeType="1"/>
            </p:cNvSpPr>
            <p:nvPr/>
          </p:nvSpPr>
          <p:spPr bwMode="auto">
            <a:xfrm flipH="1">
              <a:off x="5580063" y="1844675"/>
              <a:ext cx="7921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2092" name="Oval 46"/>
            <p:cNvSpPr>
              <a:spLocks noChangeArrowheads="1"/>
            </p:cNvSpPr>
            <p:nvPr/>
          </p:nvSpPr>
          <p:spPr bwMode="auto">
            <a:xfrm>
              <a:off x="1260475" y="4510088"/>
              <a:ext cx="144463" cy="14287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93" name="Oval 47"/>
            <p:cNvSpPr>
              <a:spLocks noChangeArrowheads="1"/>
            </p:cNvSpPr>
            <p:nvPr/>
          </p:nvSpPr>
          <p:spPr bwMode="auto">
            <a:xfrm>
              <a:off x="1260475" y="3141663"/>
              <a:ext cx="144463" cy="14287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94" name="Oval 48"/>
            <p:cNvSpPr>
              <a:spLocks noChangeArrowheads="1"/>
            </p:cNvSpPr>
            <p:nvPr/>
          </p:nvSpPr>
          <p:spPr bwMode="auto">
            <a:xfrm>
              <a:off x="1260475" y="1773238"/>
              <a:ext cx="144463" cy="14287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95" name="Oval 49"/>
            <p:cNvSpPr>
              <a:spLocks noChangeArrowheads="1"/>
            </p:cNvSpPr>
            <p:nvPr/>
          </p:nvSpPr>
          <p:spPr bwMode="auto">
            <a:xfrm>
              <a:off x="6372225" y="1773238"/>
              <a:ext cx="144463" cy="14287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96" name="Oval 50"/>
            <p:cNvSpPr>
              <a:spLocks noChangeArrowheads="1"/>
            </p:cNvSpPr>
            <p:nvPr/>
          </p:nvSpPr>
          <p:spPr bwMode="auto">
            <a:xfrm>
              <a:off x="6372225" y="3213100"/>
              <a:ext cx="144463" cy="14287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97" name="Oval 51"/>
            <p:cNvSpPr>
              <a:spLocks noChangeArrowheads="1"/>
            </p:cNvSpPr>
            <p:nvPr/>
          </p:nvSpPr>
          <p:spPr bwMode="auto">
            <a:xfrm>
              <a:off x="6372225" y="4510088"/>
              <a:ext cx="144463" cy="14287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98" name="Oval 52"/>
            <p:cNvSpPr>
              <a:spLocks noChangeArrowheads="1"/>
            </p:cNvSpPr>
            <p:nvPr/>
          </p:nvSpPr>
          <p:spPr bwMode="auto">
            <a:xfrm>
              <a:off x="2124075" y="4510088"/>
              <a:ext cx="144463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099" name="Oval 53"/>
            <p:cNvSpPr>
              <a:spLocks noChangeArrowheads="1"/>
            </p:cNvSpPr>
            <p:nvPr/>
          </p:nvSpPr>
          <p:spPr bwMode="auto">
            <a:xfrm>
              <a:off x="5508625" y="4510088"/>
              <a:ext cx="144463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100" name="Oval 54"/>
            <p:cNvSpPr>
              <a:spLocks noChangeArrowheads="1"/>
            </p:cNvSpPr>
            <p:nvPr/>
          </p:nvSpPr>
          <p:spPr bwMode="auto">
            <a:xfrm>
              <a:off x="5508625" y="3213100"/>
              <a:ext cx="144463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101" name="Oval 55"/>
            <p:cNvSpPr>
              <a:spLocks noChangeArrowheads="1"/>
            </p:cNvSpPr>
            <p:nvPr/>
          </p:nvSpPr>
          <p:spPr bwMode="auto">
            <a:xfrm>
              <a:off x="5508625" y="1773238"/>
              <a:ext cx="144463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102" name="Oval 56"/>
            <p:cNvSpPr>
              <a:spLocks noChangeArrowheads="1"/>
            </p:cNvSpPr>
            <p:nvPr/>
          </p:nvSpPr>
          <p:spPr bwMode="auto">
            <a:xfrm>
              <a:off x="2124075" y="1773238"/>
              <a:ext cx="144463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103" name="Oval 57"/>
            <p:cNvSpPr>
              <a:spLocks noChangeArrowheads="1"/>
            </p:cNvSpPr>
            <p:nvPr/>
          </p:nvSpPr>
          <p:spPr bwMode="auto">
            <a:xfrm>
              <a:off x="2124075" y="3141663"/>
              <a:ext cx="144463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104" name="Oval 58"/>
            <p:cNvSpPr>
              <a:spLocks noChangeArrowheads="1"/>
            </p:cNvSpPr>
            <p:nvPr/>
          </p:nvSpPr>
          <p:spPr bwMode="auto">
            <a:xfrm>
              <a:off x="3708400" y="3213100"/>
              <a:ext cx="144463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105" name="Oval 59"/>
            <p:cNvSpPr>
              <a:spLocks noChangeArrowheads="1"/>
            </p:cNvSpPr>
            <p:nvPr/>
          </p:nvSpPr>
          <p:spPr bwMode="auto">
            <a:xfrm>
              <a:off x="4932363" y="3213100"/>
              <a:ext cx="144462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106" name="Oval 60"/>
            <p:cNvSpPr>
              <a:spLocks noChangeArrowheads="1"/>
            </p:cNvSpPr>
            <p:nvPr/>
          </p:nvSpPr>
          <p:spPr bwMode="auto">
            <a:xfrm>
              <a:off x="4932363" y="1773238"/>
              <a:ext cx="144462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107" name="Oval 61"/>
            <p:cNvSpPr>
              <a:spLocks noChangeArrowheads="1"/>
            </p:cNvSpPr>
            <p:nvPr/>
          </p:nvSpPr>
          <p:spPr bwMode="auto">
            <a:xfrm>
              <a:off x="3708400" y="1773238"/>
              <a:ext cx="144463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108" name="Text Box 62"/>
            <p:cNvSpPr txBox="1">
              <a:spLocks noChangeArrowheads="1"/>
            </p:cNvSpPr>
            <p:nvPr/>
          </p:nvSpPr>
          <p:spPr bwMode="auto">
            <a:xfrm>
              <a:off x="1547813" y="2278063"/>
              <a:ext cx="433387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dirty="0"/>
                <a:t>R</a:t>
              </a:r>
              <a:r>
                <a:rPr lang="cs-CZ" baseline="-25000" dirty="0"/>
                <a:t>1</a:t>
              </a:r>
              <a:endParaRPr lang="cs-CZ" dirty="0"/>
            </a:p>
          </p:txBody>
        </p:sp>
        <p:sp>
          <p:nvSpPr>
            <p:cNvPr id="2109" name="Text Box 63"/>
            <p:cNvSpPr txBox="1">
              <a:spLocks noChangeArrowheads="1"/>
            </p:cNvSpPr>
            <p:nvPr/>
          </p:nvSpPr>
          <p:spPr bwMode="auto">
            <a:xfrm>
              <a:off x="1547813" y="3717925"/>
              <a:ext cx="433387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/>
                <a:t>R</a:t>
              </a:r>
              <a:r>
                <a:rPr lang="cs-CZ" baseline="-25000" dirty="0"/>
                <a:t>2</a:t>
              </a:r>
              <a:endParaRPr lang="cs-CZ" dirty="0"/>
            </a:p>
          </p:txBody>
        </p:sp>
        <p:sp>
          <p:nvSpPr>
            <p:cNvPr id="2110" name="Text Box 64"/>
            <p:cNvSpPr txBox="1">
              <a:spLocks noChangeArrowheads="1"/>
            </p:cNvSpPr>
            <p:nvPr/>
          </p:nvSpPr>
          <p:spPr bwMode="auto">
            <a:xfrm>
              <a:off x="2843213" y="2636838"/>
              <a:ext cx="433387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/>
                <a:t>R</a:t>
              </a:r>
              <a:r>
                <a:rPr lang="cs-CZ" baseline="-25000" dirty="0"/>
                <a:t>3</a:t>
              </a:r>
              <a:endParaRPr lang="cs-CZ" dirty="0"/>
            </a:p>
          </p:txBody>
        </p:sp>
        <p:sp>
          <p:nvSpPr>
            <p:cNvPr id="2111" name="Text Box 65"/>
            <p:cNvSpPr txBox="1">
              <a:spLocks noChangeArrowheads="1"/>
            </p:cNvSpPr>
            <p:nvPr/>
          </p:nvSpPr>
          <p:spPr bwMode="auto">
            <a:xfrm>
              <a:off x="2916238" y="3933825"/>
              <a:ext cx="433387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/>
                <a:t>R</a:t>
              </a:r>
              <a:r>
                <a:rPr lang="cs-CZ" baseline="-25000" dirty="0"/>
                <a:t>4</a:t>
              </a:r>
              <a:endParaRPr lang="cs-CZ" dirty="0"/>
            </a:p>
          </p:txBody>
        </p:sp>
        <p:sp>
          <p:nvSpPr>
            <p:cNvPr id="2112" name="Text Box 66"/>
            <p:cNvSpPr txBox="1">
              <a:spLocks noChangeArrowheads="1"/>
            </p:cNvSpPr>
            <p:nvPr/>
          </p:nvSpPr>
          <p:spPr bwMode="auto">
            <a:xfrm>
              <a:off x="3419475" y="1196975"/>
              <a:ext cx="4333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/>
                <a:t>R</a:t>
              </a:r>
              <a:r>
                <a:rPr lang="cs-CZ" baseline="-25000" dirty="0"/>
                <a:t>5</a:t>
              </a:r>
              <a:endParaRPr lang="cs-CZ" dirty="0"/>
            </a:p>
          </p:txBody>
        </p:sp>
        <p:sp>
          <p:nvSpPr>
            <p:cNvPr id="2113" name="Text Box 67"/>
            <p:cNvSpPr txBox="1">
              <a:spLocks noChangeArrowheads="1"/>
            </p:cNvSpPr>
            <p:nvPr/>
          </p:nvSpPr>
          <p:spPr bwMode="auto">
            <a:xfrm>
              <a:off x="3419475" y="1989138"/>
              <a:ext cx="4333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/>
                <a:t>R</a:t>
              </a:r>
              <a:r>
                <a:rPr lang="cs-CZ" baseline="-25000" dirty="0"/>
                <a:t>6</a:t>
              </a:r>
              <a:endParaRPr lang="cs-CZ" dirty="0"/>
            </a:p>
          </p:txBody>
        </p:sp>
        <p:sp>
          <p:nvSpPr>
            <p:cNvPr id="2114" name="Text Box 68"/>
            <p:cNvSpPr txBox="1">
              <a:spLocks noChangeArrowheads="1"/>
            </p:cNvSpPr>
            <p:nvPr/>
          </p:nvSpPr>
          <p:spPr bwMode="auto">
            <a:xfrm>
              <a:off x="4284663" y="2349500"/>
              <a:ext cx="433387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/>
                <a:t>R</a:t>
              </a:r>
              <a:r>
                <a:rPr lang="cs-CZ" baseline="-25000" dirty="0"/>
                <a:t>7</a:t>
              </a:r>
              <a:endParaRPr lang="cs-CZ" dirty="0"/>
            </a:p>
          </p:txBody>
        </p:sp>
        <p:sp>
          <p:nvSpPr>
            <p:cNvPr id="2115" name="Text Box 69"/>
            <p:cNvSpPr txBox="1">
              <a:spLocks noChangeArrowheads="1"/>
            </p:cNvSpPr>
            <p:nvPr/>
          </p:nvSpPr>
          <p:spPr bwMode="auto">
            <a:xfrm>
              <a:off x="5003800" y="2781300"/>
              <a:ext cx="4333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/>
                <a:t>R</a:t>
              </a:r>
              <a:r>
                <a:rPr lang="cs-CZ" baseline="-25000" dirty="0"/>
                <a:t>8</a:t>
              </a:r>
              <a:endParaRPr lang="cs-CZ" dirty="0"/>
            </a:p>
          </p:txBody>
        </p:sp>
        <p:sp>
          <p:nvSpPr>
            <p:cNvPr id="2116" name="Text Box 70"/>
            <p:cNvSpPr txBox="1">
              <a:spLocks noChangeArrowheads="1"/>
            </p:cNvSpPr>
            <p:nvPr/>
          </p:nvSpPr>
          <p:spPr bwMode="auto">
            <a:xfrm>
              <a:off x="5003800" y="3429000"/>
              <a:ext cx="4333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/>
                <a:t>R</a:t>
              </a:r>
              <a:r>
                <a:rPr lang="cs-CZ" baseline="-25000" dirty="0"/>
                <a:t>9</a:t>
              </a:r>
              <a:endParaRPr lang="cs-CZ" dirty="0"/>
            </a:p>
          </p:txBody>
        </p:sp>
        <p:sp>
          <p:nvSpPr>
            <p:cNvPr id="2117" name="Text Box 71"/>
            <p:cNvSpPr txBox="1">
              <a:spLocks noChangeArrowheads="1"/>
            </p:cNvSpPr>
            <p:nvPr/>
          </p:nvSpPr>
          <p:spPr bwMode="auto">
            <a:xfrm>
              <a:off x="4427538" y="3933825"/>
              <a:ext cx="576262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/>
                <a:t>R</a:t>
              </a:r>
              <a:r>
                <a:rPr lang="cs-CZ" baseline="-25000" dirty="0"/>
                <a:t>10</a:t>
              </a:r>
              <a:endParaRPr lang="cs-CZ" dirty="0"/>
            </a:p>
          </p:txBody>
        </p:sp>
        <p:sp>
          <p:nvSpPr>
            <p:cNvPr id="2118" name="Text Box 72"/>
            <p:cNvSpPr txBox="1">
              <a:spLocks noChangeArrowheads="1"/>
            </p:cNvSpPr>
            <p:nvPr/>
          </p:nvSpPr>
          <p:spPr bwMode="auto">
            <a:xfrm>
              <a:off x="5724525" y="2278063"/>
              <a:ext cx="576263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/>
                <a:t>R</a:t>
              </a:r>
              <a:r>
                <a:rPr lang="cs-CZ" baseline="-25000" dirty="0"/>
                <a:t>11</a:t>
              </a:r>
              <a:endParaRPr lang="cs-CZ" dirty="0"/>
            </a:p>
          </p:txBody>
        </p:sp>
        <p:sp>
          <p:nvSpPr>
            <p:cNvPr id="2119" name="Text Box 73"/>
            <p:cNvSpPr txBox="1">
              <a:spLocks noChangeArrowheads="1"/>
            </p:cNvSpPr>
            <p:nvPr/>
          </p:nvSpPr>
          <p:spPr bwMode="auto">
            <a:xfrm>
              <a:off x="736600" y="1576388"/>
              <a:ext cx="336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dirty="0"/>
                <a:t>A</a:t>
              </a:r>
            </a:p>
          </p:txBody>
        </p:sp>
        <p:sp>
          <p:nvSpPr>
            <p:cNvPr id="2120" name="Text Box 74"/>
            <p:cNvSpPr txBox="1">
              <a:spLocks noChangeArrowheads="1"/>
            </p:cNvSpPr>
            <p:nvPr/>
          </p:nvSpPr>
          <p:spPr bwMode="auto">
            <a:xfrm>
              <a:off x="828675" y="2924175"/>
              <a:ext cx="3365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dirty="0"/>
                <a:t>B</a:t>
              </a:r>
            </a:p>
          </p:txBody>
        </p:sp>
        <p:sp>
          <p:nvSpPr>
            <p:cNvPr id="2121" name="Text Box 75"/>
            <p:cNvSpPr txBox="1">
              <a:spLocks noChangeArrowheads="1"/>
            </p:cNvSpPr>
            <p:nvPr/>
          </p:nvSpPr>
          <p:spPr bwMode="auto">
            <a:xfrm>
              <a:off x="828675" y="4292600"/>
              <a:ext cx="3492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dirty="0"/>
                <a:t>C</a:t>
              </a:r>
            </a:p>
          </p:txBody>
        </p:sp>
        <p:sp>
          <p:nvSpPr>
            <p:cNvPr id="2122" name="Text Box 76"/>
            <p:cNvSpPr txBox="1">
              <a:spLocks noChangeArrowheads="1"/>
            </p:cNvSpPr>
            <p:nvPr/>
          </p:nvSpPr>
          <p:spPr bwMode="auto">
            <a:xfrm>
              <a:off x="6661150" y="1557338"/>
              <a:ext cx="3492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dirty="0"/>
                <a:t>D</a:t>
              </a:r>
            </a:p>
          </p:txBody>
        </p:sp>
        <p:sp>
          <p:nvSpPr>
            <p:cNvPr id="2123" name="Text Box 77"/>
            <p:cNvSpPr txBox="1">
              <a:spLocks noChangeArrowheads="1"/>
            </p:cNvSpPr>
            <p:nvPr/>
          </p:nvSpPr>
          <p:spPr bwMode="auto">
            <a:xfrm>
              <a:off x="6732588" y="3068638"/>
              <a:ext cx="3365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dirty="0"/>
                <a:t>E</a:t>
              </a:r>
            </a:p>
          </p:txBody>
        </p:sp>
        <p:sp>
          <p:nvSpPr>
            <p:cNvPr id="2124" name="Text Box 78"/>
            <p:cNvSpPr txBox="1">
              <a:spLocks noChangeArrowheads="1"/>
            </p:cNvSpPr>
            <p:nvPr/>
          </p:nvSpPr>
          <p:spPr bwMode="auto">
            <a:xfrm>
              <a:off x="6732588" y="4292600"/>
              <a:ext cx="3238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dirty="0"/>
                <a:t>F</a:t>
              </a:r>
            </a:p>
          </p:txBody>
        </p:sp>
      </p:grpSp>
      <p:sp>
        <p:nvSpPr>
          <p:cNvPr id="2125" name="Text Box 90"/>
          <p:cNvSpPr txBox="1">
            <a:spLocks noChangeArrowheads="1"/>
          </p:cNvSpPr>
          <p:nvPr/>
        </p:nvSpPr>
        <p:spPr bwMode="auto">
          <a:xfrm>
            <a:off x="950913" y="5032375"/>
            <a:ext cx="1784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Skupina A:  R</a:t>
            </a:r>
            <a:r>
              <a:rPr lang="cs-CZ" baseline="-25000" dirty="0"/>
              <a:t>AE</a:t>
            </a:r>
            <a:endParaRPr lang="cs-CZ" dirty="0"/>
          </a:p>
        </p:txBody>
      </p:sp>
      <p:sp>
        <p:nvSpPr>
          <p:cNvPr id="2126" name="Text Box 91"/>
          <p:cNvSpPr txBox="1">
            <a:spLocks noChangeArrowheads="1"/>
          </p:cNvSpPr>
          <p:nvPr/>
        </p:nvSpPr>
        <p:spPr bwMode="auto">
          <a:xfrm>
            <a:off x="971550" y="5661025"/>
            <a:ext cx="19446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Skupina B:  R</a:t>
            </a:r>
            <a:r>
              <a:rPr lang="cs-CZ" baseline="-25000" dirty="0"/>
              <a:t>CE</a:t>
            </a:r>
            <a:endParaRPr lang="cs-CZ" dirty="0"/>
          </a:p>
        </p:txBody>
      </p:sp>
      <p:graphicFrame>
        <p:nvGraphicFramePr>
          <p:cNvPr id="81" name="Tabulka 80"/>
          <p:cNvGraphicFramePr>
            <a:graphicFrameLocks noGrp="1"/>
          </p:cNvGraphicFramePr>
          <p:nvPr/>
        </p:nvGraphicFramePr>
        <p:xfrm>
          <a:off x="7118350" y="1400175"/>
          <a:ext cx="1662793" cy="3868510"/>
        </p:xfrm>
        <a:graphic>
          <a:graphicData uri="http://schemas.openxmlformats.org/drawingml/2006/table">
            <a:tbl>
              <a:tblPr/>
              <a:tblGrid>
                <a:gridCol w="800024"/>
                <a:gridCol w="862769"/>
              </a:tblGrid>
              <a:tr h="3471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3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R</a:t>
                      </a:r>
                      <a:r>
                        <a:rPr lang="cs-CZ" sz="1600" b="0" i="0" u="none" strike="noStrike" baseline="-25000" dirty="0">
                          <a:latin typeface="Arial"/>
                        </a:rPr>
                        <a:t>1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471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R</a:t>
                      </a:r>
                      <a:r>
                        <a:rPr lang="cs-CZ" sz="1600" b="0" i="0" u="none" strike="noStrike" baseline="-25000" dirty="0">
                          <a:latin typeface="Arial"/>
                        </a:rPr>
                        <a:t>2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471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1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R</a:t>
                      </a:r>
                      <a:r>
                        <a:rPr lang="cs-CZ" sz="1600" b="0" i="0" u="none" strike="noStrike" baseline="-25000" dirty="0">
                          <a:latin typeface="Arial"/>
                        </a:rPr>
                        <a:t>3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471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R</a:t>
                      </a:r>
                      <a:r>
                        <a:rPr lang="cs-CZ" sz="1600" b="0" i="0" u="none" strike="noStrike" baseline="-25000" dirty="0">
                          <a:latin typeface="Arial"/>
                        </a:rPr>
                        <a:t>4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471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R</a:t>
                      </a:r>
                      <a:r>
                        <a:rPr lang="cs-CZ" sz="1600" b="0" i="0" u="none" strike="noStrike" baseline="-25000" dirty="0">
                          <a:latin typeface="Arial"/>
                        </a:rPr>
                        <a:t>5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471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R</a:t>
                      </a:r>
                      <a:r>
                        <a:rPr lang="cs-CZ" sz="1600" b="0" i="0" u="none" strike="noStrike" baseline="-25000" dirty="0">
                          <a:latin typeface="Arial"/>
                        </a:rPr>
                        <a:t>6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6370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5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R</a:t>
                      </a:r>
                      <a:r>
                        <a:rPr lang="cs-CZ" sz="1600" b="0" i="0" u="none" strike="noStrike" baseline="-25000" dirty="0">
                          <a:latin typeface="Arial"/>
                        </a:rPr>
                        <a:t>7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6370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6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R</a:t>
                      </a:r>
                      <a:r>
                        <a:rPr lang="cs-CZ" sz="1600" b="0" i="0" u="none" strike="noStrike" baseline="-25000" dirty="0">
                          <a:latin typeface="Arial"/>
                        </a:rPr>
                        <a:t>8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471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R</a:t>
                      </a:r>
                      <a:r>
                        <a:rPr lang="cs-CZ" sz="1600" b="0" i="0" u="none" strike="noStrike" baseline="-25000" dirty="0">
                          <a:latin typeface="Arial"/>
                        </a:rPr>
                        <a:t>9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4717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2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R</a:t>
                      </a:r>
                      <a:r>
                        <a:rPr lang="cs-CZ" sz="1600" b="0" i="0" u="none" strike="noStrike" baseline="-25000" dirty="0">
                          <a:latin typeface="Arial"/>
                        </a:rPr>
                        <a:t>10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6370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0" i="0" u="none" strike="noStrike" dirty="0">
                          <a:latin typeface="Arial"/>
                        </a:rPr>
                        <a:t>R</a:t>
                      </a:r>
                      <a:r>
                        <a:rPr lang="cs-CZ" sz="1600" b="0" i="0" u="none" strike="noStrike" baseline="-25000" dirty="0">
                          <a:latin typeface="Arial"/>
                        </a:rPr>
                        <a:t>11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86" name="Zaoblený obdélník 85">
            <a:hlinkClick r:id="rId2" action="ppaction://hlinksldjump"/>
          </p:cNvPr>
          <p:cNvSpPr/>
          <p:nvPr/>
        </p:nvSpPr>
        <p:spPr>
          <a:xfrm>
            <a:off x="7143009" y="5577445"/>
            <a:ext cx="1596572" cy="49348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Výsledek</a:t>
            </a:r>
          </a:p>
        </p:txBody>
      </p:sp>
      <p:sp>
        <p:nvSpPr>
          <p:cNvPr id="82" name="Zaoblený obdélník 81">
            <a:hlinkClick r:id="rId3" action="ppaction://hlinksldjump"/>
          </p:cNvPr>
          <p:cNvSpPr/>
          <p:nvPr/>
        </p:nvSpPr>
        <p:spPr>
          <a:xfrm>
            <a:off x="4995555" y="5577444"/>
            <a:ext cx="1596572" cy="49348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Konec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191511"/>
            <a:ext cx="8229600" cy="654050"/>
          </a:xfrm>
        </p:spPr>
        <p:txBody>
          <a:bodyPr/>
          <a:lstStyle/>
          <a:p>
            <a:r>
              <a:rPr lang="cs-CZ" sz="2800" dirty="0" smtClean="0"/>
              <a:t>Řazení rezistorů - transfigurace</a:t>
            </a:r>
          </a:p>
        </p:txBody>
      </p:sp>
      <p:sp>
        <p:nvSpPr>
          <p:cNvPr id="3075" name="Rectangle 5"/>
          <p:cNvSpPr>
            <a:spLocks noChangeArrowheads="1"/>
          </p:cNvSpPr>
          <p:nvPr/>
        </p:nvSpPr>
        <p:spPr bwMode="auto">
          <a:xfrm>
            <a:off x="3995738" y="1557338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76" name="Rectangle 6"/>
          <p:cNvSpPr>
            <a:spLocks noChangeArrowheads="1"/>
          </p:cNvSpPr>
          <p:nvPr/>
        </p:nvSpPr>
        <p:spPr bwMode="auto">
          <a:xfrm>
            <a:off x="3995738" y="1917700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77" name="Line 16"/>
          <p:cNvSpPr>
            <a:spLocks noChangeShapeType="1"/>
          </p:cNvSpPr>
          <p:nvPr/>
        </p:nvSpPr>
        <p:spPr bwMode="auto">
          <a:xfrm>
            <a:off x="3779838" y="1701800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078" name="Line 17"/>
          <p:cNvSpPr>
            <a:spLocks noChangeShapeType="1"/>
          </p:cNvSpPr>
          <p:nvPr/>
        </p:nvSpPr>
        <p:spPr bwMode="auto">
          <a:xfrm>
            <a:off x="3779838" y="1701800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079" name="Line 18"/>
          <p:cNvSpPr>
            <a:spLocks noChangeShapeType="1"/>
          </p:cNvSpPr>
          <p:nvPr/>
        </p:nvSpPr>
        <p:spPr bwMode="auto">
          <a:xfrm>
            <a:off x="3779838" y="1989138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080" name="Line 19"/>
          <p:cNvSpPr>
            <a:spLocks noChangeShapeType="1"/>
          </p:cNvSpPr>
          <p:nvPr/>
        </p:nvSpPr>
        <p:spPr bwMode="auto">
          <a:xfrm>
            <a:off x="4787900" y="1989138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081" name="Line 20"/>
          <p:cNvSpPr>
            <a:spLocks noChangeShapeType="1"/>
          </p:cNvSpPr>
          <p:nvPr/>
        </p:nvSpPr>
        <p:spPr bwMode="auto">
          <a:xfrm>
            <a:off x="4787900" y="1701800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082" name="Line 21"/>
          <p:cNvSpPr>
            <a:spLocks noChangeShapeType="1"/>
          </p:cNvSpPr>
          <p:nvPr/>
        </p:nvSpPr>
        <p:spPr bwMode="auto">
          <a:xfrm>
            <a:off x="5003800" y="1701800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083" name="Oval 60"/>
          <p:cNvSpPr>
            <a:spLocks noChangeArrowheads="1"/>
          </p:cNvSpPr>
          <p:nvPr/>
        </p:nvSpPr>
        <p:spPr bwMode="auto">
          <a:xfrm>
            <a:off x="4932363" y="1773238"/>
            <a:ext cx="144462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84" name="Oval 61"/>
          <p:cNvSpPr>
            <a:spLocks noChangeArrowheads="1"/>
          </p:cNvSpPr>
          <p:nvPr/>
        </p:nvSpPr>
        <p:spPr bwMode="auto">
          <a:xfrm>
            <a:off x="3708400" y="1773238"/>
            <a:ext cx="144463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85" name="Text Box 66"/>
          <p:cNvSpPr txBox="1">
            <a:spLocks noChangeArrowheads="1"/>
          </p:cNvSpPr>
          <p:nvPr/>
        </p:nvSpPr>
        <p:spPr bwMode="auto">
          <a:xfrm>
            <a:off x="3419475" y="1196975"/>
            <a:ext cx="433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5</a:t>
            </a:r>
            <a:endParaRPr lang="cs-CZ" dirty="0"/>
          </a:p>
        </p:txBody>
      </p:sp>
      <p:sp>
        <p:nvSpPr>
          <p:cNvPr id="3086" name="Text Box 67"/>
          <p:cNvSpPr txBox="1">
            <a:spLocks noChangeArrowheads="1"/>
          </p:cNvSpPr>
          <p:nvPr/>
        </p:nvSpPr>
        <p:spPr bwMode="auto">
          <a:xfrm>
            <a:off x="3419475" y="1989138"/>
            <a:ext cx="4333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6</a:t>
            </a:r>
            <a:endParaRPr lang="cs-CZ" dirty="0"/>
          </a:p>
        </p:txBody>
      </p:sp>
      <p:sp>
        <p:nvSpPr>
          <p:cNvPr id="3126" name="Rectangle 7"/>
          <p:cNvSpPr>
            <a:spLocks noChangeArrowheads="1"/>
          </p:cNvSpPr>
          <p:nvPr/>
        </p:nvSpPr>
        <p:spPr bwMode="auto">
          <a:xfrm>
            <a:off x="4853421" y="2762395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27" name="Rectangle 8"/>
          <p:cNvSpPr>
            <a:spLocks noChangeArrowheads="1"/>
          </p:cNvSpPr>
          <p:nvPr/>
        </p:nvSpPr>
        <p:spPr bwMode="auto">
          <a:xfrm>
            <a:off x="4853421" y="3156094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28" name="Rectangle 9"/>
          <p:cNvSpPr>
            <a:spLocks noChangeArrowheads="1"/>
          </p:cNvSpPr>
          <p:nvPr/>
        </p:nvSpPr>
        <p:spPr bwMode="auto">
          <a:xfrm>
            <a:off x="4853421" y="3511694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29" name="Rectangle 10"/>
          <p:cNvSpPr>
            <a:spLocks noChangeArrowheads="1"/>
          </p:cNvSpPr>
          <p:nvPr/>
        </p:nvSpPr>
        <p:spPr bwMode="auto">
          <a:xfrm>
            <a:off x="3558021" y="3122757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30" name="Line 24"/>
          <p:cNvSpPr>
            <a:spLocks noChangeShapeType="1"/>
          </p:cNvSpPr>
          <p:nvPr/>
        </p:nvSpPr>
        <p:spPr bwMode="auto">
          <a:xfrm>
            <a:off x="4350183" y="3267219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131" name="Line 25"/>
          <p:cNvSpPr>
            <a:spLocks noChangeShapeType="1"/>
          </p:cNvSpPr>
          <p:nvPr/>
        </p:nvSpPr>
        <p:spPr bwMode="auto">
          <a:xfrm>
            <a:off x="4637521" y="2906858"/>
            <a:ext cx="1588" cy="714374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132" name="Line 26"/>
          <p:cNvSpPr>
            <a:spLocks noChangeShapeType="1"/>
          </p:cNvSpPr>
          <p:nvPr/>
        </p:nvSpPr>
        <p:spPr bwMode="auto">
          <a:xfrm>
            <a:off x="4637521" y="2906858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133" name="Line 27"/>
          <p:cNvSpPr>
            <a:spLocks noChangeShapeType="1"/>
          </p:cNvSpPr>
          <p:nvPr/>
        </p:nvSpPr>
        <p:spPr bwMode="auto">
          <a:xfrm>
            <a:off x="4637521" y="3267219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134" name="Line 28"/>
          <p:cNvSpPr>
            <a:spLocks noChangeShapeType="1"/>
          </p:cNvSpPr>
          <p:nvPr/>
        </p:nvSpPr>
        <p:spPr bwMode="auto">
          <a:xfrm>
            <a:off x="4637521" y="3621232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135" name="Line 29"/>
          <p:cNvSpPr>
            <a:spLocks noChangeShapeType="1"/>
          </p:cNvSpPr>
          <p:nvPr/>
        </p:nvSpPr>
        <p:spPr bwMode="auto">
          <a:xfrm>
            <a:off x="5645583" y="2906858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136" name="Line 31"/>
          <p:cNvSpPr>
            <a:spLocks noChangeShapeType="1"/>
          </p:cNvSpPr>
          <p:nvPr/>
        </p:nvSpPr>
        <p:spPr bwMode="auto">
          <a:xfrm>
            <a:off x="5645583" y="3611707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137" name="Line 32"/>
          <p:cNvSpPr>
            <a:spLocks noChangeShapeType="1"/>
          </p:cNvSpPr>
          <p:nvPr/>
        </p:nvSpPr>
        <p:spPr bwMode="auto">
          <a:xfrm>
            <a:off x="5861482" y="2906858"/>
            <a:ext cx="6351" cy="7096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138" name="Oval 58"/>
          <p:cNvSpPr>
            <a:spLocks noChangeArrowheads="1"/>
          </p:cNvSpPr>
          <p:nvPr/>
        </p:nvSpPr>
        <p:spPr bwMode="auto">
          <a:xfrm>
            <a:off x="4566083" y="3194194"/>
            <a:ext cx="144463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39" name="Oval 59"/>
          <p:cNvSpPr>
            <a:spLocks noChangeArrowheads="1"/>
          </p:cNvSpPr>
          <p:nvPr/>
        </p:nvSpPr>
        <p:spPr bwMode="auto">
          <a:xfrm>
            <a:off x="5790046" y="3194194"/>
            <a:ext cx="144462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40" name="Text Box 64"/>
          <p:cNvSpPr txBox="1">
            <a:spLocks noChangeArrowheads="1"/>
          </p:cNvSpPr>
          <p:nvPr/>
        </p:nvSpPr>
        <p:spPr bwMode="auto">
          <a:xfrm>
            <a:off x="3700896" y="2617933"/>
            <a:ext cx="433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3</a:t>
            </a:r>
            <a:endParaRPr lang="cs-CZ" dirty="0"/>
          </a:p>
        </p:txBody>
      </p:sp>
      <p:sp>
        <p:nvSpPr>
          <p:cNvPr id="3141" name="Text Box 68"/>
          <p:cNvSpPr txBox="1">
            <a:spLocks noChangeArrowheads="1"/>
          </p:cNvSpPr>
          <p:nvPr/>
        </p:nvSpPr>
        <p:spPr bwMode="auto">
          <a:xfrm>
            <a:off x="5059218" y="2347047"/>
            <a:ext cx="4333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7</a:t>
            </a:r>
            <a:endParaRPr lang="cs-CZ" dirty="0"/>
          </a:p>
        </p:txBody>
      </p:sp>
      <p:sp>
        <p:nvSpPr>
          <p:cNvPr id="3142" name="Text Box 69"/>
          <p:cNvSpPr txBox="1">
            <a:spLocks noChangeArrowheads="1"/>
          </p:cNvSpPr>
          <p:nvPr/>
        </p:nvSpPr>
        <p:spPr bwMode="auto">
          <a:xfrm>
            <a:off x="5904346" y="2819545"/>
            <a:ext cx="433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8</a:t>
            </a:r>
            <a:endParaRPr lang="cs-CZ" dirty="0"/>
          </a:p>
        </p:txBody>
      </p:sp>
      <p:sp>
        <p:nvSpPr>
          <p:cNvPr id="3143" name="Text Box 70"/>
          <p:cNvSpPr txBox="1">
            <a:spLocks noChangeArrowheads="1"/>
          </p:cNvSpPr>
          <p:nvPr/>
        </p:nvSpPr>
        <p:spPr bwMode="auto">
          <a:xfrm>
            <a:off x="5861483" y="3410094"/>
            <a:ext cx="433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9</a:t>
            </a:r>
            <a:endParaRPr lang="cs-CZ" dirty="0"/>
          </a:p>
        </p:txBody>
      </p:sp>
      <p:grpSp>
        <p:nvGrpSpPr>
          <p:cNvPr id="3088" name="Skupina 39"/>
          <p:cNvGrpSpPr>
            <a:grpSpLocks/>
          </p:cNvGrpSpPr>
          <p:nvPr/>
        </p:nvGrpSpPr>
        <p:grpSpPr bwMode="auto">
          <a:xfrm rot="-5400000">
            <a:off x="5089526" y="1054100"/>
            <a:ext cx="760412" cy="1081087"/>
            <a:chOff x="5435600" y="1773238"/>
            <a:chExt cx="760413" cy="1081087"/>
          </a:xfrm>
        </p:grpSpPr>
        <p:sp>
          <p:nvSpPr>
            <p:cNvPr id="3122" name="Rectangle 33"/>
            <p:cNvSpPr>
              <a:spLocks noChangeArrowheads="1"/>
            </p:cNvSpPr>
            <p:nvPr/>
          </p:nvSpPr>
          <p:spPr bwMode="auto">
            <a:xfrm rot="5400000">
              <a:off x="5147469" y="2350294"/>
              <a:ext cx="792162" cy="2159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3123" name="Line 39"/>
            <p:cNvSpPr>
              <a:spLocks noChangeShapeType="1"/>
            </p:cNvSpPr>
            <p:nvPr/>
          </p:nvSpPr>
          <p:spPr bwMode="auto">
            <a:xfrm flipV="1">
              <a:off x="5580063" y="1844675"/>
              <a:ext cx="0" cy="2174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3124" name="Oval 55"/>
            <p:cNvSpPr>
              <a:spLocks noChangeArrowheads="1"/>
            </p:cNvSpPr>
            <p:nvPr/>
          </p:nvSpPr>
          <p:spPr bwMode="auto">
            <a:xfrm>
              <a:off x="5508625" y="1773238"/>
              <a:ext cx="144463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3125" name="Text Box 72"/>
            <p:cNvSpPr txBox="1">
              <a:spLocks noChangeArrowheads="1"/>
            </p:cNvSpPr>
            <p:nvPr/>
          </p:nvSpPr>
          <p:spPr bwMode="auto">
            <a:xfrm rot="5400000">
              <a:off x="5724525" y="2278063"/>
              <a:ext cx="576263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/>
                <a:t>R</a:t>
              </a:r>
              <a:r>
                <a:rPr lang="cs-CZ" baseline="-25000" dirty="0"/>
                <a:t>11</a:t>
              </a:r>
              <a:endParaRPr lang="cs-CZ" dirty="0"/>
            </a:p>
          </p:txBody>
        </p:sp>
      </p:grpSp>
      <p:sp>
        <p:nvSpPr>
          <p:cNvPr id="3120" name="Rectangle 34"/>
          <p:cNvSpPr>
            <a:spLocks noChangeArrowheads="1"/>
          </p:cNvSpPr>
          <p:nvPr/>
        </p:nvSpPr>
        <p:spPr bwMode="auto">
          <a:xfrm>
            <a:off x="3558021" y="4262582"/>
            <a:ext cx="792163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21" name="Text Box 65"/>
          <p:cNvSpPr txBox="1">
            <a:spLocks noChangeArrowheads="1"/>
          </p:cNvSpPr>
          <p:nvPr/>
        </p:nvSpPr>
        <p:spPr bwMode="auto">
          <a:xfrm>
            <a:off x="3787775" y="3897890"/>
            <a:ext cx="4333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2</a:t>
            </a:r>
            <a:endParaRPr lang="cs-CZ" dirty="0"/>
          </a:p>
        </p:txBody>
      </p:sp>
      <p:sp>
        <p:nvSpPr>
          <p:cNvPr id="3118" name="Rectangle 34"/>
          <p:cNvSpPr>
            <a:spLocks noChangeArrowheads="1"/>
          </p:cNvSpPr>
          <p:nvPr/>
        </p:nvSpPr>
        <p:spPr bwMode="auto">
          <a:xfrm>
            <a:off x="4772459" y="4262582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19" name="Text Box 65"/>
          <p:cNvSpPr txBox="1">
            <a:spLocks noChangeArrowheads="1"/>
          </p:cNvSpPr>
          <p:nvPr/>
        </p:nvSpPr>
        <p:spPr bwMode="auto">
          <a:xfrm>
            <a:off x="4988359" y="3897891"/>
            <a:ext cx="433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4</a:t>
            </a:r>
            <a:endParaRPr lang="cs-CZ" dirty="0"/>
          </a:p>
        </p:txBody>
      </p:sp>
      <p:sp>
        <p:nvSpPr>
          <p:cNvPr id="3116" name="Rectangle 34"/>
          <p:cNvSpPr>
            <a:spLocks noChangeArrowheads="1"/>
          </p:cNvSpPr>
          <p:nvPr/>
        </p:nvSpPr>
        <p:spPr bwMode="auto">
          <a:xfrm>
            <a:off x="6058334" y="4262582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17" name="Text Box 65"/>
          <p:cNvSpPr txBox="1">
            <a:spLocks noChangeArrowheads="1"/>
          </p:cNvSpPr>
          <p:nvPr/>
        </p:nvSpPr>
        <p:spPr bwMode="auto">
          <a:xfrm>
            <a:off x="6218816" y="3897891"/>
            <a:ext cx="569918" cy="369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10</a:t>
            </a:r>
            <a:endParaRPr lang="cs-CZ" dirty="0"/>
          </a:p>
        </p:txBody>
      </p:sp>
      <p:grpSp>
        <p:nvGrpSpPr>
          <p:cNvPr id="3092" name="Skupina 49"/>
          <p:cNvGrpSpPr>
            <a:grpSpLocks/>
          </p:cNvGrpSpPr>
          <p:nvPr/>
        </p:nvGrpSpPr>
        <p:grpSpPr bwMode="auto">
          <a:xfrm>
            <a:off x="2129271" y="2687782"/>
            <a:ext cx="792163" cy="644525"/>
            <a:chOff x="2214546" y="4283084"/>
            <a:chExt cx="792162" cy="644528"/>
          </a:xfrm>
        </p:grpSpPr>
        <p:sp>
          <p:nvSpPr>
            <p:cNvPr id="3114" name="Rectangle 34"/>
            <p:cNvSpPr>
              <a:spLocks noChangeArrowheads="1"/>
            </p:cNvSpPr>
            <p:nvPr/>
          </p:nvSpPr>
          <p:spPr bwMode="auto">
            <a:xfrm>
              <a:off x="2214546" y="4711712"/>
              <a:ext cx="792162" cy="2159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3115" name="Text Box 65"/>
            <p:cNvSpPr txBox="1">
              <a:spLocks noChangeArrowheads="1"/>
            </p:cNvSpPr>
            <p:nvPr/>
          </p:nvSpPr>
          <p:spPr bwMode="auto">
            <a:xfrm>
              <a:off x="2501884" y="4283084"/>
              <a:ext cx="433387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/>
                <a:t>R</a:t>
              </a:r>
              <a:r>
                <a:rPr lang="cs-CZ" baseline="-25000" dirty="0"/>
                <a:t>1</a:t>
              </a:r>
              <a:endParaRPr lang="cs-CZ" dirty="0"/>
            </a:p>
          </p:txBody>
        </p:sp>
      </p:grpSp>
      <p:sp>
        <p:nvSpPr>
          <p:cNvPr id="3093" name="Oval 61"/>
          <p:cNvSpPr>
            <a:spLocks noChangeArrowheads="1"/>
          </p:cNvSpPr>
          <p:nvPr/>
        </p:nvSpPr>
        <p:spPr bwMode="auto">
          <a:xfrm>
            <a:off x="3205596" y="3154507"/>
            <a:ext cx="144462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cxnSp>
        <p:nvCxnSpPr>
          <p:cNvPr id="55" name="Přímá spojovací čára 54"/>
          <p:cNvCxnSpPr/>
          <p:nvPr/>
        </p:nvCxnSpPr>
        <p:spPr>
          <a:xfrm>
            <a:off x="1857375" y="1857375"/>
            <a:ext cx="18573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>
            <a:endCxn id="3099" idx="0"/>
          </p:cNvCxnSpPr>
          <p:nvPr/>
        </p:nvCxnSpPr>
        <p:spPr>
          <a:xfrm flipH="1">
            <a:off x="1853840" y="1857375"/>
            <a:ext cx="3535" cy="12971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>
            <a:stCxn id="3093" idx="4"/>
          </p:cNvCxnSpPr>
          <p:nvPr/>
        </p:nvCxnSpPr>
        <p:spPr>
          <a:xfrm rot="5400000">
            <a:off x="2725377" y="3849038"/>
            <a:ext cx="110490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>
            <a:stCxn id="3114" idx="3"/>
            <a:endCxn id="3129" idx="1"/>
          </p:cNvCxnSpPr>
          <p:nvPr/>
        </p:nvCxnSpPr>
        <p:spPr>
          <a:xfrm>
            <a:off x="2921434" y="3224357"/>
            <a:ext cx="636587" cy="63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>
            <a:stCxn id="3114" idx="1"/>
            <a:endCxn id="3108" idx="6"/>
          </p:cNvCxnSpPr>
          <p:nvPr/>
        </p:nvCxnSpPr>
        <p:spPr>
          <a:xfrm rot="10800000">
            <a:off x="1057709" y="3224357"/>
            <a:ext cx="10715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99" name="Oval 61"/>
          <p:cNvSpPr>
            <a:spLocks noChangeArrowheads="1"/>
          </p:cNvSpPr>
          <p:nvPr/>
        </p:nvSpPr>
        <p:spPr bwMode="auto">
          <a:xfrm>
            <a:off x="1781609" y="3154506"/>
            <a:ext cx="144462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cxnSp>
        <p:nvCxnSpPr>
          <p:cNvPr id="82" name="Přímá spojovací čára 81"/>
          <p:cNvCxnSpPr>
            <a:endCxn id="3120" idx="1"/>
          </p:cNvCxnSpPr>
          <p:nvPr/>
        </p:nvCxnSpPr>
        <p:spPr>
          <a:xfrm flipV="1">
            <a:off x="3267509" y="4370532"/>
            <a:ext cx="290512" cy="31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>
            <a:stCxn id="3120" idx="3"/>
            <a:endCxn id="3118" idx="1"/>
          </p:cNvCxnSpPr>
          <p:nvPr/>
        </p:nvCxnSpPr>
        <p:spPr>
          <a:xfrm>
            <a:off x="4350184" y="4370532"/>
            <a:ext cx="4222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>
            <a:stCxn id="3118" idx="3"/>
            <a:endCxn id="3116" idx="1"/>
          </p:cNvCxnSpPr>
          <p:nvPr/>
        </p:nvCxnSpPr>
        <p:spPr>
          <a:xfrm>
            <a:off x="5564621" y="4370532"/>
            <a:ext cx="49371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ovací čára 87"/>
          <p:cNvCxnSpPr>
            <a:stCxn id="3139" idx="6"/>
          </p:cNvCxnSpPr>
          <p:nvPr/>
        </p:nvCxnSpPr>
        <p:spPr>
          <a:xfrm flipV="1">
            <a:off x="5934509" y="3259282"/>
            <a:ext cx="2124075" cy="63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>
            <a:stCxn id="3116" idx="3"/>
          </p:cNvCxnSpPr>
          <p:nvPr/>
        </p:nvCxnSpPr>
        <p:spPr>
          <a:xfrm>
            <a:off x="6850496" y="4370532"/>
            <a:ext cx="364692" cy="62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 flipV="1">
            <a:off x="7210428" y="1857375"/>
            <a:ext cx="4760" cy="2519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>
            <a:endCxn id="3122" idx="3"/>
          </p:cNvCxnSpPr>
          <p:nvPr/>
        </p:nvCxnSpPr>
        <p:spPr>
          <a:xfrm flipH="1">
            <a:off x="6010276" y="1866900"/>
            <a:ext cx="12096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07" name="Oval 61"/>
          <p:cNvSpPr>
            <a:spLocks noChangeArrowheads="1"/>
          </p:cNvSpPr>
          <p:nvPr/>
        </p:nvSpPr>
        <p:spPr bwMode="auto">
          <a:xfrm>
            <a:off x="7129896" y="3187845"/>
            <a:ext cx="144463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08" name="Oval 61"/>
          <p:cNvSpPr>
            <a:spLocks noChangeArrowheads="1"/>
          </p:cNvSpPr>
          <p:nvPr/>
        </p:nvSpPr>
        <p:spPr bwMode="auto">
          <a:xfrm>
            <a:off x="843396" y="3116407"/>
            <a:ext cx="214313" cy="214313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09" name="Oval 61"/>
          <p:cNvSpPr>
            <a:spLocks noChangeArrowheads="1"/>
          </p:cNvSpPr>
          <p:nvPr/>
        </p:nvSpPr>
        <p:spPr bwMode="auto">
          <a:xfrm>
            <a:off x="8058584" y="3116407"/>
            <a:ext cx="214312" cy="214313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10" name="TextovéPole 100"/>
          <p:cNvSpPr txBox="1">
            <a:spLocks noChangeArrowheads="1"/>
          </p:cNvSpPr>
          <p:nvPr/>
        </p:nvSpPr>
        <p:spPr bwMode="auto">
          <a:xfrm>
            <a:off x="601375" y="2687782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3111" name="TextovéPole 101"/>
          <p:cNvSpPr txBox="1">
            <a:spLocks noChangeArrowheads="1"/>
          </p:cNvSpPr>
          <p:nvPr/>
        </p:nvSpPr>
        <p:spPr bwMode="auto">
          <a:xfrm>
            <a:off x="8272896" y="2687782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E</a:t>
            </a:r>
          </a:p>
        </p:txBody>
      </p:sp>
      <p:sp>
        <p:nvSpPr>
          <p:cNvPr id="3112" name="TextovéPole 102"/>
          <p:cNvSpPr txBox="1">
            <a:spLocks noChangeArrowheads="1"/>
          </p:cNvSpPr>
          <p:nvPr/>
        </p:nvSpPr>
        <p:spPr bwMode="auto">
          <a:xfrm>
            <a:off x="3057959" y="2687782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X</a:t>
            </a:r>
          </a:p>
        </p:txBody>
      </p:sp>
      <p:sp>
        <p:nvSpPr>
          <p:cNvPr id="3113" name="TextovéPole 103"/>
          <p:cNvSpPr txBox="1">
            <a:spLocks noChangeArrowheads="1"/>
          </p:cNvSpPr>
          <p:nvPr/>
        </p:nvSpPr>
        <p:spPr bwMode="auto">
          <a:xfrm>
            <a:off x="7272771" y="2830657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Y</a:t>
            </a:r>
          </a:p>
        </p:txBody>
      </p:sp>
      <p:cxnSp>
        <p:nvCxnSpPr>
          <p:cNvPr id="73" name="Přímá spojovací čára 72"/>
          <p:cNvCxnSpPr>
            <a:stCxn id="3127" idx="3"/>
            <a:endCxn id="3139" idx="2"/>
          </p:cNvCxnSpPr>
          <p:nvPr/>
        </p:nvCxnSpPr>
        <p:spPr>
          <a:xfrm>
            <a:off x="5645583" y="3264044"/>
            <a:ext cx="144463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7" name="Obdélník 96"/>
          <p:cNvSpPr/>
          <p:nvPr/>
        </p:nvSpPr>
        <p:spPr>
          <a:xfrm>
            <a:off x="3408218" y="1163782"/>
            <a:ext cx="1759527" cy="1163782"/>
          </a:xfrm>
          <a:prstGeom prst="rect">
            <a:avLst/>
          </a:prstGeom>
          <a:solidFill>
            <a:srgbClr val="BBE0E3">
              <a:alpha val="23922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4100945" y="1108363"/>
            <a:ext cx="521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</a:t>
            </a:r>
            <a:r>
              <a:rPr lang="cs-CZ" baseline="-25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56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99" name="Obdélník 98"/>
          <p:cNvSpPr/>
          <p:nvPr/>
        </p:nvSpPr>
        <p:spPr>
          <a:xfrm>
            <a:off x="4502727" y="2452255"/>
            <a:ext cx="1759527" cy="1357746"/>
          </a:xfrm>
          <a:prstGeom prst="rect">
            <a:avLst/>
          </a:prstGeom>
          <a:solidFill>
            <a:srgbClr val="BBE0E3">
              <a:alpha val="23922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5514109" y="2369127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</a:t>
            </a:r>
            <a:r>
              <a:rPr lang="cs-CZ" baseline="-25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789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01" name="Obdélník 100"/>
          <p:cNvSpPr/>
          <p:nvPr/>
        </p:nvSpPr>
        <p:spPr>
          <a:xfrm>
            <a:off x="3144982" y="1163782"/>
            <a:ext cx="3131127" cy="1219200"/>
          </a:xfrm>
          <a:prstGeom prst="rect">
            <a:avLst/>
          </a:prstGeom>
          <a:solidFill>
            <a:srgbClr val="FFC000">
              <a:alpha val="23922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694218" y="886691"/>
            <a:ext cx="679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</a:t>
            </a:r>
            <a:r>
              <a:rPr lang="cs-CZ" baseline="-25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5611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03" name="Obdélník 102"/>
          <p:cNvSpPr/>
          <p:nvPr/>
        </p:nvSpPr>
        <p:spPr>
          <a:xfrm>
            <a:off x="3380510" y="2452254"/>
            <a:ext cx="2881745" cy="1413163"/>
          </a:xfrm>
          <a:prstGeom prst="rect">
            <a:avLst/>
          </a:prstGeom>
          <a:solidFill>
            <a:srgbClr val="FFC000">
              <a:alpha val="23922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6137564" y="2369126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</a:t>
            </a:r>
            <a:r>
              <a:rPr lang="cs-CZ" baseline="-25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3789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05" name="Obdélník 104"/>
          <p:cNvSpPr/>
          <p:nvPr/>
        </p:nvSpPr>
        <p:spPr>
          <a:xfrm>
            <a:off x="3394363" y="3948547"/>
            <a:ext cx="3602182" cy="775853"/>
          </a:xfrm>
          <a:prstGeom prst="rect">
            <a:avLst/>
          </a:prstGeom>
          <a:solidFill>
            <a:srgbClr val="BBE0E3">
              <a:alpha val="23922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486400" y="4378036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</a:t>
            </a:r>
            <a:r>
              <a:rPr lang="cs-CZ" baseline="-25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2410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grpSp>
        <p:nvGrpSpPr>
          <p:cNvPr id="216" name="Skupina 215"/>
          <p:cNvGrpSpPr/>
          <p:nvPr/>
        </p:nvGrpSpPr>
        <p:grpSpPr>
          <a:xfrm>
            <a:off x="629084" y="4447312"/>
            <a:ext cx="5100204" cy="1822158"/>
            <a:chOff x="629084" y="4447312"/>
            <a:chExt cx="5100204" cy="1822158"/>
          </a:xfrm>
        </p:grpSpPr>
        <p:grpSp>
          <p:nvGrpSpPr>
            <p:cNvPr id="168" name="Skupina 49"/>
            <p:cNvGrpSpPr>
              <a:grpSpLocks/>
            </p:cNvGrpSpPr>
            <p:nvPr/>
          </p:nvGrpSpPr>
          <p:grpSpPr bwMode="auto">
            <a:xfrm>
              <a:off x="1672070" y="5237019"/>
              <a:ext cx="792163" cy="644525"/>
              <a:chOff x="2214546" y="4283084"/>
              <a:chExt cx="792162" cy="644528"/>
            </a:xfrm>
          </p:grpSpPr>
          <p:sp>
            <p:nvSpPr>
              <p:cNvPr id="169" name="Rectangle 34"/>
              <p:cNvSpPr>
                <a:spLocks noChangeArrowheads="1"/>
              </p:cNvSpPr>
              <p:nvPr/>
            </p:nvSpPr>
            <p:spPr bwMode="auto">
              <a:xfrm>
                <a:off x="2214546" y="4711712"/>
                <a:ext cx="792162" cy="2159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170" name="Text Box 65"/>
              <p:cNvSpPr txBox="1">
                <a:spLocks noChangeArrowheads="1"/>
              </p:cNvSpPr>
              <p:nvPr/>
            </p:nvSpPr>
            <p:spPr bwMode="auto">
              <a:xfrm>
                <a:off x="2501884" y="4283084"/>
                <a:ext cx="433387" cy="36671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cs-CZ" dirty="0"/>
                  <a:t>R</a:t>
                </a:r>
                <a:r>
                  <a:rPr lang="cs-CZ" baseline="-25000" dirty="0"/>
                  <a:t>1</a:t>
                </a:r>
                <a:endParaRPr lang="cs-CZ" dirty="0"/>
              </a:p>
            </p:txBody>
          </p:sp>
        </p:grpSp>
        <p:grpSp>
          <p:nvGrpSpPr>
            <p:cNvPr id="171" name="Skupina 49"/>
            <p:cNvGrpSpPr>
              <a:grpSpLocks/>
            </p:cNvGrpSpPr>
            <p:nvPr/>
          </p:nvGrpSpPr>
          <p:grpSpPr bwMode="auto">
            <a:xfrm>
              <a:off x="2120176" y="4447312"/>
              <a:ext cx="1057276" cy="644525"/>
              <a:chOff x="2214546" y="4283084"/>
              <a:chExt cx="1057275" cy="644528"/>
            </a:xfrm>
          </p:grpSpPr>
          <p:sp>
            <p:nvSpPr>
              <p:cNvPr id="172" name="Rectangle 34"/>
              <p:cNvSpPr>
                <a:spLocks noChangeArrowheads="1"/>
              </p:cNvSpPr>
              <p:nvPr/>
            </p:nvSpPr>
            <p:spPr bwMode="auto">
              <a:xfrm>
                <a:off x="2214546" y="4711712"/>
                <a:ext cx="792162" cy="2159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173" name="Text Box 65"/>
              <p:cNvSpPr txBox="1">
                <a:spLocks noChangeArrowheads="1"/>
              </p:cNvSpPr>
              <p:nvPr/>
            </p:nvSpPr>
            <p:spPr bwMode="auto">
              <a:xfrm>
                <a:off x="2501883" y="4283084"/>
                <a:ext cx="769938" cy="36933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R</a:t>
                </a:r>
                <a:r>
                  <a:rPr lang="cs-CZ" baseline="-25000" dirty="0" smtClean="0"/>
                  <a:t>5611</a:t>
                </a:r>
                <a:endParaRPr lang="cs-CZ" dirty="0"/>
              </a:p>
            </p:txBody>
          </p:sp>
        </p:grpSp>
        <p:sp>
          <p:nvSpPr>
            <p:cNvPr id="174" name="Oval 61"/>
            <p:cNvSpPr>
              <a:spLocks noChangeArrowheads="1"/>
            </p:cNvSpPr>
            <p:nvPr/>
          </p:nvSpPr>
          <p:spPr bwMode="auto">
            <a:xfrm>
              <a:off x="794472" y="5235286"/>
              <a:ext cx="214313" cy="21431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175" name="TextovéPole 100"/>
            <p:cNvSpPr txBox="1">
              <a:spLocks noChangeArrowheads="1"/>
            </p:cNvSpPr>
            <p:nvPr/>
          </p:nvSpPr>
          <p:spPr bwMode="auto">
            <a:xfrm>
              <a:off x="629084" y="4807527"/>
              <a:ext cx="338137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dirty="0"/>
                <a:t>A</a:t>
              </a:r>
            </a:p>
          </p:txBody>
        </p:sp>
        <p:grpSp>
          <p:nvGrpSpPr>
            <p:cNvPr id="176" name="Skupina 49"/>
            <p:cNvGrpSpPr>
              <a:grpSpLocks/>
            </p:cNvGrpSpPr>
            <p:nvPr/>
          </p:nvGrpSpPr>
          <p:grpSpPr bwMode="auto">
            <a:xfrm>
              <a:off x="3071379" y="4932218"/>
              <a:ext cx="988002" cy="644525"/>
              <a:chOff x="2214546" y="4283084"/>
              <a:chExt cx="988001" cy="644528"/>
            </a:xfrm>
          </p:grpSpPr>
          <p:sp>
            <p:nvSpPr>
              <p:cNvPr id="177" name="Rectangle 34"/>
              <p:cNvSpPr>
                <a:spLocks noChangeArrowheads="1"/>
              </p:cNvSpPr>
              <p:nvPr/>
            </p:nvSpPr>
            <p:spPr bwMode="auto">
              <a:xfrm>
                <a:off x="2214546" y="4711712"/>
                <a:ext cx="792162" cy="2159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178" name="Text Box 65"/>
              <p:cNvSpPr txBox="1">
                <a:spLocks noChangeArrowheads="1"/>
              </p:cNvSpPr>
              <p:nvPr/>
            </p:nvSpPr>
            <p:spPr bwMode="auto">
              <a:xfrm>
                <a:off x="2501883" y="4283084"/>
                <a:ext cx="700664" cy="36933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R</a:t>
                </a:r>
                <a:r>
                  <a:rPr lang="cs-CZ" baseline="-25000" dirty="0" smtClean="0"/>
                  <a:t>3789</a:t>
                </a:r>
                <a:endParaRPr lang="cs-CZ" dirty="0"/>
              </a:p>
            </p:txBody>
          </p:sp>
        </p:grpSp>
        <p:grpSp>
          <p:nvGrpSpPr>
            <p:cNvPr id="179" name="Skupina 49"/>
            <p:cNvGrpSpPr>
              <a:grpSpLocks/>
            </p:cNvGrpSpPr>
            <p:nvPr/>
          </p:nvGrpSpPr>
          <p:grpSpPr bwMode="auto">
            <a:xfrm>
              <a:off x="3057527" y="5624945"/>
              <a:ext cx="988002" cy="644525"/>
              <a:chOff x="2214546" y="4283084"/>
              <a:chExt cx="988000" cy="644528"/>
            </a:xfrm>
          </p:grpSpPr>
          <p:sp>
            <p:nvSpPr>
              <p:cNvPr id="180" name="Rectangle 34"/>
              <p:cNvSpPr>
                <a:spLocks noChangeArrowheads="1"/>
              </p:cNvSpPr>
              <p:nvPr/>
            </p:nvSpPr>
            <p:spPr bwMode="auto">
              <a:xfrm>
                <a:off x="2214546" y="4711712"/>
                <a:ext cx="792162" cy="215900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 dirty="0"/>
              </a:p>
            </p:txBody>
          </p:sp>
          <p:sp>
            <p:nvSpPr>
              <p:cNvPr id="181" name="Text Box 65"/>
              <p:cNvSpPr txBox="1">
                <a:spLocks noChangeArrowheads="1"/>
              </p:cNvSpPr>
              <p:nvPr/>
            </p:nvSpPr>
            <p:spPr bwMode="auto">
              <a:xfrm>
                <a:off x="2501882" y="4283084"/>
                <a:ext cx="700664" cy="36933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R</a:t>
                </a:r>
                <a:r>
                  <a:rPr lang="cs-CZ" baseline="-25000" dirty="0" smtClean="0"/>
                  <a:t>2410</a:t>
                </a:r>
                <a:endParaRPr lang="cs-CZ" dirty="0"/>
              </a:p>
            </p:txBody>
          </p:sp>
        </p:grpSp>
        <p:sp>
          <p:nvSpPr>
            <p:cNvPr id="182" name="Oval 61"/>
            <p:cNvSpPr>
              <a:spLocks noChangeArrowheads="1"/>
            </p:cNvSpPr>
            <p:nvPr/>
          </p:nvSpPr>
          <p:spPr bwMode="auto">
            <a:xfrm>
              <a:off x="1282845" y="5274252"/>
              <a:ext cx="144462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183" name="Oval 61"/>
            <p:cNvSpPr>
              <a:spLocks noChangeArrowheads="1"/>
            </p:cNvSpPr>
            <p:nvPr/>
          </p:nvSpPr>
          <p:spPr bwMode="auto">
            <a:xfrm>
              <a:off x="4857318" y="5288106"/>
              <a:ext cx="144462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184" name="Oval 61"/>
            <p:cNvSpPr>
              <a:spLocks noChangeArrowheads="1"/>
            </p:cNvSpPr>
            <p:nvPr/>
          </p:nvSpPr>
          <p:spPr bwMode="auto">
            <a:xfrm>
              <a:off x="4053755" y="5703742"/>
              <a:ext cx="144462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185" name="Oval 61"/>
            <p:cNvSpPr>
              <a:spLocks noChangeArrowheads="1"/>
            </p:cNvSpPr>
            <p:nvPr/>
          </p:nvSpPr>
          <p:spPr bwMode="auto">
            <a:xfrm>
              <a:off x="2737573" y="5703742"/>
              <a:ext cx="144462" cy="14287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cxnSp>
          <p:nvCxnSpPr>
            <p:cNvPr id="189" name="Tvar 188"/>
            <p:cNvCxnSpPr>
              <a:stCxn id="172" idx="1"/>
              <a:endCxn id="182" idx="0"/>
            </p:cNvCxnSpPr>
            <p:nvPr/>
          </p:nvCxnSpPr>
          <p:spPr>
            <a:xfrm rot="10800000" flipV="1">
              <a:off x="1355076" y="4983888"/>
              <a:ext cx="765100" cy="290364"/>
            </a:xfrm>
            <a:prstGeom prst="bentConnector2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1" name="Tvar 190"/>
            <p:cNvCxnSpPr>
              <a:stCxn id="169" idx="1"/>
              <a:endCxn id="182" idx="4"/>
            </p:cNvCxnSpPr>
            <p:nvPr/>
          </p:nvCxnSpPr>
          <p:spPr>
            <a:xfrm rot="10800000">
              <a:off x="1355076" y="5417127"/>
              <a:ext cx="316994" cy="356468"/>
            </a:xfrm>
            <a:prstGeom prst="bentConnector2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3" name="Tvar 192"/>
            <p:cNvCxnSpPr>
              <a:stCxn id="177" idx="1"/>
              <a:endCxn id="185" idx="0"/>
            </p:cNvCxnSpPr>
            <p:nvPr/>
          </p:nvCxnSpPr>
          <p:spPr>
            <a:xfrm rot="10800000" flipV="1">
              <a:off x="2809805" y="5468794"/>
              <a:ext cx="261575" cy="234948"/>
            </a:xfrm>
            <a:prstGeom prst="bentConnector2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5" name="Tvar 194"/>
            <p:cNvCxnSpPr>
              <a:stCxn id="180" idx="1"/>
              <a:endCxn id="185" idx="4"/>
            </p:cNvCxnSpPr>
            <p:nvPr/>
          </p:nvCxnSpPr>
          <p:spPr>
            <a:xfrm rot="10800000">
              <a:off x="2809805" y="5846617"/>
              <a:ext cx="247723" cy="314904"/>
            </a:xfrm>
            <a:prstGeom prst="bentConnector2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7" name="Tvar 196"/>
            <p:cNvCxnSpPr>
              <a:stCxn id="177" idx="3"/>
              <a:endCxn id="184" idx="0"/>
            </p:cNvCxnSpPr>
            <p:nvPr/>
          </p:nvCxnSpPr>
          <p:spPr>
            <a:xfrm>
              <a:off x="3863542" y="5468794"/>
              <a:ext cx="262444" cy="234948"/>
            </a:xfrm>
            <a:prstGeom prst="bentConnector2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9" name="Tvar 198"/>
            <p:cNvCxnSpPr>
              <a:stCxn id="180" idx="3"/>
              <a:endCxn id="184" idx="4"/>
            </p:cNvCxnSpPr>
            <p:nvPr/>
          </p:nvCxnSpPr>
          <p:spPr>
            <a:xfrm flipV="1">
              <a:off x="3849691" y="5846617"/>
              <a:ext cx="276295" cy="314904"/>
            </a:xfrm>
            <a:prstGeom prst="bentConnector2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1" name="Přímá spojovací čára 200"/>
            <p:cNvCxnSpPr>
              <a:stCxn id="174" idx="6"/>
              <a:endCxn id="182" idx="2"/>
            </p:cNvCxnSpPr>
            <p:nvPr/>
          </p:nvCxnSpPr>
          <p:spPr>
            <a:xfrm>
              <a:off x="1008785" y="5342443"/>
              <a:ext cx="274060" cy="3247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5" name="Přímá spojovací čára 204"/>
            <p:cNvCxnSpPr>
              <a:stCxn id="169" idx="3"/>
              <a:endCxn id="185" idx="2"/>
            </p:cNvCxnSpPr>
            <p:nvPr/>
          </p:nvCxnSpPr>
          <p:spPr>
            <a:xfrm>
              <a:off x="2464233" y="5773595"/>
              <a:ext cx="273340" cy="1585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7" name="Tvar 206"/>
            <p:cNvCxnSpPr>
              <a:stCxn id="172" idx="3"/>
              <a:endCxn id="183" idx="0"/>
            </p:cNvCxnSpPr>
            <p:nvPr/>
          </p:nvCxnSpPr>
          <p:spPr>
            <a:xfrm>
              <a:off x="2912339" y="4983888"/>
              <a:ext cx="2017210" cy="304218"/>
            </a:xfrm>
            <a:prstGeom prst="bentConnector2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9" name="Tvar 208"/>
            <p:cNvCxnSpPr>
              <a:stCxn id="184" idx="6"/>
              <a:endCxn id="183" idx="4"/>
            </p:cNvCxnSpPr>
            <p:nvPr/>
          </p:nvCxnSpPr>
          <p:spPr>
            <a:xfrm flipV="1">
              <a:off x="4198217" y="5430981"/>
              <a:ext cx="731332" cy="344199"/>
            </a:xfrm>
            <a:prstGeom prst="bentConnector2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1" name="Přímá spojovací čára 210"/>
            <p:cNvCxnSpPr>
              <a:stCxn id="183" idx="6"/>
            </p:cNvCxnSpPr>
            <p:nvPr/>
          </p:nvCxnSpPr>
          <p:spPr>
            <a:xfrm>
              <a:off x="5001780" y="5359544"/>
              <a:ext cx="289358" cy="3031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12" name="Oval 61"/>
            <p:cNvSpPr>
              <a:spLocks noChangeArrowheads="1"/>
            </p:cNvSpPr>
            <p:nvPr/>
          </p:nvSpPr>
          <p:spPr bwMode="auto">
            <a:xfrm>
              <a:off x="5311054" y="5262995"/>
              <a:ext cx="214313" cy="214313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 dirty="0"/>
            </a:p>
          </p:txBody>
        </p:sp>
        <p:sp>
          <p:nvSpPr>
            <p:cNvPr id="213" name="TextovéPole 102"/>
            <p:cNvSpPr txBox="1">
              <a:spLocks noChangeArrowheads="1"/>
            </p:cNvSpPr>
            <p:nvPr/>
          </p:nvSpPr>
          <p:spPr bwMode="auto">
            <a:xfrm>
              <a:off x="2462213" y="5264728"/>
              <a:ext cx="338137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dirty="0"/>
                <a:t>X</a:t>
              </a:r>
            </a:p>
          </p:txBody>
        </p:sp>
        <p:sp>
          <p:nvSpPr>
            <p:cNvPr id="214" name="TextovéPole 103"/>
            <p:cNvSpPr txBox="1">
              <a:spLocks noChangeArrowheads="1"/>
            </p:cNvSpPr>
            <p:nvPr/>
          </p:nvSpPr>
          <p:spPr bwMode="auto">
            <a:xfrm>
              <a:off x="4501862" y="5282911"/>
              <a:ext cx="338138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dirty="0"/>
                <a:t>Y</a:t>
              </a:r>
            </a:p>
          </p:txBody>
        </p:sp>
        <p:sp>
          <p:nvSpPr>
            <p:cNvPr id="215" name="TextovéPole 101"/>
            <p:cNvSpPr txBox="1">
              <a:spLocks noChangeArrowheads="1"/>
            </p:cNvSpPr>
            <p:nvPr/>
          </p:nvSpPr>
          <p:spPr bwMode="auto">
            <a:xfrm>
              <a:off x="5391150" y="4835236"/>
              <a:ext cx="338138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dirty="0"/>
                <a:t>E</a:t>
              </a:r>
            </a:p>
          </p:txBody>
        </p:sp>
      </p:grpSp>
      <p:sp>
        <p:nvSpPr>
          <p:cNvPr id="217" name="Obdélník 216"/>
          <p:cNvSpPr/>
          <p:nvPr/>
        </p:nvSpPr>
        <p:spPr>
          <a:xfrm>
            <a:off x="2479963" y="5237020"/>
            <a:ext cx="2092037" cy="1233053"/>
          </a:xfrm>
          <a:prstGeom prst="rect">
            <a:avLst/>
          </a:prstGeom>
          <a:solidFill>
            <a:srgbClr val="BBE0E3">
              <a:alpha val="23922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8" name="TextovéPole 217"/>
          <p:cNvSpPr txBox="1"/>
          <p:nvPr/>
        </p:nvSpPr>
        <p:spPr>
          <a:xfrm>
            <a:off x="3934692" y="6095999"/>
            <a:ext cx="55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</a:t>
            </a:r>
            <a:r>
              <a:rPr lang="cs-CZ" baseline="-25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XY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19" name="Obdélník 218"/>
          <p:cNvSpPr/>
          <p:nvPr/>
        </p:nvSpPr>
        <p:spPr>
          <a:xfrm>
            <a:off x="1537854" y="5209311"/>
            <a:ext cx="3103419" cy="1316182"/>
          </a:xfrm>
          <a:prstGeom prst="rect">
            <a:avLst/>
          </a:prstGeom>
          <a:solidFill>
            <a:srgbClr val="FFC000">
              <a:alpha val="23922"/>
            </a:srgbClr>
          </a:soli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1" name="TextovéPole 220"/>
          <p:cNvSpPr txBox="1"/>
          <p:nvPr/>
        </p:nvSpPr>
        <p:spPr>
          <a:xfrm>
            <a:off x="858984" y="6068291"/>
            <a:ext cx="641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</a:t>
            </a:r>
            <a:r>
              <a:rPr lang="cs-CZ" baseline="-25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1XY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22" name="Obdélník 221"/>
          <p:cNvSpPr/>
          <p:nvPr/>
        </p:nvSpPr>
        <p:spPr>
          <a:xfrm>
            <a:off x="1496289" y="4779819"/>
            <a:ext cx="3297383" cy="1828799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 w="28575">
                <a:solidFill>
                  <a:schemeClr val="tx1"/>
                </a:solidFill>
                <a:prstDash val="dash"/>
              </a:ln>
            </a:endParaRPr>
          </a:p>
        </p:txBody>
      </p:sp>
      <p:sp>
        <p:nvSpPr>
          <p:cNvPr id="223" name="TextovéPole 222"/>
          <p:cNvSpPr txBox="1"/>
          <p:nvPr/>
        </p:nvSpPr>
        <p:spPr>
          <a:xfrm>
            <a:off x="4918366" y="6137563"/>
            <a:ext cx="7777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R</a:t>
            </a:r>
            <a:r>
              <a:rPr lang="cs-CZ" sz="2800" b="1" baseline="-250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AE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4" name="Šipka doleva 223"/>
          <p:cNvSpPr/>
          <p:nvPr/>
        </p:nvSpPr>
        <p:spPr>
          <a:xfrm>
            <a:off x="5957455" y="4738255"/>
            <a:ext cx="2646218" cy="1953489"/>
          </a:xfrm>
          <a:prstGeom prst="leftArrow">
            <a:avLst>
              <a:gd name="adj1" fmla="val 75532"/>
              <a:gd name="adj2" fmla="val 23759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Jeden z možných způsobů transfigurace rezistorů můžete postupně animovat klepnutím na levé tlačítko myši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25" name="TextovéPole 224"/>
          <p:cNvSpPr txBox="1"/>
          <p:nvPr/>
        </p:nvSpPr>
        <p:spPr>
          <a:xfrm>
            <a:off x="207817" y="789709"/>
            <a:ext cx="2078183" cy="954107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tx1"/>
                </a:solidFill>
              </a:rPr>
              <a:t>Po každém kroku animace mohou žáci překreslit obvod do nového tvaru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26" name="TextovéPole 225">
            <a:hlinkClick r:id="rId2" action="ppaction://hlinksldjump"/>
          </p:cNvPr>
          <p:cNvSpPr txBox="1"/>
          <p:nvPr/>
        </p:nvSpPr>
        <p:spPr>
          <a:xfrm>
            <a:off x="6761017" y="831273"/>
            <a:ext cx="2078183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Přeskočit animaci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4" dur="20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98" grpId="0"/>
      <p:bldP spid="99" grpId="0" animBg="1"/>
      <p:bldP spid="100" grpId="0"/>
      <p:bldP spid="101" grpId="0" animBg="1"/>
      <p:bldP spid="102" grpId="0"/>
      <p:bldP spid="103" grpId="0" animBg="1"/>
      <p:bldP spid="104" grpId="0"/>
      <p:bldP spid="105" grpId="0" animBg="1"/>
      <p:bldP spid="106" grpId="0"/>
      <p:bldP spid="217" grpId="1" animBg="1"/>
      <p:bldP spid="218" grpId="0"/>
      <p:bldP spid="219" grpId="1" animBg="1"/>
      <p:bldP spid="221" grpId="0"/>
      <p:bldP spid="222" grpId="0" animBg="1"/>
      <p:bldP spid="223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539750" y="333375"/>
            <a:ext cx="8229600" cy="417513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000" dirty="0" smtClean="0"/>
              <a:t>Řazení rezistorů - výsledky</a:t>
            </a:r>
          </a:p>
        </p:txBody>
      </p:sp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3995738" y="1557338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00" name="Rectangle 6"/>
          <p:cNvSpPr>
            <a:spLocks noChangeArrowheads="1"/>
          </p:cNvSpPr>
          <p:nvPr/>
        </p:nvSpPr>
        <p:spPr bwMode="auto">
          <a:xfrm>
            <a:off x="3995738" y="1917700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01" name="Rectangle 7"/>
          <p:cNvSpPr>
            <a:spLocks noChangeArrowheads="1"/>
          </p:cNvSpPr>
          <p:nvPr/>
        </p:nvSpPr>
        <p:spPr bwMode="auto">
          <a:xfrm>
            <a:off x="3995738" y="2781300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02" name="Rectangle 8"/>
          <p:cNvSpPr>
            <a:spLocks noChangeArrowheads="1"/>
          </p:cNvSpPr>
          <p:nvPr/>
        </p:nvSpPr>
        <p:spPr bwMode="auto">
          <a:xfrm>
            <a:off x="3995738" y="3141663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03" name="Rectangle 9"/>
          <p:cNvSpPr>
            <a:spLocks noChangeArrowheads="1"/>
          </p:cNvSpPr>
          <p:nvPr/>
        </p:nvSpPr>
        <p:spPr bwMode="auto">
          <a:xfrm>
            <a:off x="3995738" y="3502025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04" name="Rectangle 10"/>
          <p:cNvSpPr>
            <a:spLocks noChangeArrowheads="1"/>
          </p:cNvSpPr>
          <p:nvPr/>
        </p:nvSpPr>
        <p:spPr bwMode="auto">
          <a:xfrm>
            <a:off x="2700338" y="3141663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05" name="Rectangle 11"/>
          <p:cNvSpPr>
            <a:spLocks noChangeArrowheads="1"/>
          </p:cNvSpPr>
          <p:nvPr/>
        </p:nvSpPr>
        <p:spPr bwMode="auto">
          <a:xfrm rot="5400000">
            <a:off x="1835944" y="2350294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06" name="Rectangle 12"/>
          <p:cNvSpPr>
            <a:spLocks noChangeArrowheads="1"/>
          </p:cNvSpPr>
          <p:nvPr/>
        </p:nvSpPr>
        <p:spPr bwMode="auto">
          <a:xfrm rot="5400000">
            <a:off x="1835943" y="3790157"/>
            <a:ext cx="792163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07" name="Line 13"/>
          <p:cNvSpPr>
            <a:spLocks noChangeShapeType="1"/>
          </p:cNvSpPr>
          <p:nvPr/>
        </p:nvSpPr>
        <p:spPr bwMode="auto">
          <a:xfrm>
            <a:off x="2195513" y="2852738"/>
            <a:ext cx="0" cy="649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08" name="Line 14"/>
          <p:cNvSpPr>
            <a:spLocks noChangeShapeType="1"/>
          </p:cNvSpPr>
          <p:nvPr/>
        </p:nvSpPr>
        <p:spPr bwMode="auto">
          <a:xfrm flipV="1">
            <a:off x="2195513" y="1844675"/>
            <a:ext cx="0" cy="2174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09" name="Line 15"/>
          <p:cNvSpPr>
            <a:spLocks noChangeShapeType="1"/>
          </p:cNvSpPr>
          <p:nvPr/>
        </p:nvSpPr>
        <p:spPr bwMode="auto">
          <a:xfrm>
            <a:off x="2195513" y="1844675"/>
            <a:ext cx="15843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10" name="Line 16"/>
          <p:cNvSpPr>
            <a:spLocks noChangeShapeType="1"/>
          </p:cNvSpPr>
          <p:nvPr/>
        </p:nvSpPr>
        <p:spPr bwMode="auto">
          <a:xfrm>
            <a:off x="3779838" y="1701800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11" name="Line 17"/>
          <p:cNvSpPr>
            <a:spLocks noChangeShapeType="1"/>
          </p:cNvSpPr>
          <p:nvPr/>
        </p:nvSpPr>
        <p:spPr bwMode="auto">
          <a:xfrm>
            <a:off x="3779838" y="1701800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12" name="Line 18"/>
          <p:cNvSpPr>
            <a:spLocks noChangeShapeType="1"/>
          </p:cNvSpPr>
          <p:nvPr/>
        </p:nvSpPr>
        <p:spPr bwMode="auto">
          <a:xfrm>
            <a:off x="3779838" y="1989138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13" name="Line 19"/>
          <p:cNvSpPr>
            <a:spLocks noChangeShapeType="1"/>
          </p:cNvSpPr>
          <p:nvPr/>
        </p:nvSpPr>
        <p:spPr bwMode="auto">
          <a:xfrm>
            <a:off x="4787900" y="1989138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14" name="Line 20"/>
          <p:cNvSpPr>
            <a:spLocks noChangeShapeType="1"/>
          </p:cNvSpPr>
          <p:nvPr/>
        </p:nvSpPr>
        <p:spPr bwMode="auto">
          <a:xfrm>
            <a:off x="4787900" y="1701800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15" name="Line 21"/>
          <p:cNvSpPr>
            <a:spLocks noChangeShapeType="1"/>
          </p:cNvSpPr>
          <p:nvPr/>
        </p:nvSpPr>
        <p:spPr bwMode="auto">
          <a:xfrm>
            <a:off x="5003800" y="1701800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16" name="Line 22"/>
          <p:cNvSpPr>
            <a:spLocks noChangeShapeType="1"/>
          </p:cNvSpPr>
          <p:nvPr/>
        </p:nvSpPr>
        <p:spPr bwMode="auto">
          <a:xfrm>
            <a:off x="5003800" y="1844675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17" name="Line 23"/>
          <p:cNvSpPr>
            <a:spLocks noChangeShapeType="1"/>
          </p:cNvSpPr>
          <p:nvPr/>
        </p:nvSpPr>
        <p:spPr bwMode="auto">
          <a:xfrm>
            <a:off x="1403350" y="3213100"/>
            <a:ext cx="12969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18" name="Line 24"/>
          <p:cNvSpPr>
            <a:spLocks noChangeShapeType="1"/>
          </p:cNvSpPr>
          <p:nvPr/>
        </p:nvSpPr>
        <p:spPr bwMode="auto">
          <a:xfrm>
            <a:off x="3492500" y="3286125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19" name="Line 25"/>
          <p:cNvSpPr>
            <a:spLocks noChangeShapeType="1"/>
          </p:cNvSpPr>
          <p:nvPr/>
        </p:nvSpPr>
        <p:spPr bwMode="auto">
          <a:xfrm>
            <a:off x="3779838" y="2925763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20" name="Line 26"/>
          <p:cNvSpPr>
            <a:spLocks noChangeShapeType="1"/>
          </p:cNvSpPr>
          <p:nvPr/>
        </p:nvSpPr>
        <p:spPr bwMode="auto">
          <a:xfrm>
            <a:off x="3779838" y="2925763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21" name="Line 27"/>
          <p:cNvSpPr>
            <a:spLocks noChangeShapeType="1"/>
          </p:cNvSpPr>
          <p:nvPr/>
        </p:nvSpPr>
        <p:spPr bwMode="auto">
          <a:xfrm>
            <a:off x="3779838" y="3286125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22" name="Line 28"/>
          <p:cNvSpPr>
            <a:spLocks noChangeShapeType="1"/>
          </p:cNvSpPr>
          <p:nvPr/>
        </p:nvSpPr>
        <p:spPr bwMode="auto">
          <a:xfrm>
            <a:off x="3779838" y="3573463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23" name="Line 29"/>
          <p:cNvSpPr>
            <a:spLocks noChangeShapeType="1"/>
          </p:cNvSpPr>
          <p:nvPr/>
        </p:nvSpPr>
        <p:spPr bwMode="auto">
          <a:xfrm>
            <a:off x="4787900" y="2925763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24" name="Line 30"/>
          <p:cNvSpPr>
            <a:spLocks noChangeShapeType="1"/>
          </p:cNvSpPr>
          <p:nvPr/>
        </p:nvSpPr>
        <p:spPr bwMode="auto">
          <a:xfrm>
            <a:off x="4787900" y="3286125"/>
            <a:ext cx="15843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25" name="Line 31"/>
          <p:cNvSpPr>
            <a:spLocks noChangeShapeType="1"/>
          </p:cNvSpPr>
          <p:nvPr/>
        </p:nvSpPr>
        <p:spPr bwMode="auto">
          <a:xfrm>
            <a:off x="4787900" y="3573463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26" name="Line 32"/>
          <p:cNvSpPr>
            <a:spLocks noChangeShapeType="1"/>
          </p:cNvSpPr>
          <p:nvPr/>
        </p:nvSpPr>
        <p:spPr bwMode="auto">
          <a:xfrm>
            <a:off x="5003800" y="2925763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27" name="Rectangle 33"/>
          <p:cNvSpPr>
            <a:spLocks noChangeArrowheads="1"/>
          </p:cNvSpPr>
          <p:nvPr/>
        </p:nvSpPr>
        <p:spPr bwMode="auto">
          <a:xfrm rot="5400000">
            <a:off x="5147469" y="2350294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28" name="Rectangle 34"/>
          <p:cNvSpPr>
            <a:spLocks noChangeArrowheads="1"/>
          </p:cNvSpPr>
          <p:nvPr/>
        </p:nvSpPr>
        <p:spPr bwMode="auto">
          <a:xfrm>
            <a:off x="2700338" y="4437063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29" name="Rectangle 35"/>
          <p:cNvSpPr>
            <a:spLocks noChangeArrowheads="1"/>
          </p:cNvSpPr>
          <p:nvPr/>
        </p:nvSpPr>
        <p:spPr bwMode="auto">
          <a:xfrm>
            <a:off x="4284663" y="4437063"/>
            <a:ext cx="792162" cy="215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30" name="Line 36"/>
          <p:cNvSpPr>
            <a:spLocks noChangeShapeType="1"/>
          </p:cNvSpPr>
          <p:nvPr/>
        </p:nvSpPr>
        <p:spPr bwMode="auto">
          <a:xfrm>
            <a:off x="2195513" y="4294188"/>
            <a:ext cx="0" cy="285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31" name="Line 37"/>
          <p:cNvSpPr>
            <a:spLocks noChangeShapeType="1"/>
          </p:cNvSpPr>
          <p:nvPr/>
        </p:nvSpPr>
        <p:spPr bwMode="auto">
          <a:xfrm>
            <a:off x="2195513" y="4581525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32" name="Line 38"/>
          <p:cNvSpPr>
            <a:spLocks noChangeShapeType="1"/>
          </p:cNvSpPr>
          <p:nvPr/>
        </p:nvSpPr>
        <p:spPr bwMode="auto">
          <a:xfrm>
            <a:off x="3492500" y="4581525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33" name="Line 39"/>
          <p:cNvSpPr>
            <a:spLocks noChangeShapeType="1"/>
          </p:cNvSpPr>
          <p:nvPr/>
        </p:nvSpPr>
        <p:spPr bwMode="auto">
          <a:xfrm flipV="1">
            <a:off x="5580063" y="1844675"/>
            <a:ext cx="0" cy="2174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34" name="Line 40"/>
          <p:cNvSpPr>
            <a:spLocks noChangeShapeType="1"/>
          </p:cNvSpPr>
          <p:nvPr/>
        </p:nvSpPr>
        <p:spPr bwMode="auto">
          <a:xfrm>
            <a:off x="5580063" y="2852738"/>
            <a:ext cx="0" cy="1728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35" name="Line 41"/>
          <p:cNvSpPr>
            <a:spLocks noChangeShapeType="1"/>
          </p:cNvSpPr>
          <p:nvPr/>
        </p:nvSpPr>
        <p:spPr bwMode="auto">
          <a:xfrm>
            <a:off x="5076825" y="4581525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36" name="Line 42"/>
          <p:cNvSpPr>
            <a:spLocks noChangeShapeType="1"/>
          </p:cNvSpPr>
          <p:nvPr/>
        </p:nvSpPr>
        <p:spPr bwMode="auto">
          <a:xfrm flipH="1">
            <a:off x="1403350" y="1844675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37" name="Line 43"/>
          <p:cNvSpPr>
            <a:spLocks noChangeShapeType="1"/>
          </p:cNvSpPr>
          <p:nvPr/>
        </p:nvSpPr>
        <p:spPr bwMode="auto">
          <a:xfrm flipH="1">
            <a:off x="1403350" y="4581525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38" name="Line 44"/>
          <p:cNvSpPr>
            <a:spLocks noChangeShapeType="1"/>
          </p:cNvSpPr>
          <p:nvPr/>
        </p:nvSpPr>
        <p:spPr bwMode="auto">
          <a:xfrm flipH="1">
            <a:off x="5580063" y="4581525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39" name="Line 45"/>
          <p:cNvSpPr>
            <a:spLocks noChangeShapeType="1"/>
          </p:cNvSpPr>
          <p:nvPr/>
        </p:nvSpPr>
        <p:spPr bwMode="auto">
          <a:xfrm flipH="1">
            <a:off x="5580063" y="1844675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4140" name="Oval 46"/>
          <p:cNvSpPr>
            <a:spLocks noChangeArrowheads="1"/>
          </p:cNvSpPr>
          <p:nvPr/>
        </p:nvSpPr>
        <p:spPr bwMode="auto">
          <a:xfrm>
            <a:off x="1260475" y="4510088"/>
            <a:ext cx="144463" cy="14287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41" name="Oval 47"/>
          <p:cNvSpPr>
            <a:spLocks noChangeArrowheads="1"/>
          </p:cNvSpPr>
          <p:nvPr/>
        </p:nvSpPr>
        <p:spPr bwMode="auto">
          <a:xfrm>
            <a:off x="1260475" y="3141663"/>
            <a:ext cx="144463" cy="14287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42" name="Oval 48"/>
          <p:cNvSpPr>
            <a:spLocks noChangeArrowheads="1"/>
          </p:cNvSpPr>
          <p:nvPr/>
        </p:nvSpPr>
        <p:spPr bwMode="auto">
          <a:xfrm>
            <a:off x="1260475" y="1773238"/>
            <a:ext cx="144463" cy="14287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43" name="Oval 49"/>
          <p:cNvSpPr>
            <a:spLocks noChangeArrowheads="1"/>
          </p:cNvSpPr>
          <p:nvPr/>
        </p:nvSpPr>
        <p:spPr bwMode="auto">
          <a:xfrm>
            <a:off x="6372225" y="1773238"/>
            <a:ext cx="144463" cy="14287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44" name="Oval 50"/>
          <p:cNvSpPr>
            <a:spLocks noChangeArrowheads="1"/>
          </p:cNvSpPr>
          <p:nvPr/>
        </p:nvSpPr>
        <p:spPr bwMode="auto">
          <a:xfrm>
            <a:off x="6372225" y="3213100"/>
            <a:ext cx="144463" cy="14287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45" name="Oval 51"/>
          <p:cNvSpPr>
            <a:spLocks noChangeArrowheads="1"/>
          </p:cNvSpPr>
          <p:nvPr/>
        </p:nvSpPr>
        <p:spPr bwMode="auto">
          <a:xfrm>
            <a:off x="6372225" y="4510088"/>
            <a:ext cx="144463" cy="14287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46" name="Oval 52"/>
          <p:cNvSpPr>
            <a:spLocks noChangeArrowheads="1"/>
          </p:cNvSpPr>
          <p:nvPr/>
        </p:nvSpPr>
        <p:spPr bwMode="auto">
          <a:xfrm>
            <a:off x="2124075" y="4510088"/>
            <a:ext cx="144463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47" name="Oval 53"/>
          <p:cNvSpPr>
            <a:spLocks noChangeArrowheads="1"/>
          </p:cNvSpPr>
          <p:nvPr/>
        </p:nvSpPr>
        <p:spPr bwMode="auto">
          <a:xfrm>
            <a:off x="5508625" y="4510088"/>
            <a:ext cx="144463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48" name="Oval 54"/>
          <p:cNvSpPr>
            <a:spLocks noChangeArrowheads="1"/>
          </p:cNvSpPr>
          <p:nvPr/>
        </p:nvSpPr>
        <p:spPr bwMode="auto">
          <a:xfrm>
            <a:off x="5508625" y="3213100"/>
            <a:ext cx="144463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49" name="Oval 55"/>
          <p:cNvSpPr>
            <a:spLocks noChangeArrowheads="1"/>
          </p:cNvSpPr>
          <p:nvPr/>
        </p:nvSpPr>
        <p:spPr bwMode="auto">
          <a:xfrm>
            <a:off x="5508625" y="1773238"/>
            <a:ext cx="144463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50" name="Oval 56"/>
          <p:cNvSpPr>
            <a:spLocks noChangeArrowheads="1"/>
          </p:cNvSpPr>
          <p:nvPr/>
        </p:nvSpPr>
        <p:spPr bwMode="auto">
          <a:xfrm>
            <a:off x="2124075" y="1773238"/>
            <a:ext cx="144463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51" name="Oval 57"/>
          <p:cNvSpPr>
            <a:spLocks noChangeArrowheads="1"/>
          </p:cNvSpPr>
          <p:nvPr/>
        </p:nvSpPr>
        <p:spPr bwMode="auto">
          <a:xfrm>
            <a:off x="2124075" y="3141663"/>
            <a:ext cx="144463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52" name="Oval 58"/>
          <p:cNvSpPr>
            <a:spLocks noChangeArrowheads="1"/>
          </p:cNvSpPr>
          <p:nvPr/>
        </p:nvSpPr>
        <p:spPr bwMode="auto">
          <a:xfrm>
            <a:off x="3708400" y="3213100"/>
            <a:ext cx="144463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53" name="Oval 59"/>
          <p:cNvSpPr>
            <a:spLocks noChangeArrowheads="1"/>
          </p:cNvSpPr>
          <p:nvPr/>
        </p:nvSpPr>
        <p:spPr bwMode="auto">
          <a:xfrm>
            <a:off x="4932363" y="3213100"/>
            <a:ext cx="144462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54" name="Oval 60"/>
          <p:cNvSpPr>
            <a:spLocks noChangeArrowheads="1"/>
          </p:cNvSpPr>
          <p:nvPr/>
        </p:nvSpPr>
        <p:spPr bwMode="auto">
          <a:xfrm>
            <a:off x="4932363" y="1773238"/>
            <a:ext cx="144462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55" name="Oval 61"/>
          <p:cNvSpPr>
            <a:spLocks noChangeArrowheads="1"/>
          </p:cNvSpPr>
          <p:nvPr/>
        </p:nvSpPr>
        <p:spPr bwMode="auto">
          <a:xfrm>
            <a:off x="3708400" y="1773238"/>
            <a:ext cx="144463" cy="142875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56" name="Text Box 62"/>
          <p:cNvSpPr txBox="1">
            <a:spLocks noChangeArrowheads="1"/>
          </p:cNvSpPr>
          <p:nvPr/>
        </p:nvSpPr>
        <p:spPr bwMode="auto">
          <a:xfrm>
            <a:off x="1547813" y="2278063"/>
            <a:ext cx="433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1</a:t>
            </a:r>
            <a:endParaRPr lang="cs-CZ" dirty="0"/>
          </a:p>
        </p:txBody>
      </p:sp>
      <p:sp>
        <p:nvSpPr>
          <p:cNvPr id="4157" name="Text Box 63"/>
          <p:cNvSpPr txBox="1">
            <a:spLocks noChangeArrowheads="1"/>
          </p:cNvSpPr>
          <p:nvPr/>
        </p:nvSpPr>
        <p:spPr bwMode="auto">
          <a:xfrm>
            <a:off x="1547813" y="3717925"/>
            <a:ext cx="4333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2</a:t>
            </a:r>
            <a:endParaRPr lang="cs-CZ" dirty="0"/>
          </a:p>
        </p:txBody>
      </p:sp>
      <p:sp>
        <p:nvSpPr>
          <p:cNvPr id="4158" name="Text Box 64"/>
          <p:cNvSpPr txBox="1">
            <a:spLocks noChangeArrowheads="1"/>
          </p:cNvSpPr>
          <p:nvPr/>
        </p:nvSpPr>
        <p:spPr bwMode="auto">
          <a:xfrm>
            <a:off x="2843213" y="2636838"/>
            <a:ext cx="433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3</a:t>
            </a:r>
            <a:endParaRPr lang="cs-CZ" dirty="0"/>
          </a:p>
        </p:txBody>
      </p:sp>
      <p:sp>
        <p:nvSpPr>
          <p:cNvPr id="4159" name="Text Box 65"/>
          <p:cNvSpPr txBox="1">
            <a:spLocks noChangeArrowheads="1"/>
          </p:cNvSpPr>
          <p:nvPr/>
        </p:nvSpPr>
        <p:spPr bwMode="auto">
          <a:xfrm>
            <a:off x="2916238" y="3933825"/>
            <a:ext cx="4333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4</a:t>
            </a:r>
            <a:endParaRPr lang="cs-CZ" dirty="0"/>
          </a:p>
        </p:txBody>
      </p:sp>
      <p:sp>
        <p:nvSpPr>
          <p:cNvPr id="4160" name="Text Box 66"/>
          <p:cNvSpPr txBox="1">
            <a:spLocks noChangeArrowheads="1"/>
          </p:cNvSpPr>
          <p:nvPr/>
        </p:nvSpPr>
        <p:spPr bwMode="auto">
          <a:xfrm>
            <a:off x="3419475" y="1196975"/>
            <a:ext cx="433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5</a:t>
            </a:r>
            <a:endParaRPr lang="cs-CZ" dirty="0"/>
          </a:p>
        </p:txBody>
      </p:sp>
      <p:sp>
        <p:nvSpPr>
          <p:cNvPr id="4161" name="Text Box 67"/>
          <p:cNvSpPr txBox="1">
            <a:spLocks noChangeArrowheads="1"/>
          </p:cNvSpPr>
          <p:nvPr/>
        </p:nvSpPr>
        <p:spPr bwMode="auto">
          <a:xfrm>
            <a:off x="3419475" y="1989138"/>
            <a:ext cx="4333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6</a:t>
            </a:r>
            <a:endParaRPr lang="cs-CZ" dirty="0"/>
          </a:p>
        </p:txBody>
      </p:sp>
      <p:sp>
        <p:nvSpPr>
          <p:cNvPr id="4162" name="Text Box 68"/>
          <p:cNvSpPr txBox="1">
            <a:spLocks noChangeArrowheads="1"/>
          </p:cNvSpPr>
          <p:nvPr/>
        </p:nvSpPr>
        <p:spPr bwMode="auto">
          <a:xfrm>
            <a:off x="4284663" y="2349500"/>
            <a:ext cx="4333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7</a:t>
            </a:r>
            <a:endParaRPr lang="cs-CZ" dirty="0"/>
          </a:p>
        </p:txBody>
      </p:sp>
      <p:sp>
        <p:nvSpPr>
          <p:cNvPr id="4163" name="Text Box 69"/>
          <p:cNvSpPr txBox="1">
            <a:spLocks noChangeArrowheads="1"/>
          </p:cNvSpPr>
          <p:nvPr/>
        </p:nvSpPr>
        <p:spPr bwMode="auto">
          <a:xfrm>
            <a:off x="5003800" y="2781300"/>
            <a:ext cx="433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8</a:t>
            </a:r>
            <a:endParaRPr lang="cs-CZ" dirty="0"/>
          </a:p>
        </p:txBody>
      </p:sp>
      <p:sp>
        <p:nvSpPr>
          <p:cNvPr id="4164" name="Text Box 70"/>
          <p:cNvSpPr txBox="1">
            <a:spLocks noChangeArrowheads="1"/>
          </p:cNvSpPr>
          <p:nvPr/>
        </p:nvSpPr>
        <p:spPr bwMode="auto">
          <a:xfrm>
            <a:off x="5003800" y="3429000"/>
            <a:ext cx="433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9</a:t>
            </a:r>
            <a:endParaRPr lang="cs-CZ" dirty="0"/>
          </a:p>
        </p:txBody>
      </p:sp>
      <p:sp>
        <p:nvSpPr>
          <p:cNvPr id="4165" name="Text Box 71"/>
          <p:cNvSpPr txBox="1">
            <a:spLocks noChangeArrowheads="1"/>
          </p:cNvSpPr>
          <p:nvPr/>
        </p:nvSpPr>
        <p:spPr bwMode="auto">
          <a:xfrm>
            <a:off x="4427538" y="3933825"/>
            <a:ext cx="576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10</a:t>
            </a:r>
            <a:endParaRPr lang="cs-CZ" dirty="0"/>
          </a:p>
        </p:txBody>
      </p:sp>
      <p:sp>
        <p:nvSpPr>
          <p:cNvPr id="4166" name="Text Box 72"/>
          <p:cNvSpPr txBox="1">
            <a:spLocks noChangeArrowheads="1"/>
          </p:cNvSpPr>
          <p:nvPr/>
        </p:nvSpPr>
        <p:spPr bwMode="auto">
          <a:xfrm>
            <a:off x="5724525" y="2278063"/>
            <a:ext cx="5762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R</a:t>
            </a:r>
            <a:r>
              <a:rPr lang="cs-CZ" baseline="-25000" dirty="0"/>
              <a:t>11</a:t>
            </a:r>
            <a:endParaRPr lang="cs-CZ" dirty="0"/>
          </a:p>
        </p:txBody>
      </p:sp>
      <p:sp>
        <p:nvSpPr>
          <p:cNvPr id="4167" name="Text Box 73"/>
          <p:cNvSpPr txBox="1">
            <a:spLocks noChangeArrowheads="1"/>
          </p:cNvSpPr>
          <p:nvPr/>
        </p:nvSpPr>
        <p:spPr bwMode="auto">
          <a:xfrm>
            <a:off x="736600" y="1576388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4168" name="Text Box 74"/>
          <p:cNvSpPr txBox="1">
            <a:spLocks noChangeArrowheads="1"/>
          </p:cNvSpPr>
          <p:nvPr/>
        </p:nvSpPr>
        <p:spPr bwMode="auto">
          <a:xfrm>
            <a:off x="828675" y="2924175"/>
            <a:ext cx="33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4169" name="Text Box 75"/>
          <p:cNvSpPr txBox="1">
            <a:spLocks noChangeArrowheads="1"/>
          </p:cNvSpPr>
          <p:nvPr/>
        </p:nvSpPr>
        <p:spPr bwMode="auto">
          <a:xfrm>
            <a:off x="828675" y="4292600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4170" name="Text Box 76"/>
          <p:cNvSpPr txBox="1">
            <a:spLocks noChangeArrowheads="1"/>
          </p:cNvSpPr>
          <p:nvPr/>
        </p:nvSpPr>
        <p:spPr bwMode="auto">
          <a:xfrm>
            <a:off x="6661150" y="1557338"/>
            <a:ext cx="349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D</a:t>
            </a:r>
          </a:p>
        </p:txBody>
      </p:sp>
      <p:sp>
        <p:nvSpPr>
          <p:cNvPr id="4171" name="Text Box 77"/>
          <p:cNvSpPr txBox="1">
            <a:spLocks noChangeArrowheads="1"/>
          </p:cNvSpPr>
          <p:nvPr/>
        </p:nvSpPr>
        <p:spPr bwMode="auto">
          <a:xfrm>
            <a:off x="6732588" y="3068638"/>
            <a:ext cx="33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E</a:t>
            </a:r>
          </a:p>
        </p:txBody>
      </p:sp>
      <p:sp>
        <p:nvSpPr>
          <p:cNvPr id="4172" name="Text Box 78"/>
          <p:cNvSpPr txBox="1">
            <a:spLocks noChangeArrowheads="1"/>
          </p:cNvSpPr>
          <p:nvPr/>
        </p:nvSpPr>
        <p:spPr bwMode="auto">
          <a:xfrm>
            <a:off x="6732588" y="4292600"/>
            <a:ext cx="323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F</a:t>
            </a:r>
          </a:p>
        </p:txBody>
      </p:sp>
      <p:sp>
        <p:nvSpPr>
          <p:cNvPr id="4173" name="Text Box 90"/>
          <p:cNvSpPr txBox="1">
            <a:spLocks noChangeArrowheads="1"/>
          </p:cNvSpPr>
          <p:nvPr/>
        </p:nvSpPr>
        <p:spPr bwMode="auto">
          <a:xfrm>
            <a:off x="950913" y="5032375"/>
            <a:ext cx="1784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Skupina A:  R</a:t>
            </a:r>
            <a:r>
              <a:rPr lang="cs-CZ" baseline="-25000" dirty="0"/>
              <a:t>AE</a:t>
            </a:r>
            <a:endParaRPr lang="cs-CZ" dirty="0"/>
          </a:p>
        </p:txBody>
      </p:sp>
      <p:sp>
        <p:nvSpPr>
          <p:cNvPr id="4174" name="Text Box 91"/>
          <p:cNvSpPr txBox="1">
            <a:spLocks noChangeArrowheads="1"/>
          </p:cNvSpPr>
          <p:nvPr/>
        </p:nvSpPr>
        <p:spPr bwMode="auto">
          <a:xfrm>
            <a:off x="971550" y="5661025"/>
            <a:ext cx="19446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Skupina B:  R</a:t>
            </a:r>
            <a:r>
              <a:rPr lang="cs-CZ" baseline="-25000" dirty="0"/>
              <a:t>CE</a:t>
            </a:r>
            <a:endParaRPr lang="cs-CZ" dirty="0"/>
          </a:p>
        </p:txBody>
      </p:sp>
      <p:graphicFrame>
        <p:nvGraphicFramePr>
          <p:cNvPr id="81" name="Tabulka 80"/>
          <p:cNvGraphicFramePr>
            <a:graphicFrameLocks noGrp="1"/>
          </p:cNvGraphicFramePr>
          <p:nvPr/>
        </p:nvGraphicFramePr>
        <p:xfrm>
          <a:off x="7199313" y="1676400"/>
          <a:ext cx="1509485" cy="3679828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825958"/>
                <a:gridCol w="683527"/>
              </a:tblGrid>
              <a:tr h="45456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1,43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R</a:t>
                      </a:r>
                      <a:r>
                        <a:rPr lang="cs-CZ" sz="1600" u="none" strike="noStrike" baseline="-25000" dirty="0"/>
                        <a:t>56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</a:tr>
              <a:tr h="45456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1,62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R</a:t>
                      </a:r>
                      <a:r>
                        <a:rPr lang="cs-CZ" sz="1600" u="none" strike="noStrike" baseline="-25000" dirty="0"/>
                        <a:t>789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</a:tr>
              <a:tr h="45456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5,43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R</a:t>
                      </a:r>
                      <a:r>
                        <a:rPr lang="cs-CZ" sz="1600" u="none" strike="noStrike" baseline="-25000" dirty="0"/>
                        <a:t>5611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</a:tr>
              <a:tr h="45456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2,62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R</a:t>
                      </a:r>
                      <a:r>
                        <a:rPr lang="cs-CZ" sz="1600" u="none" strike="noStrike" baseline="-25000" dirty="0"/>
                        <a:t>3789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</a:tr>
              <a:tr h="45456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6,00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R</a:t>
                      </a:r>
                      <a:r>
                        <a:rPr lang="cs-CZ" sz="1600" u="none" strike="noStrike" baseline="-25000" dirty="0"/>
                        <a:t>2410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</a:tr>
              <a:tr h="45456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1,82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R</a:t>
                      </a:r>
                      <a:r>
                        <a:rPr lang="cs-CZ" sz="1600" u="none" strike="noStrike" baseline="-25000" dirty="0"/>
                        <a:t>XY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</a:tr>
              <a:tr h="47621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4,82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R</a:t>
                      </a:r>
                      <a:r>
                        <a:rPr lang="cs-CZ" sz="1600" u="none" strike="noStrike" baseline="-25000" dirty="0"/>
                        <a:t>1XY</a:t>
                      </a:r>
                      <a:endParaRPr lang="cs-CZ" sz="1600" b="0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</a:tr>
              <a:tr h="47621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2,55</a:t>
                      </a:r>
                      <a:endParaRPr lang="cs-CZ" sz="1600" b="1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u="none" strike="noStrike" dirty="0"/>
                        <a:t>R</a:t>
                      </a:r>
                      <a:r>
                        <a:rPr lang="cs-CZ" sz="1600" u="none" strike="noStrike" baseline="-25000" dirty="0"/>
                        <a:t>AE</a:t>
                      </a:r>
                      <a:endParaRPr lang="cs-CZ" sz="1600" b="1" i="0" u="none" strike="noStrike" dirty="0">
                        <a:latin typeface="Arial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sp>
        <p:nvSpPr>
          <p:cNvPr id="80" name="Zaoblený obdélník 79">
            <a:hlinkClick r:id="rId2" action="ppaction://hlinksldjump"/>
          </p:cNvPr>
          <p:cNvSpPr/>
          <p:nvPr/>
        </p:nvSpPr>
        <p:spPr>
          <a:xfrm>
            <a:off x="7143009" y="5577445"/>
            <a:ext cx="1596572" cy="49348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764" y="1479984"/>
            <a:ext cx="8229600" cy="114300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41418" y="3255817"/>
            <a:ext cx="4621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Veškeré obrazové materiály –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1274</TotalTime>
  <Words>381</Words>
  <Application>Microsoft Office PowerPoint</Application>
  <PresentationFormat>Předvádění na obrazovce (4:3)</PresentationFormat>
  <Paragraphs>138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Výchozí návrh</vt:lpstr>
      <vt:lpstr>Snímek 1</vt:lpstr>
      <vt:lpstr>Řazení rezistorů</vt:lpstr>
      <vt:lpstr>Řazení rezistorů - transfigurace</vt:lpstr>
      <vt:lpstr>Řazení rezistorů - výsledky</vt:lpstr>
      <vt:lpstr>Konec prezentace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Řazení rezistorů</dc:title>
  <dc:creator>SOU Strakonice</dc:creator>
  <cp:lastModifiedBy>Opatrný</cp:lastModifiedBy>
  <cp:revision>33</cp:revision>
  <dcterms:created xsi:type="dcterms:W3CDTF">2005-11-01T08:05:09Z</dcterms:created>
  <dcterms:modified xsi:type="dcterms:W3CDTF">2012-07-17T11:35:33Z</dcterms:modified>
</cp:coreProperties>
</file>