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90" r:id="rId2"/>
    <p:sldId id="291" r:id="rId3"/>
    <p:sldId id="256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57" r:id="rId36"/>
    <p:sldId id="289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C02DC-536A-440E-9E99-2C59D2325A95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C4CEA-ED23-433D-ABD0-94E42CAD6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150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96168-BBA9-4F12-9843-0C404839DF73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B635B-D158-4FEE-9B6C-B6756091E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337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9754E-8808-4CA5-9426-E5897D4B8C95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74979-AB1A-46B9-82BE-C785C46F2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20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4079D-F09D-4EB1-8047-4539091BC082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4E62A-B594-4D44-8DC0-1BD11CF902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688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37EE4-F5AB-4BDA-B41E-EF156F45D057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65BFC-FAF0-4803-A040-C7F496B1C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587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54E49-2F10-47DF-8352-E8FF936CBA57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703FC-6CB9-4153-A24C-8C713B432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794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D3084-9878-44EB-B939-B7FEFF94F2E4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983C4-5ADF-4667-A4E6-D8093BDE1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95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9DD55-992E-4E29-931C-F88903E6D749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DA315-584A-4397-8057-71E0F67B5A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70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4C420-12E3-46F1-BA26-6656B1321D7D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8411D-FAB3-4046-A055-D080EE4CEB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951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EFCC6-326B-40C1-94F7-F5130B76E3B5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4A0A0-430C-4896-9058-D3776ECF3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969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A240F-AE68-49EA-BE51-D343CA751A3F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3DA039-ECC3-4995-B0A1-4DC6AAB9A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748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5D6E6AC-8417-41B7-9E73-C47CDE409464}" type="datetimeFigureOut">
              <a:rPr lang="cs-CZ"/>
              <a:pPr>
                <a:defRPr/>
              </a:pPr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54ED0BC-EBEF-4B1A-8F66-D66F213E0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75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Zwergelstern" TargetMode="External"/><Relationship Id="rId3" Type="http://schemas.openxmlformats.org/officeDocument/2006/relationships/hyperlink" Target="http://en.wikipedia.org/wiki/cs:GNU_Free_Documentation_License" TargetMode="External"/><Relationship Id="rId7" Type="http://schemas.openxmlformats.org/officeDocument/2006/relationships/hyperlink" Target="http://creativecommons.org/licenses/by-sa/2.5/deed.cs" TargetMode="External"/><Relationship Id="rId12" Type="http://schemas.openxmlformats.org/officeDocument/2006/relationships/hyperlink" Target="http://commons.wikimedia.org/wiki/User:Mercy" TargetMode="External"/><Relationship Id="rId2" Type="http://schemas.openxmlformats.org/officeDocument/2006/relationships/hyperlink" Target="http://cs.wikipedia.org/wiki/Soubor:Czechia_-_outline_map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cs:Creative_Commons" TargetMode="External"/><Relationship Id="rId11" Type="http://schemas.openxmlformats.org/officeDocument/2006/relationships/hyperlink" Target="http://creativecommons.org/licenses/by-sa/3.0/deed.cs" TargetMode="External"/><Relationship Id="rId5" Type="http://schemas.openxmlformats.org/officeDocument/2006/relationships/hyperlink" Target="http://cs.wikipedia.org/wiki/Soubor:Soos_Landscape_0B.JPG" TargetMode="External"/><Relationship Id="rId10" Type="http://schemas.openxmlformats.org/officeDocument/2006/relationships/hyperlink" Target="http://cs.wikipedia.org/wiki/Soubor:Ch%C5%99iby_-_pohled_od_H%C3%BDsel.JPG" TargetMode="External"/><Relationship Id="rId4" Type="http://schemas.openxmlformats.org/officeDocument/2006/relationships/hyperlink" Target="http://en.wikipedia.org/wiki/User:Caroig" TargetMode="External"/><Relationship Id="rId9" Type="http://schemas.openxmlformats.org/officeDocument/2006/relationships/hyperlink" Target="http://cs.wikipedia.org/wiki/Soubor:Sptn-rmnk-zbnc_19oct_017.jpg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3"/>
          <p:cNvSpPr>
            <a:spLocks noChangeArrowheads="1"/>
          </p:cNvSpPr>
          <p:nvPr/>
        </p:nvSpPr>
        <p:spPr bwMode="auto">
          <a:xfrm>
            <a:off x="428625" y="500063"/>
            <a:ext cx="4572000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/>
              <a:t>Projekt:</a:t>
            </a:r>
            <a:r>
              <a:rPr lang="cs-CZ"/>
              <a:t> Moderní škola 2010</a:t>
            </a:r>
          </a:p>
          <a:p>
            <a:endParaRPr lang="cs-CZ"/>
          </a:p>
          <a:p>
            <a:r>
              <a:rPr lang="cs-CZ" b="1"/>
              <a:t>registrační číslo</a:t>
            </a:r>
            <a:r>
              <a:rPr lang="cs-CZ"/>
              <a:t>: CZ.1.07/1.4.00/21.1091</a:t>
            </a:r>
          </a:p>
          <a:p>
            <a:endParaRPr lang="cs-CZ"/>
          </a:p>
          <a:p>
            <a:r>
              <a:rPr lang="cs-CZ" b="1"/>
              <a:t>Číslo DUM</a:t>
            </a:r>
            <a:r>
              <a:rPr lang="cs-CZ"/>
              <a:t>: </a:t>
            </a:r>
            <a:r>
              <a:rPr lang="cs-CZ" i="1"/>
              <a:t>VY_32_INOVACE_61</a:t>
            </a:r>
          </a:p>
        </p:txBody>
      </p:sp>
      <p:sp>
        <p:nvSpPr>
          <p:cNvPr id="3075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/>
              <a:t>Předmět: Zeměpis	          		</a:t>
            </a:r>
          </a:p>
          <a:p>
            <a:r>
              <a:rPr lang="cs-CZ" b="1"/>
              <a:t>Autor: Petra Morchová</a:t>
            </a:r>
            <a:r>
              <a:rPr lang="cs-CZ"/>
              <a:t>	           		</a:t>
            </a:r>
          </a:p>
        </p:txBody>
      </p:sp>
      <p:sp>
        <p:nvSpPr>
          <p:cNvPr id="3077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588" y="4652963"/>
            <a:ext cx="6840537" cy="14938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313" y="260350"/>
          <a:ext cx="8534401" cy="6245449"/>
        </p:xfrm>
        <a:graphic>
          <a:graphicData uri="http://schemas.openxmlformats.org/drawingml/2006/table">
            <a:tbl>
              <a:tblPr/>
              <a:tblGrid>
                <a:gridCol w="4141685"/>
                <a:gridCol w="71680"/>
                <a:gridCol w="431786"/>
                <a:gridCol w="73023"/>
                <a:gridCol w="3816227"/>
              </a:tblGrid>
              <a:tr h="4889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89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VY_32_INOVACE_61_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krajecr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27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 Kraje ČR</a:t>
                      </a: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88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program upevňuje orientaci na mapě, rozšiřuje základní přehled o stupních samosprávy v ČR a poloze jednotlivých krajů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179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7. 3.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1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0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1. 4.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54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orientace na mapě ČR, určování polohy jednotlivých krajů ČR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62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sever, jih, východ, západ, Německo, Rakousko, Slovensko, Polsko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48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podle pokynů u slepé mapy vyhledávání informací z atlasu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2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13 – 14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36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86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velikost: 19,03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Zástupný symbol pro obsah 12" descr="192.výhledy z Mariiny skál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8715375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8637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4"/>
                </a:solidFill>
              </a:rPr>
              <a:t>Kraje ČR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4"/>
                </a:solidFill>
              </a:rPr>
              <a:t>Třístupňová samospráva ČR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Česko se v současnosti dělí podle samosprávního hlediska na:</a:t>
            </a:r>
          </a:p>
          <a:p>
            <a:pPr eaLnBrk="1" hangingPunct="1"/>
            <a:r>
              <a:rPr lang="cs-CZ" smtClean="0"/>
              <a:t>14 vyšších územně samosprávných celků (VÚSC) = krajů</a:t>
            </a:r>
          </a:p>
          <a:p>
            <a:pPr eaLnBrk="1" hangingPunct="1"/>
            <a:r>
              <a:rPr lang="cs-CZ" smtClean="0"/>
              <a:t>205 obvodů obcí s rozšířenou působností (ORP)</a:t>
            </a:r>
          </a:p>
          <a:p>
            <a:pPr eaLnBrk="1" hangingPunct="1"/>
            <a:r>
              <a:rPr lang="cs-CZ" smtClean="0"/>
              <a:t>Téměř 6 300 obcí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4"/>
                </a:solidFill>
              </a:rPr>
              <a:t>K číslům přiřaď správný název kraje: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7171" name="Zástupný symbol pro obsah 3" descr="kraje[2]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500188"/>
            <a:ext cx="8034337" cy="50720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868346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Zkontroluj si:</a:t>
            </a:r>
            <a:endParaRPr lang="cs-CZ" dirty="0"/>
          </a:p>
        </p:txBody>
      </p:sp>
      <p:pic>
        <p:nvPicPr>
          <p:cNvPr id="8195" name="Zástupný symbol pro obsah 3" descr="kraje[3)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068388"/>
            <a:ext cx="9172575" cy="5789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29642" cy="65562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1.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pic>
        <p:nvPicPr>
          <p:cNvPr id="9219" name="Zástupný symbol pro obsah 5" descr="I:\Kraje ČR\kraje[1].jp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89" r="81464" b="60570"/>
          <a:stretch>
            <a:fillRect/>
          </a:stretch>
        </p:blipFill>
        <p:spPr>
          <a:xfrm>
            <a:off x="4786313" y="1214438"/>
            <a:ext cx="3857625" cy="283845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428625" y="1928813"/>
            <a:ext cx="8115300" cy="3929062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 eaLnBrk="1" hangingPunct="1">
              <a:defRPr/>
            </a:pPr>
            <a:r>
              <a:rPr lang="cs-CZ" sz="2400" dirty="0" smtClean="0"/>
              <a:t>Je významnou lázeňskou </a:t>
            </a:r>
          </a:p>
          <a:p>
            <a:pPr eaLnBrk="1" hangingPunct="1">
              <a:defRPr/>
            </a:pPr>
            <a:r>
              <a:rPr lang="cs-CZ" sz="2400" dirty="0" smtClean="0"/>
              <a:t>oblastí.</a:t>
            </a:r>
          </a:p>
          <a:p>
            <a:pPr eaLnBrk="1" hangingPunct="1"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457200" indent="-457200" eaLnBrk="1" hangingPunct="1">
              <a:defRPr/>
            </a:pPr>
            <a:r>
              <a:rPr lang="cs-CZ" sz="2400" dirty="0" smtClean="0"/>
              <a:t>1) S kterým naším sousedním </a:t>
            </a:r>
          </a:p>
          <a:p>
            <a:pPr marL="457200" indent="-457200" eaLnBrk="1" hangingPunct="1">
              <a:defRPr/>
            </a:pPr>
            <a:r>
              <a:rPr lang="cs-CZ" sz="2400" dirty="0" smtClean="0"/>
              <a:t>    státem má společné hranice?</a:t>
            </a:r>
          </a:p>
          <a:p>
            <a:pPr marL="457200" indent="-457200" eaLnBrk="1" hangingPunct="1">
              <a:defRPr/>
            </a:pPr>
            <a:r>
              <a:rPr lang="cs-CZ" sz="2400" dirty="0" smtClean="0"/>
              <a:t>2) Na které světové straně od tohoto kraje daný stát leží? </a:t>
            </a:r>
          </a:p>
          <a:p>
            <a:pPr marL="457200" indent="-457200" eaLnBrk="1" hangingPunct="1">
              <a:defRPr/>
            </a:pPr>
            <a:r>
              <a:rPr lang="cs-CZ" sz="2400" dirty="0" smtClean="0"/>
              <a:t>3) S kterým krajem sousedí na jihu?</a:t>
            </a:r>
          </a:p>
          <a:p>
            <a:pPr marL="457200" indent="-457200" eaLnBrk="1" hangingPunct="1">
              <a:defRPr/>
            </a:pPr>
            <a:r>
              <a:rPr lang="cs-CZ" sz="2400" dirty="0" smtClean="0"/>
              <a:t>4) Se kterým krajem sousedí na východě?</a:t>
            </a:r>
          </a:p>
          <a:p>
            <a:pPr marL="457200" indent="-457200" eaLnBrk="1" hangingPunct="1">
              <a:defRPr/>
            </a:pPr>
            <a:endParaRPr lang="cs-CZ" sz="2400" dirty="0" smtClean="0"/>
          </a:p>
          <a:p>
            <a:pPr eaLnBrk="1" hangingPunct="1"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I:\Kraje ČR\800px-Soos_Landscape_0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214313"/>
            <a:ext cx="8596313" cy="644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4"/>
                </a:solidFill>
              </a:rPr>
              <a:t>1. Kontrola: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10244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1675"/>
          </a:xfrm>
        </p:spPr>
        <p:txBody>
          <a:bodyPr/>
          <a:lstStyle/>
          <a:p>
            <a:pPr eaLnBrk="1" hangingPunct="1"/>
            <a:r>
              <a:rPr lang="cs-CZ" smtClean="0"/>
              <a:t>Karlovarský kraj:</a:t>
            </a:r>
          </a:p>
          <a:p>
            <a:pPr lvl="1" eaLnBrk="1" hangingPunct="1"/>
            <a:r>
              <a:rPr lang="cs-CZ" smtClean="0"/>
              <a:t>Na severu a západě sousedí s Německem</a:t>
            </a:r>
          </a:p>
          <a:p>
            <a:pPr lvl="1" eaLnBrk="1" hangingPunct="1"/>
            <a:r>
              <a:rPr lang="cs-CZ" smtClean="0"/>
              <a:t>Na jihu sousedí s Plzeňským krajem</a:t>
            </a:r>
          </a:p>
          <a:p>
            <a:pPr lvl="1" eaLnBrk="1" hangingPunct="1"/>
            <a:r>
              <a:rPr lang="cs-CZ" smtClean="0"/>
              <a:t>Na východě sousedí s Ústeckým krajem</a:t>
            </a:r>
          </a:p>
          <a:p>
            <a:pPr lvl="1"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29642" cy="65562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2.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pic>
        <p:nvPicPr>
          <p:cNvPr id="11267" name="Zástupný symbol pro obsah 4" descr="I:\Kraje ČR\kraje[1].jp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49" r="59021" b="63658"/>
          <a:stretch>
            <a:fillRect/>
          </a:stretch>
        </p:blipFill>
        <p:spPr>
          <a:xfrm>
            <a:off x="4857750" y="1071563"/>
            <a:ext cx="3716338" cy="3071812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57188" y="2428875"/>
            <a:ext cx="7115175" cy="378618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 eaLnBrk="1" hangingPunct="1">
              <a:defRPr/>
            </a:pPr>
            <a:r>
              <a:rPr lang="cs-CZ" sz="2400" dirty="0" smtClean="0"/>
              <a:t>V tomto kraji opouští Labe </a:t>
            </a:r>
          </a:p>
          <a:p>
            <a:pPr eaLnBrk="1" hangingPunct="1">
              <a:defRPr/>
            </a:pPr>
            <a:r>
              <a:rPr lang="cs-CZ" sz="2400" dirty="0" smtClean="0"/>
              <a:t>naši republiku.</a:t>
            </a:r>
          </a:p>
          <a:p>
            <a:pPr eaLnBrk="1" hangingPunct="1"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západě?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má společnou hranici na jihu?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východě?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C:\Documents and Settings\Morčata\Dokumenty\Obrázky\Léto 2010\České Švýcarsko 8.2010\413.na Pravčické bráně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8720137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4"/>
                </a:solidFill>
              </a:rPr>
              <a:t>2. Kontrola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12292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Ústecký kraj</a:t>
            </a:r>
          </a:p>
          <a:p>
            <a:pPr lvl="1" eaLnBrk="1" hangingPunct="1"/>
            <a:r>
              <a:rPr lang="cs-CZ" smtClean="0"/>
              <a:t>Na severu sousedí s Německem</a:t>
            </a:r>
          </a:p>
          <a:p>
            <a:pPr lvl="1" eaLnBrk="1" hangingPunct="1"/>
            <a:r>
              <a:rPr lang="cs-CZ" smtClean="0"/>
              <a:t>Na západě s Karlovarským krajem</a:t>
            </a:r>
          </a:p>
          <a:p>
            <a:pPr lvl="1" eaLnBrk="1" hangingPunct="1"/>
            <a:r>
              <a:rPr lang="cs-CZ" smtClean="0"/>
              <a:t>Na jihu sousedí s Plzeňským a Středočeským krajem</a:t>
            </a:r>
          </a:p>
          <a:p>
            <a:pPr lvl="1" eaLnBrk="1" hangingPunct="1"/>
            <a:r>
              <a:rPr lang="cs-CZ" smtClean="0"/>
              <a:t>Na východě sousedí s Libereckým krajem</a:t>
            </a:r>
          </a:p>
        </p:txBody>
      </p:sp>
      <p:pic>
        <p:nvPicPr>
          <p:cNvPr id="12293" name="Picture 2" descr="C:\Documents and Settings\Morčata\Dokumenty\Obrázky\Léto 2010\České Švýcarsko 8.2010\413.na Pravčické bráně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2625" y="12072938"/>
            <a:ext cx="31089600" cy="2331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58204" cy="727058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3. O který kraj se jedná?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428625" y="2357438"/>
            <a:ext cx="8115300" cy="40005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 eaLnBrk="1" hangingPunct="1">
              <a:defRPr/>
            </a:pPr>
            <a:r>
              <a:rPr lang="cs-CZ" sz="2400" dirty="0" smtClean="0"/>
              <a:t>V kraji se nachází naše pohraniční </a:t>
            </a:r>
          </a:p>
          <a:p>
            <a:pPr eaLnBrk="1" hangingPunct="1">
              <a:defRPr/>
            </a:pPr>
            <a:r>
              <a:rPr lang="cs-CZ" sz="2400" dirty="0" smtClean="0"/>
              <a:t>hory s nejvyšším vrcholem Smrk.</a:t>
            </a:r>
          </a:p>
          <a:p>
            <a:pPr eaLnBrk="1" hangingPunct="1"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kterými státy kraj sousedí a na které světové straně?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Na které světové straně kraj sousedí s Ústeckým krajem?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jihu?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jihu a východě?</a:t>
            </a:r>
          </a:p>
          <a:p>
            <a:pPr marL="457200" indent="-457200" eaLnBrk="1" hangingPunct="1">
              <a:buFont typeface="Wingdings 2" pitchFamily="18" charset="2"/>
              <a:buAutoNum type="arabicPeriod"/>
              <a:defRPr/>
            </a:pPr>
            <a:endParaRPr lang="cs-CZ" sz="2400" dirty="0"/>
          </a:p>
        </p:txBody>
      </p:sp>
      <p:pic>
        <p:nvPicPr>
          <p:cNvPr id="13316" name="Zástupný symbol pro obsah 6" descr="I:\Kraje ČR\kraje[1].jp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61" r="44920" b="72670"/>
          <a:stretch>
            <a:fillRect/>
          </a:stretch>
        </p:blipFill>
        <p:spPr>
          <a:xfrm>
            <a:off x="5286375" y="1000125"/>
            <a:ext cx="3386138" cy="2857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F:\Jizerské hory 07\19.stmívá 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95250"/>
            <a:ext cx="8882063" cy="661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4"/>
                </a:solidFill>
              </a:rPr>
              <a:t>3. Kontrola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Liberecký kraj</a:t>
            </a:r>
          </a:p>
          <a:p>
            <a:pPr lvl="1" eaLnBrk="1" hangingPunct="1">
              <a:defRPr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severu sousedí s Německem a Polskem</a:t>
            </a:r>
          </a:p>
          <a:p>
            <a:pPr lvl="1" eaLnBrk="1" hangingPunct="1">
              <a:defRPr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 Ústeckým krajem sousedí na západě</a:t>
            </a:r>
          </a:p>
          <a:p>
            <a:pPr lvl="1" eaLnBrk="1" hangingPunct="1">
              <a:defRPr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jihu sousedí se Středočeským krajem</a:t>
            </a:r>
          </a:p>
          <a:p>
            <a:pPr lvl="1" eaLnBrk="1" hangingPunct="1">
              <a:defRPr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jihu a východě sousedí s Královéhradeckým krajem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58204" cy="727058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4. O který kraj se jedná?</a:t>
            </a:r>
            <a:endParaRPr lang="cs-CZ" sz="3600" dirty="0"/>
          </a:p>
        </p:txBody>
      </p:sp>
      <p:pic>
        <p:nvPicPr>
          <p:cNvPr id="15363" name="Zástupný symbol pro obsah 4" descr="I:\Kraje ČR\kraje[1].jp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44" t="12827" r="32056" b="52412"/>
          <a:stretch>
            <a:fillRect/>
          </a:stretch>
        </p:blipFill>
        <p:spPr>
          <a:xfrm>
            <a:off x="4929188" y="1214438"/>
            <a:ext cx="3675062" cy="3286125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28625" y="2786063"/>
            <a:ext cx="8186738" cy="357187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 eaLnBrk="1" hangingPunct="1">
              <a:defRPr/>
            </a:pPr>
            <a:r>
              <a:rPr lang="cs-CZ" sz="2400" dirty="0" smtClean="0"/>
              <a:t>V tomto kraji se nachází naše </a:t>
            </a:r>
          </a:p>
          <a:p>
            <a:pPr eaLnBrk="1" hangingPunct="1">
              <a:defRPr/>
            </a:pPr>
            <a:r>
              <a:rPr lang="cs-CZ" sz="2400" dirty="0" smtClean="0"/>
              <a:t>největší a nejznámější ZOO.</a:t>
            </a:r>
          </a:p>
          <a:p>
            <a:pPr eaLnBrk="1" hangingPunct="1"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Se kterým státem sousedí kraj na severu a východě?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Se kterými kraji sousedí na západě?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cs-CZ" sz="2400" dirty="0" smtClean="0"/>
              <a:t>Se kterým krajem sousedí na jihu?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Morčata\Dokumenty\Obrázky\Podzim 2010\Krkonoše\140.cesta na Labskou boud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160338"/>
            <a:ext cx="8715375" cy="653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4"/>
                </a:solidFill>
              </a:rPr>
              <a:t>4. Kontrola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16388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Královéhradecký kraj</a:t>
            </a:r>
          </a:p>
          <a:p>
            <a:pPr lvl="1" eaLnBrk="1" hangingPunct="1"/>
            <a:r>
              <a:rPr lang="cs-CZ" smtClean="0"/>
              <a:t>Na severu a východě sousedí s Polskem</a:t>
            </a:r>
          </a:p>
          <a:p>
            <a:pPr lvl="1" eaLnBrk="1" hangingPunct="1"/>
            <a:r>
              <a:rPr lang="cs-CZ" smtClean="0"/>
              <a:t>Na západě sousedí s Libereckým a Středočeským krajem </a:t>
            </a:r>
          </a:p>
          <a:p>
            <a:pPr lvl="1" eaLnBrk="1" hangingPunct="1"/>
            <a:r>
              <a:rPr lang="cs-CZ" smtClean="0"/>
              <a:t>Na jihu sousedí s Pardubickým krajem</a:t>
            </a:r>
          </a:p>
          <a:p>
            <a:pPr lvl="1" eaLnBrk="1" hangingPunct="1"/>
            <a:endParaRPr lang="cs-CZ" smtClean="0"/>
          </a:p>
          <a:p>
            <a:pPr lvl="1"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939784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5. O který kraj se jedná?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286000"/>
            <a:ext cx="8229600" cy="423703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V kraji se nachází renesanční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zámek zapsaný v seznamu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světového kulturního dědictví UNESCO.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650875" indent="-51435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650875" indent="-51435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západě?</a:t>
            </a:r>
          </a:p>
          <a:p>
            <a:pPr marL="650875" indent="-51435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jihu?</a:t>
            </a:r>
          </a:p>
          <a:p>
            <a:pPr marL="650875" indent="-51435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východě?</a:t>
            </a:r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17412" name="Obrázek 4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88" t="34679" r="25623" b="34178"/>
          <a:stretch>
            <a:fillRect/>
          </a:stretch>
        </p:blipFill>
        <p:spPr bwMode="auto">
          <a:xfrm>
            <a:off x="5072063" y="928688"/>
            <a:ext cx="3357562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Morčata\Dokumenty\Obrázky\Práce Lesy\Obraz0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160338"/>
            <a:ext cx="8715375" cy="6535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5.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1843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Pardubický kraj</a:t>
            </a:r>
          </a:p>
          <a:p>
            <a:pPr lvl="1"/>
            <a:r>
              <a:rPr lang="cs-CZ" smtClean="0"/>
              <a:t>Na severu sousedí s Polskem a Královéhradeckým krajem.</a:t>
            </a:r>
          </a:p>
          <a:p>
            <a:pPr lvl="1"/>
            <a:r>
              <a:rPr lang="cs-CZ" smtClean="0"/>
              <a:t>Na západě sousedí se Středočeským krajem.</a:t>
            </a:r>
          </a:p>
          <a:p>
            <a:pPr lvl="1"/>
            <a:r>
              <a:rPr lang="cs-CZ" smtClean="0"/>
              <a:t>Na jihu sousedí s Krajem Vysočina a s Jihomoravským krajem.</a:t>
            </a:r>
          </a:p>
          <a:p>
            <a:pPr lvl="1"/>
            <a:r>
              <a:rPr lang="cs-CZ" smtClean="0"/>
              <a:t>Na východě sousedí s Olomouckým krajem.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6. O který kraj se jedná?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143125"/>
            <a:ext cx="8229600" cy="3757613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V kraji se vyrábí známé syrečky.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západě?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jihozápadě?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jihu?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východě?</a:t>
            </a:r>
          </a:p>
        </p:txBody>
      </p:sp>
      <p:pic>
        <p:nvPicPr>
          <p:cNvPr id="19460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07" t="29216" r="13399" b="22426"/>
          <a:stretch>
            <a:fillRect/>
          </a:stretch>
        </p:blipFill>
        <p:spPr bwMode="auto">
          <a:xfrm>
            <a:off x="6286500" y="1071563"/>
            <a:ext cx="2643188" cy="335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:\Jeseníky 2009 II\330.rašeliniště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8715375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6.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20484" name="Zástupný symbol pro obsah 2"/>
          <p:cNvSpPr>
            <a:spLocks noGrp="1"/>
          </p:cNvSpPr>
          <p:nvPr>
            <p:ph idx="1"/>
          </p:nvPr>
        </p:nvSpPr>
        <p:spPr>
          <a:xfrm>
            <a:off x="1285875" y="3500438"/>
            <a:ext cx="6829425" cy="3043237"/>
          </a:xfrm>
        </p:spPr>
        <p:txBody>
          <a:bodyPr/>
          <a:lstStyle/>
          <a:p>
            <a:r>
              <a:rPr lang="cs-CZ" smtClean="0"/>
              <a:t>Olomoucký kraj</a:t>
            </a:r>
          </a:p>
          <a:p>
            <a:pPr lvl="1"/>
            <a:r>
              <a:rPr lang="cs-CZ" smtClean="0"/>
              <a:t>Na severu sousedí s Polskem</a:t>
            </a:r>
          </a:p>
          <a:p>
            <a:pPr lvl="1"/>
            <a:r>
              <a:rPr lang="cs-CZ" smtClean="0"/>
              <a:t>Na západě s Pardubickým krajem</a:t>
            </a:r>
          </a:p>
          <a:p>
            <a:pPr lvl="1"/>
            <a:r>
              <a:rPr lang="cs-CZ" smtClean="0"/>
              <a:t>Na jihozápadě s Jihomoravským krajem</a:t>
            </a:r>
          </a:p>
          <a:p>
            <a:pPr lvl="1"/>
            <a:r>
              <a:rPr lang="cs-CZ" smtClean="0"/>
              <a:t>Na jihu se Zlínským krajem</a:t>
            </a:r>
          </a:p>
          <a:p>
            <a:pPr lvl="1"/>
            <a:r>
              <a:rPr lang="cs-CZ" smtClean="0"/>
              <a:t>Na východě s Moravskoslezským krajem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7. O který kraj se jedná?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357438"/>
            <a:ext cx="8229600" cy="3971925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Nacházejí se zde ložiska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černého uhlí.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západě a jihozápadě?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jihu?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východě?</a:t>
            </a:r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21508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94" t="35629" b="24466"/>
          <a:stretch>
            <a:fillRect/>
          </a:stretch>
        </p:blipFill>
        <p:spPr bwMode="auto">
          <a:xfrm>
            <a:off x="5286375" y="1000125"/>
            <a:ext cx="3530600" cy="321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I:\Kraje ČR\800px-Sptn-rmnk-zbnc_19oct_0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214313"/>
            <a:ext cx="8858250" cy="650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7.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22532" name="Zástupný symbol pro obsah 2"/>
          <p:cNvSpPr>
            <a:spLocks noGrp="1"/>
          </p:cNvSpPr>
          <p:nvPr>
            <p:ph idx="1"/>
          </p:nvPr>
        </p:nvSpPr>
        <p:spPr>
          <a:xfrm>
            <a:off x="428625" y="2214563"/>
            <a:ext cx="8229600" cy="3543300"/>
          </a:xfrm>
        </p:spPr>
        <p:txBody>
          <a:bodyPr/>
          <a:lstStyle/>
          <a:p>
            <a:r>
              <a:rPr lang="cs-CZ" smtClean="0"/>
              <a:t>Moravskoslezský kraj</a:t>
            </a:r>
          </a:p>
          <a:p>
            <a:pPr lvl="1"/>
            <a:r>
              <a:rPr lang="cs-CZ" smtClean="0"/>
              <a:t>Na severu sousedí s Polskem</a:t>
            </a:r>
          </a:p>
          <a:p>
            <a:pPr lvl="1"/>
            <a:r>
              <a:rPr lang="cs-CZ" smtClean="0"/>
              <a:t>Na západě a jihozápadě sousedí s Olomouckým krajem</a:t>
            </a:r>
          </a:p>
          <a:p>
            <a:pPr lvl="1"/>
            <a:r>
              <a:rPr lang="cs-CZ" smtClean="0"/>
              <a:t>Na jihu sousedí se Zlínským krajem</a:t>
            </a:r>
          </a:p>
          <a:p>
            <a:pPr lvl="1"/>
            <a:r>
              <a:rPr lang="cs-CZ" smtClean="0"/>
              <a:t>Na východě sousedí se Slovenskem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8. O který kraj se jedná?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Nachází se zde Arcibiskupský zámek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s Květnou a Podzámeckou zahradou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zapsaný na seznam světového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kulturního dědictví UNESCO.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západě?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jihovýchodě?</a:t>
            </a:r>
            <a:endParaRPr lang="cs-CZ" sz="2400" dirty="0"/>
          </a:p>
        </p:txBody>
      </p:sp>
      <p:pic>
        <p:nvPicPr>
          <p:cNvPr id="23556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98" t="63507" r="6296" b="6873"/>
          <a:stretch>
            <a:fillRect/>
          </a:stretch>
        </p:blipFill>
        <p:spPr bwMode="auto">
          <a:xfrm>
            <a:off x="5786438" y="1214438"/>
            <a:ext cx="2857500" cy="264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I:\Kraje ČR\800px-Chřiby_-_pohled_od_Hýse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160338"/>
            <a:ext cx="8786812" cy="659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8.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24580" name="Zástupný symbol pro obsah 2"/>
          <p:cNvSpPr>
            <a:spLocks noGrp="1"/>
          </p:cNvSpPr>
          <p:nvPr>
            <p:ph idx="1"/>
          </p:nvPr>
        </p:nvSpPr>
        <p:spPr>
          <a:xfrm>
            <a:off x="428625" y="1214438"/>
            <a:ext cx="8229600" cy="2757487"/>
          </a:xfrm>
        </p:spPr>
        <p:txBody>
          <a:bodyPr/>
          <a:lstStyle/>
          <a:p>
            <a:r>
              <a:rPr lang="cs-CZ" smtClean="0"/>
              <a:t>Zlínský kraj</a:t>
            </a:r>
          </a:p>
          <a:p>
            <a:pPr lvl="1"/>
            <a:r>
              <a:rPr lang="cs-CZ" smtClean="0"/>
              <a:t>Na severu sousedí s Olomouckým a Moravskoslezským krajem</a:t>
            </a:r>
          </a:p>
          <a:p>
            <a:pPr lvl="1"/>
            <a:r>
              <a:rPr lang="cs-CZ" smtClean="0"/>
              <a:t>Na západě s Jihomoravským krajem</a:t>
            </a:r>
          </a:p>
          <a:p>
            <a:pPr lvl="1"/>
            <a:r>
              <a:rPr lang="cs-CZ" smtClean="0"/>
              <a:t>Na jihovýchodě se Slovenskem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9. O který kraj se jedná?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428875"/>
            <a:ext cx="8229600" cy="390048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Nacházejí se zde rozsáhlé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vinařské oblasti.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kterými kraji sousedí na západě?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má společné hranice na jihu?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východě?</a:t>
            </a:r>
            <a:endParaRPr lang="cs-CZ" sz="2400" dirty="0"/>
          </a:p>
        </p:txBody>
      </p:sp>
      <p:pic>
        <p:nvPicPr>
          <p:cNvPr id="25604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92" t="57481" r="18565"/>
          <a:stretch>
            <a:fillRect/>
          </a:stretch>
        </p:blipFill>
        <p:spPr bwMode="auto">
          <a:xfrm>
            <a:off x="4929188" y="1000125"/>
            <a:ext cx="3744912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:\promoce\52.Mikulov ze Sv. kopečk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214313"/>
            <a:ext cx="8882063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9.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26628" name="Zástupný symbol pro obsah 2"/>
          <p:cNvSpPr>
            <a:spLocks noGrp="1"/>
          </p:cNvSpPr>
          <p:nvPr>
            <p:ph idx="1"/>
          </p:nvPr>
        </p:nvSpPr>
        <p:spPr>
          <a:xfrm>
            <a:off x="857250" y="4000500"/>
            <a:ext cx="8072438" cy="2571750"/>
          </a:xfrm>
        </p:spPr>
        <p:txBody>
          <a:bodyPr/>
          <a:lstStyle/>
          <a:p>
            <a:r>
              <a:rPr lang="cs-CZ" smtClean="0"/>
              <a:t>Jihomoravský kraj</a:t>
            </a:r>
          </a:p>
          <a:p>
            <a:pPr lvl="1"/>
            <a:r>
              <a:rPr lang="cs-CZ" smtClean="0"/>
              <a:t>Na severu sousedí s Pardubickým krajem</a:t>
            </a:r>
          </a:p>
          <a:p>
            <a:pPr lvl="1"/>
            <a:r>
              <a:rPr lang="cs-CZ" smtClean="0"/>
              <a:t>Na západě s Krajem Vysočina a Jihočeským krajem</a:t>
            </a:r>
          </a:p>
          <a:p>
            <a:pPr lvl="1"/>
            <a:r>
              <a:rPr lang="cs-CZ" smtClean="0"/>
              <a:t>Na jihu s Rakouskem a Slovenskem</a:t>
            </a:r>
          </a:p>
          <a:p>
            <a:pPr lvl="1"/>
            <a:r>
              <a:rPr lang="cs-CZ" smtClean="0"/>
              <a:t>Na východě se Zlínským  a Olomouckým krajem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10.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500313"/>
            <a:ext cx="8229600" cy="3900487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V kraji se nachází známá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rekreační oblast Velké </a:t>
            </a:r>
            <a:r>
              <a:rPr lang="cs-CZ" sz="2400" dirty="0" err="1" smtClean="0"/>
              <a:t>Dářko</a:t>
            </a:r>
            <a:r>
              <a:rPr lang="cs-CZ" sz="2400" dirty="0" smtClean="0"/>
              <a:t>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s přilehlými rašeliništi.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kterými kraji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 krajem sousedí na východě?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jihozápadě?</a:t>
            </a:r>
            <a:endParaRPr lang="cs-CZ" sz="2400" dirty="0"/>
          </a:p>
        </p:txBody>
      </p:sp>
      <p:pic>
        <p:nvPicPr>
          <p:cNvPr id="27652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58" t="45131" r="35287" b="14726"/>
          <a:stretch>
            <a:fillRect/>
          </a:stretch>
        </p:blipFill>
        <p:spPr bwMode="auto">
          <a:xfrm>
            <a:off x="5072063" y="1071563"/>
            <a:ext cx="3571875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G:\Jaro 2007\Velikonoce07\4ab.rybník Řeka od Hluboké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8715375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10. Kontrola: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28676" name="Zástupný symbol pro obsah 2"/>
          <p:cNvSpPr>
            <a:spLocks noGrp="1"/>
          </p:cNvSpPr>
          <p:nvPr>
            <p:ph idx="1"/>
          </p:nvPr>
        </p:nvSpPr>
        <p:spPr>
          <a:xfrm>
            <a:off x="500063" y="3643313"/>
            <a:ext cx="8229600" cy="2471737"/>
          </a:xfrm>
        </p:spPr>
        <p:txBody>
          <a:bodyPr/>
          <a:lstStyle/>
          <a:p>
            <a:r>
              <a:rPr lang="cs-CZ" smtClean="0"/>
              <a:t>Kraj Vysočina</a:t>
            </a:r>
          </a:p>
          <a:p>
            <a:pPr lvl="1"/>
            <a:r>
              <a:rPr lang="cs-CZ" smtClean="0"/>
              <a:t>Na Severu kraj sousedí se Středočeským  a Pardubickým krajem</a:t>
            </a:r>
          </a:p>
          <a:p>
            <a:pPr lvl="1"/>
            <a:r>
              <a:rPr lang="cs-CZ" smtClean="0"/>
              <a:t>Na východě sousedí s Jihomoravským krajem</a:t>
            </a:r>
          </a:p>
          <a:p>
            <a:pPr lvl="1"/>
            <a:r>
              <a:rPr lang="cs-CZ" smtClean="0"/>
              <a:t>Na jihozápadě sousedí s Jihočeským krajem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11.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3000375"/>
            <a:ext cx="8229600" cy="3286125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Jedná se o kraj rybníků.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východě?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Kdo je jeho soused na jihu?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 krajem sousedí na západě?</a:t>
            </a:r>
          </a:p>
        </p:txBody>
      </p:sp>
      <p:pic>
        <p:nvPicPr>
          <p:cNvPr id="29700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8" t="52019" r="49812" b="4037"/>
          <a:stretch>
            <a:fillRect/>
          </a:stretch>
        </p:blipFill>
        <p:spPr bwMode="auto">
          <a:xfrm>
            <a:off x="4286250" y="1071563"/>
            <a:ext cx="3786188" cy="321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:\Léto 2009\Jindřichův Hradec ve dvou\45.Landštej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4313"/>
            <a:ext cx="8713788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11.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0724" name="Zástupný symbol pro obsah 2"/>
          <p:cNvSpPr>
            <a:spLocks noGrp="1"/>
          </p:cNvSpPr>
          <p:nvPr>
            <p:ph idx="1"/>
          </p:nvPr>
        </p:nvSpPr>
        <p:spPr>
          <a:xfrm>
            <a:off x="571500" y="4000500"/>
            <a:ext cx="8229600" cy="2714625"/>
          </a:xfrm>
        </p:spPr>
        <p:txBody>
          <a:bodyPr/>
          <a:lstStyle/>
          <a:p>
            <a:r>
              <a:rPr lang="cs-CZ" smtClean="0"/>
              <a:t>Jihočeský kraj</a:t>
            </a:r>
          </a:p>
          <a:p>
            <a:pPr lvl="1"/>
            <a:r>
              <a:rPr lang="cs-CZ" smtClean="0"/>
              <a:t>Na severu sousedí se Středočeským krajem</a:t>
            </a:r>
          </a:p>
          <a:p>
            <a:pPr lvl="1"/>
            <a:r>
              <a:rPr lang="cs-CZ" smtClean="0"/>
              <a:t>Na východě s Krajem Vysočina a Jihomoravským krajem</a:t>
            </a:r>
          </a:p>
          <a:p>
            <a:pPr lvl="1"/>
            <a:r>
              <a:rPr lang="cs-CZ" smtClean="0"/>
              <a:t>Na jihu s Rakouskem a Německem</a:t>
            </a:r>
          </a:p>
          <a:p>
            <a:pPr lvl="1"/>
            <a:r>
              <a:rPr lang="cs-CZ" smtClean="0"/>
              <a:t>Na západě s Plzeňským krajem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12.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3214688"/>
            <a:ext cx="8229600" cy="3114675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V kraji se vyrábí naše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nejznámější české pivo.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kterými kraji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východě?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Kdo je jeho soused na jihozápadě?</a:t>
            </a:r>
            <a:endParaRPr lang="cs-CZ" sz="2400" dirty="0"/>
          </a:p>
        </p:txBody>
      </p:sp>
      <p:pic>
        <p:nvPicPr>
          <p:cNvPr id="31748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9" t="27541" r="73473" b="20702"/>
          <a:stretch>
            <a:fillRect/>
          </a:stretch>
        </p:blipFill>
        <p:spPr bwMode="auto">
          <a:xfrm>
            <a:off x="4500563" y="1143000"/>
            <a:ext cx="3214687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F:\Horšovský Týn\225b.pohled z Klenové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63" y="214313"/>
            <a:ext cx="8821737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12.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2772" name="Zástupný symbol pro obsah 2"/>
          <p:cNvSpPr>
            <a:spLocks noGrp="1"/>
          </p:cNvSpPr>
          <p:nvPr>
            <p:ph idx="1"/>
          </p:nvPr>
        </p:nvSpPr>
        <p:spPr>
          <a:xfrm>
            <a:off x="500063" y="4000500"/>
            <a:ext cx="8229600" cy="2686050"/>
          </a:xfrm>
        </p:spPr>
        <p:txBody>
          <a:bodyPr/>
          <a:lstStyle/>
          <a:p>
            <a:r>
              <a:rPr lang="cs-CZ" smtClean="0"/>
              <a:t>Plzeňský kraj</a:t>
            </a:r>
          </a:p>
          <a:p>
            <a:pPr lvl="1"/>
            <a:r>
              <a:rPr lang="cs-CZ" smtClean="0"/>
              <a:t>Na severu sousedí s Karlovarským  a Ústeckým krajem</a:t>
            </a:r>
          </a:p>
          <a:p>
            <a:pPr lvl="1"/>
            <a:r>
              <a:rPr lang="cs-CZ" smtClean="0"/>
              <a:t>Na východě sousedí se Středočeským  a Jihočeským krajem</a:t>
            </a:r>
          </a:p>
          <a:p>
            <a:pPr lvl="1"/>
            <a:r>
              <a:rPr lang="cs-CZ" smtClean="0"/>
              <a:t>Na jihozápadě sousedí s Německem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13.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2857500"/>
            <a:ext cx="8229600" cy="3686175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Nápověda</a:t>
            </a:r>
            <a:r>
              <a:rPr lang="cs-CZ" sz="2400" dirty="0" smtClean="0"/>
              <a:t>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V kraji se stékají řeky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Labe a Vltava.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u="sng" dirty="0" smtClean="0"/>
              <a:t>Otázky</a:t>
            </a:r>
            <a:r>
              <a:rPr lang="cs-CZ" sz="2400" dirty="0" smtClean="0"/>
              <a:t>: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kraj na severu?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Se kterými kraji sousedí na východě?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S kým sousedí na jihu?</a:t>
            </a:r>
          </a:p>
          <a:p>
            <a:pPr marL="593725" indent="-457200">
              <a:buFont typeface="Wingdings 2" pitchFamily="18" charset="2"/>
              <a:buAutoNum type="arabicPeriod"/>
              <a:defRPr/>
            </a:pPr>
            <a:r>
              <a:rPr lang="cs-CZ" sz="2400" dirty="0" smtClean="0"/>
              <a:t>Kdo je jeho soused na západě?</a:t>
            </a:r>
          </a:p>
          <a:p>
            <a:pPr>
              <a:buFont typeface="Wingdings 2" pitchFamily="18" charset="2"/>
              <a:buNone/>
              <a:defRPr/>
            </a:pPr>
            <a:endParaRPr lang="cs-CZ" sz="2400" dirty="0"/>
          </a:p>
        </p:txBody>
      </p:sp>
      <p:pic>
        <p:nvPicPr>
          <p:cNvPr id="33796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6" t="17578" r="47771" b="36816"/>
          <a:stretch>
            <a:fillRect/>
          </a:stretch>
        </p:blipFill>
        <p:spPr bwMode="auto">
          <a:xfrm>
            <a:off x="4071938" y="1071563"/>
            <a:ext cx="4071937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F:\Léto 2007\Strašice 07 07\11.Sv.Jan pod Skálo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214313"/>
            <a:ext cx="8880475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13.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482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Středočeský kraj</a:t>
            </a:r>
          </a:p>
          <a:p>
            <a:pPr lvl="1"/>
            <a:r>
              <a:rPr lang="cs-CZ" smtClean="0"/>
              <a:t>Na severu sousedí s Ústeckým a Libereckým krajem</a:t>
            </a:r>
          </a:p>
          <a:p>
            <a:pPr lvl="1"/>
            <a:r>
              <a:rPr lang="cs-CZ" smtClean="0"/>
              <a:t>Na východě s Královéhradeckým  a Pardubickým krajem</a:t>
            </a:r>
          </a:p>
          <a:p>
            <a:pPr lvl="1"/>
            <a:r>
              <a:rPr lang="cs-CZ" smtClean="0"/>
              <a:t>Na jihu s Krajem Vysočina a Jihočeským krajem</a:t>
            </a:r>
          </a:p>
          <a:p>
            <a:pPr lvl="1"/>
            <a:r>
              <a:rPr lang="cs-CZ" smtClean="0"/>
              <a:t>Na západě s Plzeňským krajem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>
                <a:solidFill>
                  <a:schemeClr val="accent4"/>
                </a:solidFill>
              </a:rPr>
              <a:t>14. O který kraj se jedná?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35843" name="Zástupný symbol pro obsah 2"/>
          <p:cNvSpPr>
            <a:spLocks noGrp="1"/>
          </p:cNvSpPr>
          <p:nvPr>
            <p:ph idx="1"/>
          </p:nvPr>
        </p:nvSpPr>
        <p:spPr>
          <a:xfrm>
            <a:off x="500063" y="2071688"/>
            <a:ext cx="8229600" cy="390048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u="sng" smtClean="0"/>
              <a:t>Nápověda</a:t>
            </a:r>
            <a:r>
              <a:rPr lang="cs-CZ" sz="2400" smtClean="0"/>
              <a:t>: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Jedná se o jediné město v ČR,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které má samo o sobě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postavení vyššího územně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samosprávného celku.</a:t>
            </a:r>
          </a:p>
          <a:p>
            <a:pPr>
              <a:buFont typeface="Wingdings 2" pitchFamily="18" charset="2"/>
              <a:buNone/>
            </a:pPr>
            <a:r>
              <a:rPr lang="cs-CZ" sz="2400" u="sng" smtClean="0"/>
              <a:t>Otázka</a:t>
            </a:r>
            <a:r>
              <a:rPr lang="cs-CZ" sz="2400" smtClean="0"/>
              <a:t>: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Který kraj jej obklopuje?</a:t>
            </a:r>
          </a:p>
        </p:txBody>
      </p:sp>
      <p:pic>
        <p:nvPicPr>
          <p:cNvPr id="35844" name="Obrázek 3" descr="I:\Kraje ČR\kraj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24" t="29691" r="55556" b="52019"/>
          <a:stretch>
            <a:fillRect/>
          </a:stretch>
        </p:blipFill>
        <p:spPr bwMode="auto">
          <a:xfrm>
            <a:off x="5643563" y="2214563"/>
            <a:ext cx="27146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F:\Horšovský Týn\65.Pražský hr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8" y="142875"/>
            <a:ext cx="8743950" cy="650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accent4"/>
                </a:solidFill>
              </a:rPr>
              <a:t>14. kontrola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6868" name="Zástupný symbol pro obsah 2"/>
          <p:cNvSpPr>
            <a:spLocks noGrp="1"/>
          </p:cNvSpPr>
          <p:nvPr>
            <p:ph idx="1"/>
          </p:nvPr>
        </p:nvSpPr>
        <p:spPr>
          <a:xfrm>
            <a:off x="357188" y="4214813"/>
            <a:ext cx="8229600" cy="1543050"/>
          </a:xfrm>
        </p:spPr>
        <p:txBody>
          <a:bodyPr/>
          <a:lstStyle/>
          <a:p>
            <a:r>
              <a:rPr lang="cs-CZ" smtClean="0"/>
              <a:t>Praha</a:t>
            </a:r>
          </a:p>
          <a:p>
            <a:pPr lvl="1"/>
            <a:r>
              <a:rPr lang="cs-CZ" smtClean="0"/>
              <a:t>Obklopuje ji Středočeský kraj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72547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7891" name="Zástupný symbol pro obsah 2"/>
          <p:cNvSpPr>
            <a:spLocks noGrp="1"/>
          </p:cNvSpPr>
          <p:nvPr>
            <p:ph idx="1"/>
          </p:nvPr>
        </p:nvSpPr>
        <p:spPr>
          <a:xfrm>
            <a:off x="500063" y="1000125"/>
            <a:ext cx="8229600" cy="5572125"/>
          </a:xfrm>
        </p:spPr>
        <p:txBody>
          <a:bodyPr/>
          <a:lstStyle/>
          <a:p>
            <a:pPr eaLnBrk="1" hangingPunct="1"/>
            <a:r>
              <a:rPr lang="cs-CZ" sz="2400" u="sng" smtClean="0">
                <a:hlinkClick r:id="rId2"/>
              </a:rPr>
              <a:t>http://cs.wikipedia.org/wiki/Soubor:Czechia_-_outline_map.svg</a:t>
            </a:r>
            <a:r>
              <a:rPr lang="cs-CZ" sz="2400" smtClean="0"/>
              <a:t>; licence: </a:t>
            </a:r>
            <a:r>
              <a:rPr lang="cs-CZ" sz="2400" u="sng" smtClean="0">
                <a:hlinkClick r:id="rId3" tooltip="w:cs:GNU Free Documentation License"/>
              </a:rPr>
              <a:t>Svobodná licence GNU pro dokumenty</a:t>
            </a:r>
            <a:r>
              <a:rPr lang="cs-CZ" sz="2400" smtClean="0"/>
              <a:t>; autor: </a:t>
            </a:r>
            <a:r>
              <a:rPr lang="cs-CZ" sz="2400" u="sng" smtClean="0">
                <a:hlinkClick r:id="rId4" tooltip="en:User:Caroig"/>
              </a:rPr>
              <a:t>Caroig</a:t>
            </a:r>
            <a:endParaRPr lang="cs-CZ" sz="2400" u="sng" smtClean="0"/>
          </a:p>
          <a:p>
            <a:pPr eaLnBrk="1" hangingPunct="1"/>
            <a:r>
              <a:rPr lang="cs-CZ" sz="2400" smtClean="0">
                <a:hlinkClick r:id="rId5"/>
              </a:rPr>
              <a:t>http://cs.wikipedia.org/wiki/Soubor:Soos_Landscape_0B.JPG</a:t>
            </a:r>
            <a:r>
              <a:rPr lang="cs-CZ" sz="2400" smtClean="0"/>
              <a:t>; licence: </a:t>
            </a:r>
            <a:r>
              <a:rPr lang="cs-CZ" sz="2400" smtClean="0">
                <a:hlinkClick r:id="rId6" tooltip="w:cs:Creative Commons"/>
              </a:rPr>
              <a:t>Creative Commons</a:t>
            </a:r>
            <a:r>
              <a:rPr lang="cs-CZ" sz="2400" smtClean="0"/>
              <a:t> </a:t>
            </a:r>
            <a:r>
              <a:rPr lang="cs-CZ" sz="2400" smtClean="0">
                <a:hlinkClick r:id="rId7"/>
              </a:rPr>
              <a:t>Uveďte autora-Zachovejte licenci 2.5 Generic</a:t>
            </a:r>
            <a:r>
              <a:rPr lang="cs-CZ" sz="2400" smtClean="0"/>
              <a:t>; autor: Hans-Peter Scholz </a:t>
            </a:r>
            <a:r>
              <a:rPr lang="cs-CZ" sz="2400" smtClean="0">
                <a:hlinkClick r:id="rId8"/>
              </a:rPr>
              <a:t>User:Zwergelstern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9"/>
              </a:rPr>
              <a:t>http://cs.wikipedia.org/wiki/Soubor:Sptn-rmnk-zbnc_19oct_017.jpg</a:t>
            </a:r>
            <a:endParaRPr lang="cs-CZ" sz="2400" smtClean="0"/>
          </a:p>
          <a:p>
            <a:pPr eaLnBrk="1" hangingPunct="1"/>
            <a:r>
              <a:rPr lang="cs-CZ" sz="2400" smtClean="0">
                <a:hlinkClick r:id="rId10"/>
              </a:rPr>
              <a:t>http://cs.wikipedia.org/wiki/Soubor:Ch%C5%99iby_-_pohled_od_H%C3%BDsel.JPG</a:t>
            </a:r>
            <a:r>
              <a:rPr lang="cs-CZ" sz="2400" smtClean="0"/>
              <a:t>; licence: </a:t>
            </a:r>
            <a:r>
              <a:rPr lang="en-US" sz="2400" smtClean="0">
                <a:hlinkClick r:id="rId6" tooltip="w:cs:Creative Commons"/>
              </a:rPr>
              <a:t>Creative Commons</a:t>
            </a:r>
            <a:r>
              <a:rPr lang="en-US" sz="2400" smtClean="0"/>
              <a:t> </a:t>
            </a:r>
            <a:r>
              <a:rPr lang="en-US" sz="2400" smtClean="0">
                <a:hlinkClick r:id="rId11"/>
              </a:rPr>
              <a:t>Uveďte autora-Zachovejte licenci 3.0 Unported</a:t>
            </a:r>
            <a:r>
              <a:rPr lang="cs-CZ" sz="2400" smtClean="0"/>
              <a:t>; autor: </a:t>
            </a:r>
            <a:r>
              <a:rPr lang="cs-CZ" sz="2400" smtClean="0">
                <a:hlinkClick r:id="rId12" tooltip="User:Mercy"/>
              </a:rPr>
              <a:t>Mercy</a:t>
            </a:r>
            <a:endParaRPr lang="cs-CZ" sz="2400" smtClean="0"/>
          </a:p>
          <a:p>
            <a:pPr eaLnBrk="1" hangingPunct="1"/>
            <a:r>
              <a:rPr lang="cs-CZ" sz="2400" smtClean="0"/>
              <a:t>Ostatní foto: autor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Obdélník 5"/>
          <p:cNvSpPr>
            <a:spLocks noChangeArrowheads="1"/>
          </p:cNvSpPr>
          <p:nvPr/>
        </p:nvSpPr>
        <p:spPr bwMode="auto">
          <a:xfrm>
            <a:off x="1428750" y="785813"/>
            <a:ext cx="62150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597</TotalTime>
  <Words>1359</Words>
  <Application>Microsoft Office PowerPoint</Application>
  <PresentationFormat>Předvádění na obrazovce (4:3)</PresentationFormat>
  <Paragraphs>259</Paragraphs>
  <Slides>36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45" baseType="lpstr">
      <vt:lpstr>Arial</vt:lpstr>
      <vt:lpstr>Lucida Sans</vt:lpstr>
      <vt:lpstr>Book Antiqua</vt:lpstr>
      <vt:lpstr>Wingdings 2</vt:lpstr>
      <vt:lpstr>Wingdings</vt:lpstr>
      <vt:lpstr>Wingdings 3</vt:lpstr>
      <vt:lpstr>Calibri</vt:lpstr>
      <vt:lpstr>Times New Roman</vt:lpstr>
      <vt:lpstr>Vrchol</vt:lpstr>
      <vt:lpstr>Prezentace aplikace PowerPoint</vt:lpstr>
      <vt:lpstr>Prezentace aplikace PowerPoint</vt:lpstr>
      <vt:lpstr>Kraje ČR</vt:lpstr>
      <vt:lpstr>Třístupňová samospráva ČR</vt:lpstr>
      <vt:lpstr>K číslům přiřaď správný název kraje:</vt:lpstr>
      <vt:lpstr>Zkontroluj si:</vt:lpstr>
      <vt:lpstr>1. O který kraj se jedná?</vt:lpstr>
      <vt:lpstr>1. Kontrola:</vt:lpstr>
      <vt:lpstr>2. O který kraj se jedná?</vt:lpstr>
      <vt:lpstr>2. Kontrola </vt:lpstr>
      <vt:lpstr>3. O který kraj se jedná?</vt:lpstr>
      <vt:lpstr>3. Kontrola </vt:lpstr>
      <vt:lpstr>4. O který kraj se jedná?</vt:lpstr>
      <vt:lpstr>4. Kontrola </vt:lpstr>
      <vt:lpstr>5. O který kraj se jedná?</vt:lpstr>
      <vt:lpstr>5. Kontrola</vt:lpstr>
      <vt:lpstr>6. O který kraj se jedná?</vt:lpstr>
      <vt:lpstr>6. Kontrola</vt:lpstr>
      <vt:lpstr>7. O který kraj se jedná? </vt:lpstr>
      <vt:lpstr>7. Kontrola</vt:lpstr>
      <vt:lpstr>8. O který kraj se jedná? </vt:lpstr>
      <vt:lpstr>8. Kontrola</vt:lpstr>
      <vt:lpstr>9. O který kraj se jedná? </vt:lpstr>
      <vt:lpstr>9. Kontrola</vt:lpstr>
      <vt:lpstr>10. O který kraj se jedná?</vt:lpstr>
      <vt:lpstr>10. Kontrola:</vt:lpstr>
      <vt:lpstr>11. O který kraj se jedná?</vt:lpstr>
      <vt:lpstr>11. Kontrola</vt:lpstr>
      <vt:lpstr>12. O který kraj se jedná?</vt:lpstr>
      <vt:lpstr>12. Kontrola</vt:lpstr>
      <vt:lpstr>13. O který kraj se jedná?</vt:lpstr>
      <vt:lpstr>13. Kontrola</vt:lpstr>
      <vt:lpstr>14. O který kraj se jedná?</vt:lpstr>
      <vt:lpstr>14. kontrola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ČR</dc:title>
  <dc:creator>Morchová Petra</dc:creator>
  <cp:lastModifiedBy>pavlik</cp:lastModifiedBy>
  <cp:revision>72</cp:revision>
  <dcterms:created xsi:type="dcterms:W3CDTF">2011-02-27T07:59:44Z</dcterms:created>
  <dcterms:modified xsi:type="dcterms:W3CDTF">2012-07-16T14:56:11Z</dcterms:modified>
</cp:coreProperties>
</file>