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69" r:id="rId15"/>
    <p:sldId id="270" r:id="rId16"/>
    <p:sldId id="271" r:id="rId17"/>
    <p:sldId id="266" r:id="rId18"/>
    <p:sldId id="26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56E764-D0E9-4F33-B97B-833443E41E24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F7EB4C4-8558-42A4-B1C8-8E235A17C3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Opava6.jpg?uselang=cs" TargetMode="External"/><Relationship Id="rId13" Type="http://schemas.openxmlformats.org/officeDocument/2006/relationships/hyperlink" Target="file:///\\cs.wikipedia.org\wiki\Wikipedista:Tedmek" TargetMode="External"/><Relationship Id="rId18" Type="http://schemas.openxmlformats.org/officeDocument/2006/relationships/hyperlink" Target="file:///\\creativecommons.org\licenses\by-sa\1.0\deed.cs" TargetMode="External"/><Relationship Id="rId3" Type="http://schemas.openxmlformats.org/officeDocument/2006/relationships/hyperlink" Target="file:///\\en.wikipedia.org\wiki\cs:Creative_Commons" TargetMode="External"/><Relationship Id="rId21" Type="http://schemas.openxmlformats.org/officeDocument/2006/relationships/hyperlink" Target="http://cs.wikipedia.org/wiki/Soubor:Hukv09.JPG" TargetMode="External"/><Relationship Id="rId7" Type="http://schemas.openxmlformats.org/officeDocument/2006/relationships/hyperlink" Target="http://cs.wikipedia.org/wiki/Soubor:Lys%C3%A1_hora_(Beskydy_CZE)_-_view_from_Fr%C3%BDdlant_nad_Ostravic%C3%AD.jpg" TargetMode="External"/><Relationship Id="rId12" Type="http://schemas.openxmlformats.org/officeDocument/2006/relationships/hyperlink" Target="http://cs.wikipedia.org/wiki/Soubor:Havirov_sq02.JPG" TargetMode="External"/><Relationship Id="rId17" Type="http://schemas.openxmlformats.org/officeDocument/2006/relationships/hyperlink" Target="file:///\\creativecommons.org\licenses\by-sa\2.0\deed.cs" TargetMode="External"/><Relationship Id="rId2" Type="http://schemas.openxmlformats.org/officeDocument/2006/relationships/hyperlink" Target="http://cs.wikipedia.org/wiki/Soubor:Moravian-Silesian_Beskids_(CZE)_-_from_Kun%C4%8Dice_pod_Ond%C5%99ejn%C3%ADkem.jpg" TargetMode="External"/><Relationship Id="rId16" Type="http://schemas.openxmlformats.org/officeDocument/2006/relationships/hyperlink" Target="http://cs.wikipedia.org/wiki/Soubor:Tatra_12.JPG" TargetMode="External"/><Relationship Id="rId20" Type="http://schemas.openxmlformats.org/officeDocument/2006/relationships/hyperlink" Target="http://cs.wikipedia.org/wiki/Soubor:%C5%A0tramberk_(CZE)_-_general_view_of_the_tow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commons.wikimedia.org\w\index.php%3ftitle=User:Hustoles&amp;action=edit&amp;redlink=1" TargetMode="External"/><Relationship Id="rId11" Type="http://schemas.openxmlformats.org/officeDocument/2006/relationships/hyperlink" Target="file:///\\cs.wikipedia.org\wiki\User:Ozzogar" TargetMode="External"/><Relationship Id="rId5" Type="http://schemas.openxmlformats.org/officeDocument/2006/relationships/hyperlink" Target="http://cs.wikipedia.org/wiki/Soubor:2004_Moravskoslezsky_kraj.PNG" TargetMode="External"/><Relationship Id="rId15" Type="http://schemas.openxmlformats.org/officeDocument/2006/relationships/hyperlink" Target="http://commons.wikimedia.org/wiki/User:Podzemnik" TargetMode="External"/><Relationship Id="rId10" Type="http://schemas.openxmlformats.org/officeDocument/2006/relationships/hyperlink" Target="file:///\\cs.wikipedia.org\wiki\Main_Page" TargetMode="External"/><Relationship Id="rId19" Type="http://schemas.openxmlformats.org/officeDocument/2006/relationships/hyperlink" Target="file:///\\commons.wikimedia.org\wiki\User:Pudelek" TargetMode="External"/><Relationship Id="rId4" Type="http://schemas.openxmlformats.org/officeDocument/2006/relationships/hyperlink" Target="file:///\\creativecommons.org\licenses\by-sa\2.5\deed.cs" TargetMode="External"/><Relationship Id="rId9" Type="http://schemas.openxmlformats.org/officeDocument/2006/relationships/hyperlink" Target="file:///\\creativecommons.org\licenses\by-sa\3.0\deed.cs" TargetMode="External"/><Relationship Id="rId14" Type="http://schemas.openxmlformats.org/officeDocument/2006/relationships/hyperlink" Target="http://commons.wikimedia.org/wiki/File:Jablunkov,_Radvanov_(4).JPG?uselang=cs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dirty="0" smtClean="0"/>
              <a:t>V</a:t>
            </a:r>
            <a:r>
              <a:rPr lang="cs-CZ" i="1" dirty="0" smtClean="0"/>
              <a:t>Y_32_INOVACE_78</a:t>
            </a:r>
            <a:endParaRPr lang="cs-CZ" i="1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Zeměpis</a:t>
            </a:r>
            <a:r>
              <a:rPr lang="cs-CZ" b="1" dirty="0"/>
              <a:t>	          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Petra </a:t>
            </a:r>
            <a:r>
              <a:rPr lang="cs-CZ" b="1" dirty="0" err="1" smtClean="0"/>
              <a:t>Morchová</a:t>
            </a:r>
            <a:r>
              <a:rPr lang="cs-CZ" dirty="0"/>
              <a:t>	           		</a:t>
            </a: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1731" y="4293096"/>
            <a:ext cx="6840537" cy="14938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0825" y="260350"/>
          <a:ext cx="8498132" cy="6522722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Např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VY_32_INOVACE_78_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moravskoslezskykraj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 Moravskoslezský kraj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program upevňuje orientaci na mapě, rozšiřuje základní přehled o přírodních podmínkách a životě lidí v Moravskoslezském kraji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14. 3.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19. 4.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vytvoření souvislostí mezi přírodními podmínkami, historickým vývojem a životními podmínkami lidí žijících v Moravskoslezském kraji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Ostrava, Slezsko, Polsko, Slovensko, Hrubý Jeseník, Moravskoslezské Beskydy, Ostravská pánev, Odra, Opava, Ostravice, Olše, Frýdek – Místek, Havířov, Karviná, Kopřivnice, černé uhlí, těžký průmysl, Štramberk, Hukvaldy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podle pokynů u slepé mapy vyhledávání informací z atlasu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8.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 – druhý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13 – 14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velikost: 12,37 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800px-Moravian-Silesian_Beskids_(CZE)_-_from_Kunčice_pod_Ondřejníkem[1]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45992" y="1"/>
            <a:ext cx="9189992" cy="68580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Moravskoslezský kraj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41248"/>
          </a:xfrm>
        </p:spPr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357298"/>
            <a:ext cx="3267068" cy="496730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Leží v Českém Slezsku </a:t>
            </a:r>
            <a:r>
              <a:rPr lang="cs-CZ" dirty="0" smtClean="0"/>
              <a:t>                a </a:t>
            </a:r>
            <a:r>
              <a:rPr lang="cs-CZ" dirty="0" smtClean="0"/>
              <a:t>na severu Moravy</a:t>
            </a:r>
          </a:p>
          <a:p>
            <a:endParaRPr lang="cs-CZ" dirty="0" smtClean="0"/>
          </a:p>
          <a:p>
            <a:r>
              <a:rPr lang="cs-CZ" dirty="0" smtClean="0"/>
              <a:t>Na severu sousedí </a:t>
            </a:r>
            <a:r>
              <a:rPr lang="cs-CZ" dirty="0" smtClean="0"/>
              <a:t>               s </a:t>
            </a:r>
            <a:r>
              <a:rPr lang="cs-CZ" dirty="0" smtClean="0"/>
              <a:t>Polskem </a:t>
            </a:r>
          </a:p>
          <a:p>
            <a:r>
              <a:rPr lang="cs-CZ" dirty="0" smtClean="0"/>
              <a:t>Na jihovýchodě sousedí </a:t>
            </a:r>
            <a:r>
              <a:rPr lang="cs-CZ" dirty="0" smtClean="0"/>
              <a:t>              se </a:t>
            </a:r>
            <a:r>
              <a:rPr lang="cs-CZ" dirty="0" smtClean="0"/>
              <a:t>Slovenskem</a:t>
            </a:r>
          </a:p>
          <a:p>
            <a:endParaRPr lang="cs-CZ" dirty="0" smtClean="0"/>
          </a:p>
          <a:p>
            <a:r>
              <a:rPr lang="cs-CZ" dirty="0" smtClean="0"/>
              <a:t>Krajské město je Ostrava</a:t>
            </a:r>
            <a:endParaRPr lang="cs-CZ" dirty="0"/>
          </a:p>
        </p:txBody>
      </p:sp>
      <p:pic>
        <p:nvPicPr>
          <p:cNvPr id="7" name="Zástupný symbol pro obsah 6" descr="2004_Moravskoslezsky_kraj[1]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911312" y="1714489"/>
            <a:ext cx="6080288" cy="3496902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86314" y="214290"/>
            <a:ext cx="4191000" cy="97154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Popiš povrch kraje (názvy pohoří i pánve).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C:\Documents and Settings\Morčata\Plocha\Kraje ČR\Moravskoslezský kraj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13223" t="26803" r="38182" b="45312"/>
          <a:stretch>
            <a:fillRect/>
          </a:stretch>
        </p:blipFill>
        <p:spPr bwMode="auto">
          <a:xfrm>
            <a:off x="928662" y="1428736"/>
            <a:ext cx="7279675" cy="5072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71612"/>
            <a:ext cx="3428992" cy="4724400"/>
          </a:xfrm>
        </p:spPr>
        <p:txBody>
          <a:bodyPr/>
          <a:lstStyle/>
          <a:p>
            <a:r>
              <a:rPr lang="cs-CZ" dirty="0" smtClean="0"/>
              <a:t>Z – Hrubý Jeseník</a:t>
            </a:r>
          </a:p>
          <a:p>
            <a:endParaRPr lang="cs-CZ" dirty="0" smtClean="0"/>
          </a:p>
          <a:p>
            <a:r>
              <a:rPr lang="cs-CZ" dirty="0" smtClean="0"/>
              <a:t>JV – Moravskoslezské Beskydy </a:t>
            </a:r>
            <a:r>
              <a:rPr lang="cs-CZ" sz="2000" dirty="0" smtClean="0"/>
              <a:t>(na obr. nejvyšší hora – Lysá hora)</a:t>
            </a:r>
          </a:p>
          <a:p>
            <a:endParaRPr lang="cs-CZ" dirty="0" smtClean="0"/>
          </a:p>
          <a:p>
            <a:r>
              <a:rPr lang="cs-CZ" dirty="0" smtClean="0"/>
              <a:t>SV – Ostravská pánev</a:t>
            </a:r>
            <a:endParaRPr lang="cs-CZ" dirty="0"/>
          </a:p>
        </p:txBody>
      </p:sp>
      <p:pic>
        <p:nvPicPr>
          <p:cNvPr id="5" name="Zástupný symbol pro obsah 4" descr="800px-Lysá_hora_(Beskydy_CZE)_-_view_from_Frýdlant_nad_Ostravicí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571867" y="1526376"/>
            <a:ext cx="5489603" cy="411720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2195498" cy="3400436"/>
          </a:xfrm>
        </p:spPr>
        <p:txBody>
          <a:bodyPr>
            <a:normAutofit/>
          </a:bodyPr>
          <a:lstStyle/>
          <a:p>
            <a:r>
              <a:rPr lang="cs-CZ" dirty="0" smtClean="0"/>
              <a:t>V atlasu vyhledej názvy řek, které protékají krajem</a:t>
            </a:r>
          </a:p>
          <a:p>
            <a:endParaRPr lang="cs-CZ" dirty="0"/>
          </a:p>
        </p:txBody>
      </p:sp>
      <p:pic>
        <p:nvPicPr>
          <p:cNvPr id="5" name="Zástupný symbol pro obsah 4" descr="C:\Documents and Settings\Morčata\Plocha\Kraje ČR\Vodstvo MS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62424" t="25740" r="5124" b="38826"/>
          <a:stretch>
            <a:fillRect/>
          </a:stretch>
        </p:blipFill>
        <p:spPr bwMode="auto">
          <a:xfrm>
            <a:off x="2643174" y="1500174"/>
            <a:ext cx="628654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2266936" cy="2543180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Odra</a:t>
            </a:r>
          </a:p>
          <a:p>
            <a:pPr marL="514350" indent="-514350">
              <a:buNone/>
            </a:pPr>
            <a:r>
              <a:rPr lang="cs-CZ" dirty="0" smtClean="0"/>
              <a:t>2. Opava</a:t>
            </a:r>
          </a:p>
          <a:p>
            <a:pPr marL="514350" indent="-514350">
              <a:buNone/>
            </a:pPr>
            <a:r>
              <a:rPr lang="cs-CZ" dirty="0" smtClean="0"/>
              <a:t>3. Ostravice</a:t>
            </a:r>
          </a:p>
          <a:p>
            <a:pPr marL="514350" indent="-514350">
              <a:buNone/>
            </a:pPr>
            <a:r>
              <a:rPr lang="cs-CZ" dirty="0" smtClean="0"/>
              <a:t>4. Olše</a:t>
            </a:r>
            <a:endParaRPr lang="cs-CZ" dirty="0"/>
          </a:p>
        </p:txBody>
      </p:sp>
      <p:pic>
        <p:nvPicPr>
          <p:cNvPr id="5" name="Zástupný symbol pro obsah 4" descr="800px-Opava6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428860" y="1428736"/>
            <a:ext cx="6489735" cy="4867301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772816"/>
            <a:ext cx="2701534" cy="3186122"/>
          </a:xfrm>
        </p:spPr>
        <p:txBody>
          <a:bodyPr/>
          <a:lstStyle/>
          <a:p>
            <a:r>
              <a:rPr lang="cs-CZ" dirty="0" smtClean="0"/>
              <a:t>V atlasu vyhledej </a:t>
            </a:r>
            <a:r>
              <a:rPr lang="cs-CZ" dirty="0" smtClean="0"/>
              <a:t>        k </a:t>
            </a:r>
            <a:r>
              <a:rPr lang="cs-CZ" dirty="0" smtClean="0"/>
              <a:t>jednotlivým číslům názvy měst.</a:t>
            </a:r>
          </a:p>
        </p:txBody>
      </p:sp>
      <p:pic>
        <p:nvPicPr>
          <p:cNvPr id="5" name="Zástupný symbol pro obsah 4" descr="C:\Documents and Settings\Morčata\Plocha\Kraje ČR\Města MS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62421" t="23462" r="5481" b="38725"/>
          <a:stretch>
            <a:fillRect/>
          </a:stretch>
        </p:blipFill>
        <p:spPr bwMode="auto">
          <a:xfrm>
            <a:off x="2643174" y="1357298"/>
            <a:ext cx="635798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71612"/>
            <a:ext cx="2981316" cy="47244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 Ostrava</a:t>
            </a:r>
          </a:p>
          <a:p>
            <a:pPr>
              <a:buNone/>
            </a:pPr>
            <a:r>
              <a:rPr lang="cs-CZ" dirty="0" smtClean="0"/>
              <a:t>2. Opava</a:t>
            </a:r>
          </a:p>
          <a:p>
            <a:pPr>
              <a:buNone/>
            </a:pPr>
            <a:r>
              <a:rPr lang="cs-CZ" dirty="0" smtClean="0"/>
              <a:t>3. </a:t>
            </a:r>
            <a:r>
              <a:rPr lang="cs-CZ" dirty="0" err="1" smtClean="0"/>
              <a:t>Frýdek</a:t>
            </a:r>
            <a:r>
              <a:rPr lang="cs-CZ" dirty="0" smtClean="0"/>
              <a:t>-Místek</a:t>
            </a:r>
          </a:p>
          <a:p>
            <a:pPr>
              <a:buNone/>
            </a:pPr>
            <a:r>
              <a:rPr lang="cs-CZ" dirty="0" smtClean="0"/>
              <a:t>4. Havířov </a:t>
            </a:r>
            <a:r>
              <a:rPr lang="cs-CZ" sz="2000" dirty="0" smtClean="0"/>
              <a:t>(na obrázku)</a:t>
            </a:r>
          </a:p>
          <a:p>
            <a:pPr>
              <a:buNone/>
            </a:pPr>
            <a:r>
              <a:rPr lang="cs-CZ" dirty="0" smtClean="0"/>
              <a:t>5. Karviná</a:t>
            </a:r>
          </a:p>
          <a:p>
            <a:pPr>
              <a:buNone/>
            </a:pPr>
            <a:r>
              <a:rPr lang="cs-CZ" dirty="0" smtClean="0"/>
              <a:t>6. Nový Jičín</a:t>
            </a:r>
          </a:p>
          <a:p>
            <a:pPr>
              <a:buNone/>
            </a:pPr>
            <a:r>
              <a:rPr lang="cs-CZ" dirty="0" smtClean="0"/>
              <a:t>7. Kopřivnice</a:t>
            </a:r>
            <a:endParaRPr lang="cs-CZ" dirty="0"/>
          </a:p>
        </p:txBody>
      </p:sp>
      <p:pic>
        <p:nvPicPr>
          <p:cNvPr id="5" name="Zástupný symbol pro obsah 4" descr="800px-Havirov_sq02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870175" y="1357298"/>
            <a:ext cx="6096045" cy="4572032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572164"/>
          </a:xfrm>
        </p:spPr>
        <p:txBody>
          <a:bodyPr>
            <a:normAutofit/>
          </a:bodyPr>
          <a:lstStyle/>
          <a:p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Těžební – těžba černého uhlí v Ostravské pánvi (dnes již pouze na Karvinsku)</a:t>
            </a:r>
          </a:p>
          <a:p>
            <a:pPr lvl="1"/>
            <a:r>
              <a:rPr lang="cs-CZ" dirty="0" smtClean="0"/>
              <a:t>Těžký </a:t>
            </a:r>
          </a:p>
          <a:p>
            <a:pPr lvl="2"/>
            <a:r>
              <a:rPr lang="cs-CZ" dirty="0" smtClean="0"/>
              <a:t>Vítkovické železárny</a:t>
            </a:r>
          </a:p>
          <a:p>
            <a:pPr lvl="2"/>
            <a:r>
              <a:rPr lang="cs-CZ" dirty="0" smtClean="0"/>
              <a:t>Nová huť v Ostravě</a:t>
            </a:r>
          </a:p>
          <a:p>
            <a:pPr lvl="2"/>
            <a:r>
              <a:rPr lang="cs-CZ" dirty="0" smtClean="0"/>
              <a:t>Třinecké železárny</a:t>
            </a:r>
          </a:p>
          <a:p>
            <a:pPr lvl="1">
              <a:buNone/>
            </a:pPr>
            <a:r>
              <a:rPr lang="cs-CZ" dirty="0" smtClean="0"/>
              <a:t>- V současnosti omezení těžby i navazujících průmyslových odvětví – nejvyšší míra nezaměstnanosti v ČR</a:t>
            </a:r>
          </a:p>
          <a:p>
            <a:r>
              <a:rPr lang="cs-CZ" dirty="0" smtClean="0"/>
              <a:t>V horských oblastech zalesněné plochy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Turistické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929322" y="1142984"/>
            <a:ext cx="2695564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Hrubý Jeseník</a:t>
            </a:r>
            <a:endParaRPr lang="cs-CZ" dirty="0"/>
          </a:p>
        </p:txBody>
      </p:sp>
      <p:pic>
        <p:nvPicPr>
          <p:cNvPr id="5" name="Zástupný symbol pro obsah 4" descr="62.cesta k Červené hoř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55314" y="1785926"/>
            <a:ext cx="8488648" cy="476717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8482042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Moravskoslezské Beskydy </a:t>
            </a:r>
            <a:r>
              <a:rPr lang="cs-CZ" sz="2000" dirty="0" smtClean="0"/>
              <a:t>(na obr. </a:t>
            </a:r>
            <a:r>
              <a:rPr lang="cs-CZ" sz="2000" dirty="0" err="1" smtClean="0"/>
              <a:t>Jablunkov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5" name="Zástupný symbol pro obsah 4" descr="800px-Jablunkov,_Radvanov_(4)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85720" y="1151326"/>
            <a:ext cx="8566180" cy="556738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00042"/>
            <a:ext cx="462439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Muzeum Tatry v Kopřivnici</a:t>
            </a:r>
            <a:endParaRPr lang="cs-CZ" dirty="0"/>
          </a:p>
        </p:txBody>
      </p:sp>
      <p:pic>
        <p:nvPicPr>
          <p:cNvPr id="5" name="Zástupný symbol pro obsah 4" descr="800px-Tatra_12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3" y="1142984"/>
            <a:ext cx="8715436" cy="5618576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Štramberk </a:t>
            </a:r>
            <a:endParaRPr lang="cs-CZ" dirty="0"/>
          </a:p>
        </p:txBody>
      </p:sp>
      <p:pic>
        <p:nvPicPr>
          <p:cNvPr id="5" name="Zástupný symbol pro obsah 4" descr="800px-Štramberk_(CZE)_-_general_view_of_the_town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846101" y="1142985"/>
            <a:ext cx="7497799" cy="5623350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214290"/>
            <a:ext cx="8643998" cy="9715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Hukvaldy – rodné město Leoše Janáčka</a:t>
            </a:r>
          </a:p>
          <a:p>
            <a:pPr>
              <a:buNone/>
            </a:pPr>
            <a:r>
              <a:rPr lang="cs-CZ" dirty="0" smtClean="0"/>
              <a:t>                - zřícenina stejnojmenného hradu</a:t>
            </a:r>
            <a:endParaRPr lang="cs-CZ" dirty="0"/>
          </a:p>
        </p:txBody>
      </p:sp>
      <p:pic>
        <p:nvPicPr>
          <p:cNvPr id="5" name="Zástupný symbol pro obsah 4" descr="800px-Hukv09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204905"/>
            <a:ext cx="8848756" cy="5457840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572164"/>
          </a:xfrm>
        </p:spPr>
        <p:txBody>
          <a:bodyPr>
            <a:noAutofit/>
          </a:bodyPr>
          <a:lstStyle/>
          <a:p>
            <a:r>
              <a:rPr lang="cs-CZ" sz="1550" dirty="0" smtClean="0">
                <a:hlinkClick r:id="rId2"/>
              </a:rPr>
              <a:t>http://cs.wikipedia.org/wiki/Soubor:Moravian-Silesian_Beskids_(CZE)_-_from_Kun%C4%8Dice_pod_Ond%C5%99ejn%C3%ADkem.jpg</a:t>
            </a:r>
            <a:r>
              <a:rPr lang="cs-CZ" sz="1550" dirty="0" smtClean="0"/>
              <a:t>; licence: </a:t>
            </a:r>
            <a:r>
              <a:rPr lang="cs-CZ" sz="1550" dirty="0" err="1" smtClean="0">
                <a:hlinkClick r:id="rId3" action="ppaction://hlinkfile" tooltip="w:cs:Creative Commons"/>
              </a:rPr>
              <a:t>Creative</a:t>
            </a:r>
            <a:r>
              <a:rPr lang="cs-CZ" sz="1550" dirty="0" smtClean="0">
                <a:hlinkClick r:id="rId3" action="ppaction://hlinkfile" tooltip="w:cs:Creative Commons"/>
              </a:rPr>
              <a:t> </a:t>
            </a:r>
            <a:r>
              <a:rPr lang="cs-CZ" sz="1550" dirty="0" err="1" smtClean="0">
                <a:hlinkClick r:id="rId3" action="ppaction://hlinkfile" tooltip="w:cs:Creative Commons"/>
              </a:rPr>
              <a:t>Commons</a:t>
            </a:r>
            <a:r>
              <a:rPr lang="cs-CZ" sz="1550" dirty="0" smtClean="0"/>
              <a:t> </a:t>
            </a:r>
            <a:r>
              <a:rPr lang="cs-CZ" sz="1550" dirty="0" smtClean="0">
                <a:hlinkClick r:id="rId4" action="ppaction://hlinkfile"/>
              </a:rPr>
              <a:t>Uveďte autora-Zachovejte licenci 2.5 </a:t>
            </a:r>
            <a:r>
              <a:rPr lang="cs-CZ" sz="1550" dirty="0" err="1" smtClean="0">
                <a:hlinkClick r:id="rId4" action="ppaction://hlinkfile"/>
              </a:rPr>
              <a:t>Generic</a:t>
            </a:r>
            <a:r>
              <a:rPr lang="cs-CZ" sz="1550" dirty="0" smtClean="0"/>
              <a:t>; autor: David </a:t>
            </a:r>
            <a:r>
              <a:rPr lang="cs-CZ" sz="1550" dirty="0" err="1" smtClean="0"/>
              <a:t>Paloch</a:t>
            </a:r>
            <a:r>
              <a:rPr lang="cs-CZ" sz="1550" dirty="0" smtClean="0"/>
              <a:t> </a:t>
            </a:r>
          </a:p>
          <a:p>
            <a:r>
              <a:rPr lang="cs-CZ" sz="1550" dirty="0" smtClean="0">
                <a:hlinkClick r:id="rId5"/>
              </a:rPr>
              <a:t>http://cs.wikipedia.org/wiki/Soubor:2004_Moravskoslezsky_kraj.PNG</a:t>
            </a:r>
            <a:r>
              <a:rPr lang="cs-CZ" sz="1550" dirty="0" smtClean="0"/>
              <a:t>; autor: </a:t>
            </a:r>
            <a:r>
              <a:rPr lang="cs-CZ" sz="1550" dirty="0" err="1" smtClean="0">
                <a:hlinkClick r:id="rId6" action="ppaction://hlinkfile" tooltip="User:Hustoles (stránka neexistuje)"/>
              </a:rPr>
              <a:t>Hustoles</a:t>
            </a:r>
            <a:endParaRPr lang="cs-CZ" sz="1550" dirty="0" smtClean="0"/>
          </a:p>
          <a:p>
            <a:r>
              <a:rPr lang="cs-CZ" sz="1550" dirty="0" smtClean="0">
                <a:hlinkClick r:id="rId7"/>
              </a:rPr>
              <a:t>http://cs.wikipedia.org/wiki/Soubor:Lys%C3%A1_hora_(Beskydy_CZE)_-_view_from_Fr%C3%BDdlant_nad_Ostravic%C3%AD.jpg</a:t>
            </a:r>
            <a:r>
              <a:rPr lang="cs-CZ" sz="1550" dirty="0" smtClean="0"/>
              <a:t>; licence: </a:t>
            </a:r>
            <a:r>
              <a:rPr lang="cs-CZ" sz="1550" dirty="0" err="1" smtClean="0">
                <a:hlinkClick r:id="rId3" action="ppaction://hlinkfile" tooltip="w:cs:Creative Commons"/>
              </a:rPr>
              <a:t>Creative</a:t>
            </a:r>
            <a:r>
              <a:rPr lang="cs-CZ" sz="1550" dirty="0" smtClean="0">
                <a:hlinkClick r:id="rId3" action="ppaction://hlinkfile" tooltip="w:cs:Creative Commons"/>
              </a:rPr>
              <a:t> </a:t>
            </a:r>
            <a:r>
              <a:rPr lang="cs-CZ" sz="1550" dirty="0" err="1" smtClean="0">
                <a:hlinkClick r:id="rId3" action="ppaction://hlinkfile" tooltip="w:cs:Creative Commons"/>
              </a:rPr>
              <a:t>Commons</a:t>
            </a:r>
            <a:r>
              <a:rPr lang="cs-CZ" sz="1550" dirty="0" smtClean="0"/>
              <a:t> </a:t>
            </a:r>
            <a:r>
              <a:rPr lang="cs-CZ" sz="1550" dirty="0" smtClean="0">
                <a:hlinkClick r:id="rId4" action="ppaction://hlinkfile"/>
              </a:rPr>
              <a:t>Uveďte autora-Zachovejte licenci 2.5 </a:t>
            </a:r>
            <a:r>
              <a:rPr lang="cs-CZ" sz="1550" dirty="0" err="1" smtClean="0">
                <a:hlinkClick r:id="rId4" action="ppaction://hlinkfile"/>
              </a:rPr>
              <a:t>Generic</a:t>
            </a:r>
            <a:r>
              <a:rPr lang="cs-CZ" sz="1550" dirty="0" smtClean="0"/>
              <a:t>; autor: David </a:t>
            </a:r>
            <a:r>
              <a:rPr lang="cs-CZ" sz="1550" dirty="0" err="1" smtClean="0"/>
              <a:t>Paloch</a:t>
            </a:r>
            <a:r>
              <a:rPr lang="cs-CZ" sz="1550" dirty="0" smtClean="0"/>
              <a:t> </a:t>
            </a:r>
          </a:p>
          <a:p>
            <a:r>
              <a:rPr lang="cs-CZ" sz="1550" dirty="0" smtClean="0">
                <a:hlinkClick r:id="rId8"/>
              </a:rPr>
              <a:t>http://commons.wikimedia.org/wiki/File:Opava6.jpg?uselang=cs</a:t>
            </a:r>
            <a:r>
              <a:rPr lang="cs-CZ" sz="1550" dirty="0" smtClean="0"/>
              <a:t>; licence: </a:t>
            </a:r>
            <a:r>
              <a:rPr lang="en-US" sz="1550" dirty="0" smtClean="0">
                <a:hlinkClick r:id="rId3" action="ppaction://hlinkfile" tooltip="w:cs:Creative Commons"/>
              </a:rPr>
              <a:t>Creative Commons</a:t>
            </a:r>
            <a:r>
              <a:rPr lang="en-US" sz="1550" dirty="0" smtClean="0"/>
              <a:t> </a:t>
            </a:r>
            <a:r>
              <a:rPr lang="en-US" sz="1550" dirty="0" err="1" smtClean="0">
                <a:hlinkClick r:id="rId9" action="ppaction://hlinkfile"/>
              </a:rPr>
              <a:t>Uveďte</a:t>
            </a:r>
            <a:r>
              <a:rPr lang="en-US" sz="1550" dirty="0" smtClean="0">
                <a:hlinkClick r:id="rId9" action="ppaction://hlinkfile"/>
              </a:rPr>
              <a:t> </a:t>
            </a:r>
            <a:r>
              <a:rPr lang="en-US" sz="1550" dirty="0" err="1" smtClean="0">
                <a:hlinkClick r:id="rId9" action="ppaction://hlinkfile"/>
              </a:rPr>
              <a:t>autora-Zachovejte</a:t>
            </a:r>
            <a:r>
              <a:rPr lang="en-US" sz="1550" dirty="0" smtClean="0">
                <a:hlinkClick r:id="rId9" action="ppaction://hlinkfile"/>
              </a:rPr>
              <a:t> </a:t>
            </a:r>
            <a:r>
              <a:rPr lang="en-US" sz="1550" dirty="0" err="1" smtClean="0">
                <a:hlinkClick r:id="rId9" action="ppaction://hlinkfile"/>
              </a:rPr>
              <a:t>licenci</a:t>
            </a:r>
            <a:r>
              <a:rPr lang="en-US" sz="1550" dirty="0" smtClean="0">
                <a:hlinkClick r:id="rId9" action="ppaction://hlinkfile"/>
              </a:rPr>
              <a:t> 3.0 </a:t>
            </a:r>
            <a:r>
              <a:rPr lang="en-US" sz="1550" dirty="0" err="1" smtClean="0">
                <a:hlinkClick r:id="rId9" action="ppaction://hlinkfile"/>
              </a:rPr>
              <a:t>Unported</a:t>
            </a:r>
            <a:r>
              <a:rPr lang="cs-CZ" sz="1550" dirty="0" smtClean="0"/>
              <a:t>; autor: </a:t>
            </a:r>
            <a:r>
              <a:rPr lang="cs-CZ" sz="1550" dirty="0" err="1" smtClean="0">
                <a:hlinkClick r:id="rId10" action="ppaction://hlinkfile" tooltip="cs:Main Page"/>
              </a:rPr>
              <a:t>Czech</a:t>
            </a:r>
            <a:r>
              <a:rPr lang="cs-CZ" sz="1550" dirty="0" smtClean="0">
                <a:hlinkClick r:id="rId10" action="ppaction://hlinkfile" tooltip="cs:Main Page"/>
              </a:rPr>
              <a:t> </a:t>
            </a:r>
            <a:r>
              <a:rPr lang="cs-CZ" sz="1550" dirty="0" err="1" smtClean="0">
                <a:hlinkClick r:id="rId10" action="ppaction://hlinkfile" tooltip="cs:Main Page"/>
              </a:rPr>
              <a:t>Wikipedia</a:t>
            </a:r>
            <a:r>
              <a:rPr lang="cs-CZ" sz="1550" dirty="0" smtClean="0"/>
              <a:t> user </a:t>
            </a:r>
            <a:r>
              <a:rPr lang="cs-CZ" sz="1550" dirty="0" err="1" smtClean="0">
                <a:hlinkClick r:id="rId11" action="ppaction://hlinkfile" tooltip="cs:User:Ozzogar"/>
              </a:rPr>
              <a:t>Ozzogar</a:t>
            </a:r>
            <a:endParaRPr lang="cs-CZ" sz="1550" dirty="0" smtClean="0"/>
          </a:p>
          <a:p>
            <a:r>
              <a:rPr lang="cs-CZ" sz="1550" dirty="0" smtClean="0">
                <a:hlinkClick r:id="rId12"/>
              </a:rPr>
              <a:t>http://cs.wikipedia.org/wiki/Soubor:Havirov_sq02.JPG</a:t>
            </a:r>
            <a:r>
              <a:rPr lang="cs-CZ" sz="1550" dirty="0" smtClean="0"/>
              <a:t>; autor: </a:t>
            </a:r>
            <a:r>
              <a:rPr lang="cs-CZ" sz="1550" dirty="0" err="1" smtClean="0">
                <a:hlinkClick r:id="rId13" action="ppaction://hlinkfile" tooltip="cs:Wikipedista:Tedmek"/>
              </a:rPr>
              <a:t>Tedmek</a:t>
            </a:r>
            <a:endParaRPr lang="cs-CZ" sz="1550" dirty="0" smtClean="0"/>
          </a:p>
          <a:p>
            <a:r>
              <a:rPr lang="cs-CZ" sz="1550" dirty="0" smtClean="0">
                <a:hlinkClick r:id="rId14"/>
              </a:rPr>
              <a:t>http://commons.wikimedia.org/wiki/File:Jablunkov,_Radvanov_(4).JPG?uselang=cs</a:t>
            </a:r>
            <a:r>
              <a:rPr lang="cs-CZ" sz="1550" dirty="0" smtClean="0"/>
              <a:t>; licence: </a:t>
            </a:r>
            <a:r>
              <a:rPr lang="en-US" sz="1550" dirty="0" smtClean="0">
                <a:hlinkClick r:id="rId3" action="ppaction://hlinkfile" tooltip="w:cs:Creative Commons"/>
              </a:rPr>
              <a:t>Creative Commons</a:t>
            </a:r>
            <a:r>
              <a:rPr lang="en-US" sz="1550" dirty="0" smtClean="0"/>
              <a:t> </a:t>
            </a:r>
            <a:r>
              <a:rPr lang="en-US" sz="1550" dirty="0" err="1" smtClean="0">
                <a:hlinkClick r:id="rId9" action="ppaction://hlinkfile"/>
              </a:rPr>
              <a:t>Uveďte</a:t>
            </a:r>
            <a:r>
              <a:rPr lang="en-US" sz="1550" dirty="0" smtClean="0">
                <a:hlinkClick r:id="rId9" action="ppaction://hlinkfile"/>
              </a:rPr>
              <a:t> </a:t>
            </a:r>
            <a:r>
              <a:rPr lang="en-US" sz="1550" dirty="0" err="1" smtClean="0">
                <a:hlinkClick r:id="rId9" action="ppaction://hlinkfile"/>
              </a:rPr>
              <a:t>autora-Zachovejte</a:t>
            </a:r>
            <a:r>
              <a:rPr lang="en-US" sz="1550" dirty="0" smtClean="0">
                <a:hlinkClick r:id="rId9" action="ppaction://hlinkfile"/>
              </a:rPr>
              <a:t> </a:t>
            </a:r>
            <a:r>
              <a:rPr lang="en-US" sz="1550" dirty="0" err="1" smtClean="0">
                <a:hlinkClick r:id="rId9" action="ppaction://hlinkfile"/>
              </a:rPr>
              <a:t>licenci</a:t>
            </a:r>
            <a:r>
              <a:rPr lang="en-US" sz="1550" dirty="0" smtClean="0">
                <a:hlinkClick r:id="rId9" action="ppaction://hlinkfile"/>
              </a:rPr>
              <a:t> 3.0 </a:t>
            </a:r>
            <a:r>
              <a:rPr lang="en-US" sz="1550" dirty="0" err="1" smtClean="0">
                <a:hlinkClick r:id="rId9" action="ppaction://hlinkfile"/>
              </a:rPr>
              <a:t>Unported</a:t>
            </a:r>
            <a:r>
              <a:rPr lang="cs-CZ" sz="1550" dirty="0" smtClean="0"/>
              <a:t>; autor: </a:t>
            </a:r>
            <a:r>
              <a:rPr lang="cs-CZ" sz="1550" dirty="0" err="1" smtClean="0">
                <a:hlinkClick r:id="rId15" action="ppaction://hlinkfile" tooltip="User:Podzemnik"/>
              </a:rPr>
              <a:t>Podzemnik</a:t>
            </a:r>
            <a:endParaRPr lang="cs-CZ" sz="1550" dirty="0" smtClean="0"/>
          </a:p>
          <a:p>
            <a:r>
              <a:rPr lang="cs-CZ" sz="1550" dirty="0" smtClean="0">
                <a:hlinkClick r:id="rId16"/>
              </a:rPr>
              <a:t>http://cs.wikipedia.org/wiki/Soubor:Tatra_12.JPG</a:t>
            </a:r>
            <a:r>
              <a:rPr lang="cs-CZ" sz="1550" dirty="0" smtClean="0"/>
              <a:t>; licence: </a:t>
            </a:r>
            <a:r>
              <a:rPr lang="cs-CZ" sz="1550" dirty="0" err="1" smtClean="0">
                <a:hlinkClick r:id="rId3" action="ppaction://hlinkfile" tooltip="w:cs:Creative Commons"/>
              </a:rPr>
              <a:t>Creative</a:t>
            </a:r>
            <a:r>
              <a:rPr lang="cs-CZ" sz="1550" dirty="0" smtClean="0">
                <a:hlinkClick r:id="rId3" action="ppaction://hlinkfile" tooltip="w:cs:Creative Commons"/>
              </a:rPr>
              <a:t> </a:t>
            </a:r>
            <a:r>
              <a:rPr lang="cs-CZ" sz="1550" dirty="0" err="1" smtClean="0">
                <a:hlinkClick r:id="rId3" action="ppaction://hlinkfile" tooltip="w:cs:Creative Commons"/>
              </a:rPr>
              <a:t>Commons</a:t>
            </a:r>
            <a:r>
              <a:rPr lang="cs-CZ" sz="1550" dirty="0" smtClean="0"/>
              <a:t> Uveďte autora-Zachovejte licenci </a:t>
            </a:r>
            <a:r>
              <a:rPr lang="cs-CZ" sz="1550" dirty="0" smtClean="0">
                <a:hlinkClick r:id="rId9" action="ppaction://hlinkfile"/>
              </a:rPr>
              <a:t>3.0 </a:t>
            </a:r>
            <a:r>
              <a:rPr lang="cs-CZ" sz="1550" dirty="0" err="1" smtClean="0">
                <a:hlinkClick r:id="rId9" action="ppaction://hlinkfile"/>
              </a:rPr>
              <a:t>Unported</a:t>
            </a:r>
            <a:r>
              <a:rPr lang="cs-CZ" sz="1550" dirty="0" smtClean="0"/>
              <a:t>, </a:t>
            </a:r>
            <a:r>
              <a:rPr lang="cs-CZ" sz="1550" dirty="0" smtClean="0">
                <a:hlinkClick r:id="rId4" action="ppaction://hlinkfile"/>
              </a:rPr>
              <a:t>2.5 </a:t>
            </a:r>
            <a:r>
              <a:rPr lang="cs-CZ" sz="1550" dirty="0" err="1" smtClean="0">
                <a:hlinkClick r:id="rId4" action="ppaction://hlinkfile"/>
              </a:rPr>
              <a:t>Generic</a:t>
            </a:r>
            <a:r>
              <a:rPr lang="cs-CZ" sz="1550" dirty="0" smtClean="0"/>
              <a:t>, </a:t>
            </a:r>
            <a:r>
              <a:rPr lang="cs-CZ" sz="1550" dirty="0" smtClean="0">
                <a:hlinkClick r:id="rId17" action="ppaction://hlinkfile"/>
              </a:rPr>
              <a:t>2.0 </a:t>
            </a:r>
            <a:r>
              <a:rPr lang="cs-CZ" sz="1550" dirty="0" err="1" smtClean="0">
                <a:hlinkClick r:id="rId17" action="ppaction://hlinkfile"/>
              </a:rPr>
              <a:t>Generic</a:t>
            </a:r>
            <a:r>
              <a:rPr lang="cs-CZ" sz="1550" dirty="0" smtClean="0"/>
              <a:t> a </a:t>
            </a:r>
            <a:r>
              <a:rPr lang="cs-CZ" sz="1550" dirty="0" smtClean="0">
                <a:hlinkClick r:id="rId18" action="ppaction://hlinkfile"/>
              </a:rPr>
              <a:t>1.0 </a:t>
            </a:r>
            <a:r>
              <a:rPr lang="cs-CZ" sz="1550" dirty="0" err="1" smtClean="0">
                <a:hlinkClick r:id="rId18" action="ppaction://hlinkfile"/>
              </a:rPr>
              <a:t>Generic</a:t>
            </a:r>
            <a:r>
              <a:rPr lang="cs-CZ" sz="1550" dirty="0" smtClean="0"/>
              <a:t>; autor: </a:t>
            </a:r>
            <a:r>
              <a:rPr lang="cs-CZ" sz="1550" dirty="0" err="1" smtClean="0">
                <a:hlinkClick r:id="rId19" action="ppaction://hlinkfile" tooltip="User:Pudelek"/>
              </a:rPr>
              <a:t>Pudelek</a:t>
            </a:r>
            <a:endParaRPr lang="cs-CZ" sz="1550" dirty="0" smtClean="0"/>
          </a:p>
          <a:p>
            <a:r>
              <a:rPr lang="cs-CZ" sz="1550" dirty="0" smtClean="0">
                <a:hlinkClick r:id="rId20"/>
              </a:rPr>
              <a:t>http://cs.wikipedia.org/wiki/Soubor:%C5%A0tramberk_(CZE)_-_general_view_of_the_town.jpg</a:t>
            </a:r>
            <a:r>
              <a:rPr lang="cs-CZ" sz="1550" dirty="0" smtClean="0"/>
              <a:t>; licence: </a:t>
            </a:r>
            <a:r>
              <a:rPr lang="cs-CZ" sz="1550" dirty="0" err="1" smtClean="0">
                <a:hlinkClick r:id="rId3" action="ppaction://hlinkfile" tooltip="w:cs:Creative Commons"/>
              </a:rPr>
              <a:t>Creative</a:t>
            </a:r>
            <a:r>
              <a:rPr lang="cs-CZ" sz="1550" dirty="0" smtClean="0">
                <a:hlinkClick r:id="rId3" action="ppaction://hlinkfile" tooltip="w:cs:Creative Commons"/>
              </a:rPr>
              <a:t> </a:t>
            </a:r>
            <a:r>
              <a:rPr lang="cs-CZ" sz="1550" dirty="0" err="1" smtClean="0">
                <a:hlinkClick r:id="rId3" action="ppaction://hlinkfile" tooltip="w:cs:Creative Commons"/>
              </a:rPr>
              <a:t>Commons</a:t>
            </a:r>
            <a:r>
              <a:rPr lang="cs-CZ" sz="1550" dirty="0" smtClean="0"/>
              <a:t> </a:t>
            </a:r>
            <a:r>
              <a:rPr lang="cs-CZ" sz="1550" dirty="0" smtClean="0">
                <a:hlinkClick r:id="rId4" action="ppaction://hlinkfile"/>
              </a:rPr>
              <a:t>Uveďte autora-Zachovejte licenci 2.5 </a:t>
            </a:r>
            <a:r>
              <a:rPr lang="cs-CZ" sz="1550" dirty="0" err="1" smtClean="0">
                <a:hlinkClick r:id="rId4" action="ppaction://hlinkfile"/>
              </a:rPr>
              <a:t>Generic</a:t>
            </a:r>
            <a:r>
              <a:rPr lang="cs-CZ" sz="1550" dirty="0" smtClean="0"/>
              <a:t>; autor: David </a:t>
            </a:r>
            <a:r>
              <a:rPr lang="cs-CZ" sz="1550" dirty="0" err="1" smtClean="0"/>
              <a:t>Paloch</a:t>
            </a:r>
            <a:endParaRPr lang="cs-CZ" sz="1550" dirty="0" smtClean="0"/>
          </a:p>
          <a:p>
            <a:r>
              <a:rPr lang="cs-CZ" sz="1550" dirty="0" smtClean="0">
                <a:hlinkClick r:id="rId21"/>
              </a:rPr>
              <a:t>http://cs.wikipedia.org/wiki/Soubor:Hukv09.JPG</a:t>
            </a:r>
            <a:r>
              <a:rPr lang="cs-CZ" sz="1550" dirty="0" smtClean="0"/>
              <a:t>; autor: </a:t>
            </a:r>
            <a:r>
              <a:rPr lang="cs-CZ" sz="1600" dirty="0" err="1" smtClean="0">
                <a:hlinkClick r:id="rId13" action="ppaction://hlinkfile" tooltip="cs:Wikipedista:Tedmek"/>
              </a:rPr>
              <a:t>Tedmek</a:t>
            </a:r>
            <a:endParaRPr lang="cs-CZ" sz="1550" dirty="0" smtClean="0"/>
          </a:p>
          <a:p>
            <a:r>
              <a:rPr lang="cs-CZ" sz="1550" i="1" dirty="0" smtClean="0"/>
              <a:t>Česká republika : Sešitové atlasy pro základní školy</a:t>
            </a:r>
            <a:r>
              <a:rPr lang="cs-CZ" sz="1550" dirty="0" smtClean="0"/>
              <a:t>. 1. vydání. Praha : Kartografie, 1994. 24 s. ISBN 80-7011-279-4</a:t>
            </a:r>
            <a:endParaRPr lang="cs-CZ" sz="15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00166" y="1142984"/>
            <a:ext cx="650085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Materiály jsou určeny pro bezplatné používání pro potřeby</a:t>
            </a:r>
          </a:p>
          <a:p>
            <a:r>
              <a:rPr lang="cs-CZ" dirty="0" smtClean="0"/>
              <a:t>výuky na všech typech škol. Jakékoliv další využití podléhá</a:t>
            </a:r>
          </a:p>
          <a:p>
            <a:r>
              <a:rPr lang="cs-CZ" dirty="0" smtClean="0"/>
              <a:t>Autorskému zákonu.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192</TotalTime>
  <Words>580</Words>
  <Application>Microsoft Office PowerPoint</Application>
  <PresentationFormat>Předvádění na obrazovce (4:3)</PresentationFormat>
  <Paragraphs>102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Snímek 1</vt:lpstr>
      <vt:lpstr>Snímek 2</vt:lpstr>
      <vt:lpstr>Moravskoslezský kraj</vt:lpstr>
      <vt:lpstr>poloha</vt:lpstr>
      <vt:lpstr>povrch</vt:lpstr>
      <vt:lpstr>kontrola</vt:lpstr>
      <vt:lpstr>vodstvo</vt:lpstr>
      <vt:lpstr>kontrola</vt:lpstr>
      <vt:lpstr>města</vt:lpstr>
      <vt:lpstr>kontrola</vt:lpstr>
      <vt:lpstr>hospodářství</vt:lpstr>
      <vt:lpstr>Turistické zajímavosti</vt:lpstr>
      <vt:lpstr>Snímek 13</vt:lpstr>
      <vt:lpstr>Snímek 14</vt:lpstr>
      <vt:lpstr>Snímek 15</vt:lpstr>
      <vt:lpstr>Snímek 16</vt:lpstr>
      <vt:lpstr>zdroje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Moravskoslezský kraj</dc:title>
  <dc:creator>Morchová Petra</dc:creator>
  <cp:lastModifiedBy>Dum</cp:lastModifiedBy>
  <cp:revision>24</cp:revision>
  <dcterms:created xsi:type="dcterms:W3CDTF">2012-03-14T13:16:17Z</dcterms:created>
  <dcterms:modified xsi:type="dcterms:W3CDTF">2012-07-17T18:45:26Z</dcterms:modified>
</cp:coreProperties>
</file>