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80" r:id="rId2"/>
    <p:sldId id="281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8" r:id="rId14"/>
    <p:sldId id="269" r:id="rId15"/>
    <p:sldId id="270" r:id="rId16"/>
    <p:sldId id="278" r:id="rId17"/>
    <p:sldId id="275" r:id="rId18"/>
    <p:sldId id="271" r:id="rId19"/>
    <p:sldId id="272" r:id="rId20"/>
    <p:sldId id="273" r:id="rId21"/>
    <p:sldId id="274" r:id="rId22"/>
    <p:sldId id="276" r:id="rId23"/>
    <p:sldId id="277" r:id="rId24"/>
    <p:sldId id="279" r:id="rId25"/>
    <p:sldId id="266" r:id="rId26"/>
    <p:sldId id="267" r:id="rId2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94" y="-16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40F397-6BF9-438B-9354-5B3EB4692D3C}" type="datetimeFigureOut">
              <a:rPr lang="cs-CZ" smtClean="0"/>
              <a:pPr/>
              <a:t>17.7.2012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EB6F7F90-33AD-4572-8CA2-3752CE74FF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40F397-6BF9-438B-9354-5B3EB4692D3C}" type="datetimeFigureOut">
              <a:rPr lang="cs-CZ" smtClean="0"/>
              <a:pPr/>
              <a:t>17.7.2012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EB6F7F90-33AD-4572-8CA2-3752CE74FF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40F397-6BF9-438B-9354-5B3EB4692D3C}" type="datetimeFigureOut">
              <a:rPr lang="cs-CZ" smtClean="0"/>
              <a:pPr/>
              <a:t>17.7.2012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6F7F90-33AD-4572-8CA2-3752CE74FF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40F397-6BF9-438B-9354-5B3EB4692D3C}" type="datetimeFigureOut">
              <a:rPr lang="cs-CZ" smtClean="0"/>
              <a:pPr/>
              <a:t>17.7.2012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6F7F90-33AD-4572-8CA2-3752CE74FF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40F397-6BF9-438B-9354-5B3EB4692D3C}" type="datetimeFigureOut">
              <a:rPr lang="cs-CZ" smtClean="0"/>
              <a:pPr/>
              <a:t>17.7.2012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EB6F7F90-33AD-4572-8CA2-3752CE74FF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40F397-6BF9-438B-9354-5B3EB4692D3C}" type="datetimeFigureOut">
              <a:rPr lang="cs-CZ" smtClean="0"/>
              <a:pPr/>
              <a:t>17.7.2012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6F7F90-33AD-4572-8CA2-3752CE74FF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40F397-6BF9-438B-9354-5B3EB4692D3C}" type="datetimeFigureOut">
              <a:rPr lang="cs-CZ" smtClean="0"/>
              <a:pPr/>
              <a:t>17.7.2012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6F7F90-33AD-4572-8CA2-3752CE74FF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40F397-6BF9-438B-9354-5B3EB4692D3C}" type="datetimeFigureOut">
              <a:rPr lang="cs-CZ" smtClean="0"/>
              <a:pPr/>
              <a:t>17.7.2012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6F7F90-33AD-4572-8CA2-3752CE74FF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40F397-6BF9-438B-9354-5B3EB4692D3C}" type="datetimeFigureOut">
              <a:rPr lang="cs-CZ" smtClean="0"/>
              <a:pPr/>
              <a:t>17.7.2012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6F7F90-33AD-4572-8CA2-3752CE74FF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40F397-6BF9-438B-9354-5B3EB4692D3C}" type="datetimeFigureOut">
              <a:rPr lang="cs-CZ" smtClean="0"/>
              <a:pPr/>
              <a:t>17.7.2012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6F7F90-33AD-4572-8CA2-3752CE74FF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40F397-6BF9-438B-9354-5B3EB4692D3C}" type="datetimeFigureOut">
              <a:rPr lang="cs-CZ" smtClean="0"/>
              <a:pPr/>
              <a:t>17.7.2012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6F7F90-33AD-4572-8CA2-3752CE74FF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0340F397-6BF9-438B-9354-5B3EB4692D3C}" type="datetimeFigureOut">
              <a:rPr lang="cs-CZ" smtClean="0"/>
              <a:pPr/>
              <a:t>17.7.2012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EB6F7F90-33AD-4572-8CA2-3752CE74FF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Petrov_from_Hybe%C5%A1ova_2.JPG" TargetMode="External"/><Relationship Id="rId13" Type="http://schemas.openxmlformats.org/officeDocument/2006/relationships/hyperlink" Target="file:///\\creativecommons.org\licenses\by-sa\3.0\deed.en" TargetMode="External"/><Relationship Id="rId3" Type="http://schemas.openxmlformats.org/officeDocument/2006/relationships/hyperlink" Target="file:///\\commons.wikimedia.org\w\index.php%3ftitle=User:Hustoles&amp;action=edit&amp;redlink=1" TargetMode="External"/><Relationship Id="rId7" Type="http://schemas.openxmlformats.org/officeDocument/2006/relationships/hyperlink" Target="http://commons.wikimedia.org/wiki/User:Doronenko" TargetMode="External"/><Relationship Id="rId12" Type="http://schemas.openxmlformats.org/officeDocument/2006/relationships/hyperlink" Target="http://commons.wikimedia.org/wiki/File:Hrad_B%C3%ADtov.jpg" TargetMode="External"/><Relationship Id="rId17" Type="http://schemas.openxmlformats.org/officeDocument/2006/relationships/hyperlink" Target="file:///\\cs.wikipedia.org\wiki\User:Miraaa" TargetMode="External"/><Relationship Id="rId2" Type="http://schemas.openxmlformats.org/officeDocument/2006/relationships/hyperlink" Target="http://cs.wikipedia.org/wiki/Soubor:2004_Jihomoravsky_kraj.PNG" TargetMode="External"/><Relationship Id="rId16" Type="http://schemas.openxmlformats.org/officeDocument/2006/relationships/hyperlink" Target="http://cs.wikipedia.org/wiki/Soubor:Efikuv_sklep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file:///\\creativecommons.org\licenses\by\3.0\deed.en" TargetMode="External"/><Relationship Id="rId11" Type="http://schemas.openxmlformats.org/officeDocument/2006/relationships/hyperlink" Target="http://commons.wikimedia.org/wiki/User:Petr.adamek" TargetMode="External"/><Relationship Id="rId5" Type="http://schemas.openxmlformats.org/officeDocument/2006/relationships/hyperlink" Target="file:///\\en.wikipedia.org\wiki\en:Creative_Commons" TargetMode="External"/><Relationship Id="rId15" Type="http://schemas.openxmlformats.org/officeDocument/2006/relationships/hyperlink" Target="http://cs.wikipedia.org/" TargetMode="External"/><Relationship Id="rId10" Type="http://schemas.openxmlformats.org/officeDocument/2006/relationships/hyperlink" Target="file:///\\en.wikipedia.org\wiki\en:GNU_Free_Documentation_License" TargetMode="External"/><Relationship Id="rId4" Type="http://schemas.openxmlformats.org/officeDocument/2006/relationships/hyperlink" Target="http://commons.wikimedia.org/wiki/File:Dyje-Morava_confluence_01.jpg" TargetMode="External"/><Relationship Id="rId9" Type="http://schemas.openxmlformats.org/officeDocument/2006/relationships/hyperlink" Target="http://commons.wikimedia.org/wiki/File:Brno-%C5%A0pilberk_2.jpg" TargetMode="External"/><Relationship Id="rId14" Type="http://schemas.openxmlformats.org/officeDocument/2006/relationships/hyperlink" Target="file:///\\cs.wikipedia.org\wiki\User:Zirland" TargetMode="Externa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>
            <a:spLocks noChangeArrowheads="1"/>
          </p:cNvSpPr>
          <p:nvPr/>
        </p:nvSpPr>
        <p:spPr bwMode="auto">
          <a:xfrm>
            <a:off x="468313" y="476250"/>
            <a:ext cx="4572000" cy="1477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 dirty="0"/>
              <a:t>Projekt:</a:t>
            </a:r>
            <a:r>
              <a:rPr lang="cs-CZ" dirty="0"/>
              <a:t> Moderní škola 2010</a:t>
            </a:r>
          </a:p>
          <a:p>
            <a:endParaRPr lang="cs-CZ" dirty="0"/>
          </a:p>
          <a:p>
            <a:r>
              <a:rPr lang="cs-CZ" b="1" dirty="0"/>
              <a:t>registrační číslo</a:t>
            </a:r>
            <a:r>
              <a:rPr lang="cs-CZ" dirty="0"/>
              <a:t>: CZ.1.07/1.4.00/21.1091</a:t>
            </a:r>
          </a:p>
          <a:p>
            <a:endParaRPr lang="cs-CZ" dirty="0"/>
          </a:p>
          <a:p>
            <a:r>
              <a:rPr lang="cs-CZ" b="1" dirty="0"/>
              <a:t>Číslo DUM</a:t>
            </a:r>
            <a:r>
              <a:rPr lang="cs-CZ" dirty="0"/>
              <a:t>: </a:t>
            </a:r>
            <a:r>
              <a:rPr lang="cs-CZ" dirty="0" smtClean="0"/>
              <a:t>V</a:t>
            </a:r>
            <a:r>
              <a:rPr lang="cs-CZ" i="1" dirty="0" smtClean="0"/>
              <a:t>Y_32_INOVACE_80</a:t>
            </a:r>
            <a:endParaRPr lang="cs-CZ" i="1" dirty="0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479425" y="2420938"/>
            <a:ext cx="4572000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 dirty="0"/>
              <a:t>Předmět</a:t>
            </a:r>
            <a:r>
              <a:rPr lang="cs-CZ" b="1" dirty="0" smtClean="0"/>
              <a:t>: Zeměpis</a:t>
            </a:r>
            <a:r>
              <a:rPr lang="cs-CZ" b="1" dirty="0"/>
              <a:t>	          		</a:t>
            </a:r>
          </a:p>
          <a:p>
            <a:r>
              <a:rPr lang="cs-CZ" b="1" dirty="0"/>
              <a:t>Autor</a:t>
            </a:r>
            <a:r>
              <a:rPr lang="cs-CZ" b="1" dirty="0" smtClean="0"/>
              <a:t>: Petra </a:t>
            </a:r>
            <a:r>
              <a:rPr lang="cs-CZ" b="1" dirty="0" err="1" smtClean="0"/>
              <a:t>Morchová</a:t>
            </a:r>
            <a:r>
              <a:rPr lang="cs-CZ" dirty="0"/>
              <a:t>	           		</a:t>
            </a:r>
          </a:p>
        </p:txBody>
      </p:sp>
      <p:sp>
        <p:nvSpPr>
          <p:cNvPr id="7" name="Obdélník 5"/>
          <p:cNvSpPr>
            <a:spLocks noChangeArrowheads="1"/>
          </p:cNvSpPr>
          <p:nvPr/>
        </p:nvSpPr>
        <p:spPr bwMode="auto">
          <a:xfrm>
            <a:off x="0" y="6278563"/>
            <a:ext cx="9144000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1400"/>
              <a:t>Tento výukový materiál vznikl v rámci Operačního programu Vzdělávání pro konkurenceschopnost.</a:t>
            </a:r>
          </a:p>
        </p:txBody>
      </p:sp>
      <p:pic>
        <p:nvPicPr>
          <p:cNvPr id="8" name="Picture 4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000000"/>
              </a:clrFrom>
              <a:clrTo>
                <a:srgbClr val="000000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52275" y="4509120"/>
            <a:ext cx="6840537" cy="1493837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250825" y="260350"/>
          <a:ext cx="8498132" cy="6572887"/>
        </p:xfrm>
        <a:graphic>
          <a:graphicData uri="http://schemas.openxmlformats.org/drawingml/2006/table">
            <a:tbl>
              <a:tblPr/>
              <a:tblGrid>
                <a:gridCol w="4105275"/>
                <a:gridCol w="71682"/>
                <a:gridCol w="431800"/>
                <a:gridCol w="73025"/>
                <a:gridCol w="3816350"/>
              </a:tblGrid>
              <a:tr h="488950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88925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1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Např</a:t>
                      </a:r>
                      <a:r>
                        <a:rPr kumimoji="0" lang="cs-CZ" sz="12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: VY_32_INOVACE_80_ </a:t>
                      </a:r>
                      <a:r>
                        <a:rPr kumimoji="0" lang="cs-CZ" sz="1200" b="0" i="1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jihomoravskykraj</a:t>
                      </a:r>
                      <a:endParaRPr kumimoji="0" lang="cs-CZ" sz="1200" b="0" i="1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33350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23141" marR="23141" marT="0" marB="0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41300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Název: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Z Jihomoravský kraj</a:t>
                      </a:r>
                    </a:p>
                  </a:txBody>
                  <a:tcPr marL="23141" marR="23141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33350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23141" marR="23141" marT="0" marB="0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15925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Anotace: </a:t>
                      </a:r>
                      <a:r>
                        <a:rPr kumimoji="0" lang="cs-CZ" sz="1200" kern="12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program upevňuje orientaci na mapě, rozšiřuje základní přehled o přírodních podmínkách a životě lidí v Jihomoravském kraji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33350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23141" marR="23141" marT="0" marB="0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03200"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23141" marR="23141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Datum vzniku: 15. 3. 2012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33350">
                <a:tc gridSpan="4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anchor="ctr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anchor="ctr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2725"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Jazyk: český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23141" marR="23141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Datum </a:t>
                      </a:r>
                      <a:r>
                        <a:rPr kumimoji="0" lang="cs-CZ" sz="12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odpilotování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: 10. 5. 2012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33350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31788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Očekávaný výstup: </a:t>
                      </a:r>
                      <a:r>
                        <a:rPr kumimoji="0" lang="cs-CZ" sz="1200" kern="12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vytvoření souvislostí mezi přírodními podmínkami, historickým vývojem a životními podmínkami lidí žijících v Jihomoravském kraji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33350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23141" marR="23141" marT="0" marB="0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82563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Speciální vzdělávací potřeby: 4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33350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anchor="ctr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55588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Klíčová slova: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Brno, Slovensko, Rakousko, Českomoravská vrchovina, Bílé Karpaty, Dolnomoravský a Dyjsko-svratecký úval, Morava, Dyje, Svratka, Svitava, Hodonín, Břeclav, Mikulov, Znojmo,  strojírenský a potravinářský průmysl, vinařské oblasti, Podyjí, Moravský kras</a:t>
                      </a:r>
                    </a:p>
                  </a:txBody>
                  <a:tcPr marL="23141" marR="23141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33350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23141" marR="23141" marT="0" marB="0" anchor="ctr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49238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učebního materiálu: PPT prezentace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33350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anchor="ctr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90513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</a:t>
                      </a:r>
                      <a:r>
                        <a:rPr kumimoji="0" lang="cs-CZ" sz="12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interaktivity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: </a:t>
                      </a:r>
                      <a:r>
                        <a:rPr kumimoji="0" lang="cs-CZ" sz="1200" kern="12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podle pokynů u slepé mapy vyhledávání informací z atlasu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33350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23141" marR="23141" marT="0" marB="0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09550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Cílová skupina: 8. ročník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33350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873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Stupeň a typ vzdělávání: základní – druhý stupeň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Typická věková skupina: 13 – 14 let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33350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endParaRPr kumimoji="0" lang="cs-CZ" sz="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42913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Celková velikost</a:t>
                      </a: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: 22 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MB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Zástupný symbol pro obsah 7" descr="214.na vyhlídce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-7037" y="-19184"/>
            <a:ext cx="9151037" cy="6877184"/>
          </a:xfrm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805134" y="571480"/>
            <a:ext cx="5338866" cy="838200"/>
          </a:xfrm>
        </p:spPr>
        <p:txBody>
          <a:bodyPr/>
          <a:lstStyle/>
          <a:p>
            <a:pPr algn="ctr"/>
            <a:r>
              <a:rPr lang="cs-CZ" b="1" dirty="0" smtClean="0"/>
              <a:t>Jihomoravský kraj</a:t>
            </a:r>
            <a:endParaRPr lang="cs-CZ" b="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85720" y="214290"/>
            <a:ext cx="8686800" cy="841248"/>
          </a:xfrm>
        </p:spPr>
        <p:txBody>
          <a:bodyPr/>
          <a:lstStyle/>
          <a:p>
            <a:r>
              <a:rPr lang="cs-CZ" dirty="0" smtClean="0"/>
              <a:t>poloha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0" y="1142984"/>
            <a:ext cx="3052754" cy="5500726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Leží v jižní </a:t>
            </a:r>
            <a:r>
              <a:rPr lang="cs-CZ" dirty="0" smtClean="0"/>
              <a:t>              a </a:t>
            </a:r>
            <a:r>
              <a:rPr lang="cs-CZ" dirty="0" smtClean="0"/>
              <a:t>části střední Moravy</a:t>
            </a:r>
          </a:p>
          <a:p>
            <a:endParaRPr lang="cs-CZ" dirty="0" smtClean="0"/>
          </a:p>
          <a:p>
            <a:r>
              <a:rPr lang="cs-CZ" dirty="0" smtClean="0"/>
              <a:t>Na jihovýchodě sousední se Slovenskem</a:t>
            </a:r>
          </a:p>
          <a:p>
            <a:r>
              <a:rPr lang="cs-CZ" dirty="0" smtClean="0"/>
              <a:t>Na jihu sousedí s Rakouskem</a:t>
            </a:r>
          </a:p>
          <a:p>
            <a:endParaRPr lang="cs-CZ" dirty="0" smtClean="0"/>
          </a:p>
          <a:p>
            <a:r>
              <a:rPr lang="cs-CZ" dirty="0" smtClean="0"/>
              <a:t>Krajské město je Brno</a:t>
            </a:r>
            <a:endParaRPr lang="cs-CZ" dirty="0"/>
          </a:p>
        </p:txBody>
      </p:sp>
      <p:pic>
        <p:nvPicPr>
          <p:cNvPr id="7" name="Zástupný symbol pro obsah 6" descr="2004_Jihomoravsky_kraj[1].pn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3029338" y="1857364"/>
            <a:ext cx="6086478" cy="3500462"/>
          </a:xfr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5720" y="142852"/>
            <a:ext cx="8686800" cy="841248"/>
          </a:xfrm>
        </p:spPr>
        <p:txBody>
          <a:bodyPr/>
          <a:lstStyle/>
          <a:p>
            <a:r>
              <a:rPr lang="cs-CZ" dirty="0" smtClean="0"/>
              <a:t>povrch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0" y="571480"/>
            <a:ext cx="4191000" cy="542916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Popiš povrch kraje</a:t>
            </a:r>
            <a:endParaRPr lang="cs-CZ" dirty="0"/>
          </a:p>
        </p:txBody>
      </p:sp>
      <p:pic>
        <p:nvPicPr>
          <p:cNvPr id="5" name="Zástupný symbol pro obsah 4" descr="C:\Documents and Settings\Morčata\Plocha\Kraje ČR\JM kraj.bmp"/>
          <p:cNvPicPr>
            <a:picLocks noGrp="1"/>
          </p:cNvPicPr>
          <p:nvPr>
            <p:ph sz="half" idx="2"/>
          </p:nvPr>
        </p:nvPicPr>
        <p:blipFill>
          <a:blip r:embed="rId2" cstate="print"/>
          <a:srcRect l="23305" t="43990" r="36364" b="26322"/>
          <a:stretch>
            <a:fillRect/>
          </a:stretch>
        </p:blipFill>
        <p:spPr bwMode="auto">
          <a:xfrm>
            <a:off x="2928926" y="1285860"/>
            <a:ext cx="5286411" cy="49292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Obrázek 5" descr="C:\Documents and Settings\Morčata\Plocha\Kraje ČR\JM kraj.bmp"/>
          <p:cNvPicPr/>
          <p:nvPr/>
        </p:nvPicPr>
        <p:blipFill>
          <a:blip r:embed="rId2" cstate="print"/>
          <a:srcRect l="7107" t="44591" r="80166" b="25721"/>
          <a:stretch>
            <a:fillRect/>
          </a:stretch>
        </p:blipFill>
        <p:spPr bwMode="auto">
          <a:xfrm>
            <a:off x="1000100" y="1285860"/>
            <a:ext cx="1938348" cy="49292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kontrola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0" y="1643050"/>
            <a:ext cx="3571868" cy="4724400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Z a SZ – Českomoravská vrchovina (její součást – </a:t>
            </a:r>
            <a:r>
              <a:rPr lang="cs-CZ" dirty="0" err="1" smtClean="0"/>
              <a:t>Drahanská</a:t>
            </a:r>
            <a:r>
              <a:rPr lang="cs-CZ" dirty="0" smtClean="0"/>
              <a:t> vrchovina na S – </a:t>
            </a:r>
            <a:r>
              <a:rPr lang="cs-CZ" dirty="0" smtClean="0"/>
              <a:t> (</a:t>
            </a:r>
            <a:r>
              <a:rPr lang="cs-CZ" sz="2000" dirty="0" smtClean="0"/>
              <a:t>na </a:t>
            </a:r>
            <a:r>
              <a:rPr lang="cs-CZ" sz="2000" dirty="0" smtClean="0"/>
              <a:t>obr.</a:t>
            </a:r>
            <a:r>
              <a:rPr lang="cs-CZ" dirty="0" smtClean="0"/>
              <a:t>)</a:t>
            </a:r>
          </a:p>
          <a:p>
            <a:r>
              <a:rPr lang="cs-CZ" dirty="0" smtClean="0"/>
              <a:t>V – Bílé Karpaty</a:t>
            </a:r>
          </a:p>
          <a:p>
            <a:r>
              <a:rPr lang="cs-CZ" dirty="0" smtClean="0"/>
              <a:t>J – Dolnomoravský a Dyjsko-svratecký úval</a:t>
            </a:r>
            <a:endParaRPr lang="cs-CZ" dirty="0"/>
          </a:p>
        </p:txBody>
      </p:sp>
      <p:pic>
        <p:nvPicPr>
          <p:cNvPr id="5" name="Zástupný symbol pro obsah 4" descr="IMG_3954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3632184" y="1571612"/>
            <a:ext cx="5429286" cy="4071965"/>
          </a:xfr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vodstvo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14282" y="2143116"/>
            <a:ext cx="2195498" cy="2900370"/>
          </a:xfrm>
        </p:spPr>
        <p:txBody>
          <a:bodyPr/>
          <a:lstStyle/>
          <a:p>
            <a:r>
              <a:rPr lang="cs-CZ" dirty="0" smtClean="0"/>
              <a:t>V atlasu vyhledej názvy řek, které protékají krajem.</a:t>
            </a:r>
          </a:p>
          <a:p>
            <a:endParaRPr lang="cs-CZ" dirty="0"/>
          </a:p>
        </p:txBody>
      </p:sp>
      <p:pic>
        <p:nvPicPr>
          <p:cNvPr id="5" name="Zástupný symbol pro obsah 4" descr="C:\Documents and Settings\Morčata\Plocha\Kraje ČR\JM vodstvo.bmp"/>
          <p:cNvPicPr>
            <a:picLocks noGrp="1"/>
          </p:cNvPicPr>
          <p:nvPr>
            <p:ph sz="half" idx="2"/>
          </p:nvPr>
        </p:nvPicPr>
        <p:blipFill>
          <a:blip r:embed="rId2" cstate="print"/>
          <a:srcRect l="48955" t="44191" r="17686" b="23007"/>
          <a:stretch>
            <a:fillRect/>
          </a:stretch>
        </p:blipFill>
        <p:spPr bwMode="auto">
          <a:xfrm>
            <a:off x="2500298" y="1357298"/>
            <a:ext cx="6500858" cy="47149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kontrola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2844" y="1285860"/>
            <a:ext cx="2124060" cy="478634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1. Morava</a:t>
            </a:r>
          </a:p>
          <a:p>
            <a:pPr>
              <a:buNone/>
            </a:pPr>
            <a:r>
              <a:rPr lang="cs-CZ" dirty="0" smtClean="0"/>
              <a:t>2. Dyje</a:t>
            </a:r>
          </a:p>
          <a:p>
            <a:pPr>
              <a:buNone/>
            </a:pPr>
            <a:r>
              <a:rPr lang="cs-CZ" dirty="0" smtClean="0"/>
              <a:t>3. Svratka</a:t>
            </a:r>
          </a:p>
          <a:p>
            <a:pPr>
              <a:buNone/>
            </a:pPr>
            <a:r>
              <a:rPr lang="cs-CZ" dirty="0" smtClean="0"/>
              <a:t>4. Svitava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sz="2200" dirty="0" smtClean="0"/>
              <a:t>(na obr. </a:t>
            </a:r>
            <a:r>
              <a:rPr lang="cs-CZ" sz="2200" dirty="0" smtClean="0"/>
              <a:t>soutok</a:t>
            </a:r>
            <a:endParaRPr lang="cs-CZ" sz="2200" dirty="0" smtClean="0"/>
          </a:p>
          <a:p>
            <a:pPr>
              <a:buNone/>
            </a:pPr>
            <a:r>
              <a:rPr lang="cs-CZ" sz="2200" dirty="0" smtClean="0"/>
              <a:t>Dyje a Moravy</a:t>
            </a:r>
          </a:p>
          <a:p>
            <a:pPr>
              <a:buNone/>
            </a:pPr>
            <a:r>
              <a:rPr lang="cs-CZ" sz="2200" dirty="0" smtClean="0"/>
              <a:t>na hranicích</a:t>
            </a:r>
          </a:p>
          <a:p>
            <a:pPr>
              <a:buNone/>
            </a:pPr>
            <a:r>
              <a:rPr lang="cs-CZ" sz="2200" dirty="0" smtClean="0"/>
              <a:t>ČR, Slovenska</a:t>
            </a:r>
          </a:p>
          <a:p>
            <a:pPr>
              <a:buNone/>
            </a:pPr>
            <a:r>
              <a:rPr lang="cs-CZ" sz="2200" dirty="0" smtClean="0"/>
              <a:t>a Rakouska)</a:t>
            </a:r>
            <a:endParaRPr lang="cs-CZ" sz="2200" dirty="0"/>
          </a:p>
        </p:txBody>
      </p:sp>
      <p:pic>
        <p:nvPicPr>
          <p:cNvPr id="5" name="Zástupný symbol pro obsah 4" descr="Dyje-Morava_confluence_01[1]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2248921" y="1279890"/>
            <a:ext cx="6776789" cy="4506564"/>
          </a:xfr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města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2844" y="2143116"/>
            <a:ext cx="2628956" cy="2857520"/>
          </a:xfrm>
        </p:spPr>
        <p:txBody>
          <a:bodyPr/>
          <a:lstStyle/>
          <a:p>
            <a:r>
              <a:rPr lang="cs-CZ" dirty="0" smtClean="0"/>
              <a:t>V atlasu vyhledej </a:t>
            </a:r>
            <a:r>
              <a:rPr lang="cs-CZ" dirty="0" smtClean="0"/>
              <a:t>       k jednotlivým </a:t>
            </a:r>
            <a:r>
              <a:rPr lang="cs-CZ" dirty="0" smtClean="0"/>
              <a:t>číslům názvy měst.</a:t>
            </a:r>
          </a:p>
          <a:p>
            <a:endParaRPr lang="cs-CZ" dirty="0"/>
          </a:p>
        </p:txBody>
      </p:sp>
      <p:pic>
        <p:nvPicPr>
          <p:cNvPr id="5" name="Zástupný symbol pro obsah 4" descr="C:\Documents and Settings\Morčata\Plocha\Kraje ČR\JM města.bmp"/>
          <p:cNvPicPr>
            <a:picLocks noGrp="1"/>
          </p:cNvPicPr>
          <p:nvPr>
            <p:ph sz="half" idx="2"/>
          </p:nvPr>
        </p:nvPicPr>
        <p:blipFill>
          <a:blip r:embed="rId2" cstate="print"/>
          <a:srcRect l="49587" t="43508" r="17355" b="23235"/>
          <a:stretch>
            <a:fillRect/>
          </a:stretch>
        </p:blipFill>
        <p:spPr bwMode="auto">
          <a:xfrm>
            <a:off x="2699792" y="1500174"/>
            <a:ext cx="6229926" cy="452111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kontrola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28596" y="1785926"/>
            <a:ext cx="2428892" cy="390050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1. Brno </a:t>
            </a:r>
            <a:r>
              <a:rPr lang="cs-CZ" sz="2000" dirty="0" smtClean="0"/>
              <a:t>(na obr.)</a:t>
            </a:r>
          </a:p>
          <a:p>
            <a:pPr>
              <a:buNone/>
            </a:pPr>
            <a:r>
              <a:rPr lang="cs-CZ" dirty="0" smtClean="0"/>
              <a:t>2. Hodonín</a:t>
            </a:r>
          </a:p>
          <a:p>
            <a:pPr>
              <a:buNone/>
            </a:pPr>
            <a:r>
              <a:rPr lang="cs-CZ" dirty="0" smtClean="0"/>
              <a:t>3. Břeclav</a:t>
            </a:r>
          </a:p>
          <a:p>
            <a:pPr>
              <a:buNone/>
            </a:pPr>
            <a:r>
              <a:rPr lang="cs-CZ" dirty="0" smtClean="0"/>
              <a:t>4. Mikulov</a:t>
            </a:r>
          </a:p>
          <a:p>
            <a:pPr>
              <a:buNone/>
            </a:pPr>
            <a:r>
              <a:rPr lang="cs-CZ" dirty="0" smtClean="0"/>
              <a:t>5. Znojmo</a:t>
            </a:r>
          </a:p>
          <a:p>
            <a:pPr>
              <a:buNone/>
            </a:pPr>
            <a:r>
              <a:rPr lang="cs-CZ" dirty="0" smtClean="0"/>
              <a:t>6. Blansko</a:t>
            </a:r>
          </a:p>
          <a:p>
            <a:pPr>
              <a:buNone/>
            </a:pPr>
            <a:r>
              <a:rPr lang="cs-CZ" dirty="0" smtClean="0"/>
              <a:t>7. Kyjov</a:t>
            </a:r>
            <a:endParaRPr lang="cs-CZ" dirty="0"/>
          </a:p>
        </p:txBody>
      </p:sp>
      <p:pic>
        <p:nvPicPr>
          <p:cNvPr id="5" name="Zástupný symbol pro obsah 4" descr="450px-Petrov_from_Hybešova_2[1]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3929058" y="107943"/>
            <a:ext cx="5000660" cy="6667547"/>
          </a:xfr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5720" y="214290"/>
            <a:ext cx="8686800" cy="838200"/>
          </a:xfrm>
        </p:spPr>
        <p:txBody>
          <a:bodyPr/>
          <a:lstStyle/>
          <a:p>
            <a:r>
              <a:rPr lang="cs-CZ" dirty="0" smtClean="0"/>
              <a:t>hospodářství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304800" y="1142984"/>
            <a:ext cx="8686800" cy="5572164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Průmysl</a:t>
            </a:r>
          </a:p>
          <a:p>
            <a:pPr lvl="1"/>
            <a:r>
              <a:rPr lang="cs-CZ" dirty="0" smtClean="0"/>
              <a:t>Strojírenský – centrum v Brně (např. výroba traktorů Zetor)</a:t>
            </a:r>
          </a:p>
          <a:p>
            <a:pPr lvl="1"/>
            <a:r>
              <a:rPr lang="cs-CZ" dirty="0" smtClean="0"/>
              <a:t>Textilní a oděvní</a:t>
            </a:r>
          </a:p>
          <a:p>
            <a:pPr lvl="1"/>
            <a:r>
              <a:rPr lang="cs-CZ" dirty="0" smtClean="0"/>
              <a:t>Potravinářský – Znojmo (konzervárny ovoce </a:t>
            </a:r>
            <a:r>
              <a:rPr lang="cs-CZ" dirty="0" smtClean="0"/>
              <a:t>                a </a:t>
            </a:r>
            <a:r>
              <a:rPr lang="cs-CZ" dirty="0" smtClean="0"/>
              <a:t>zeleniny, např. okurky), Mikulov</a:t>
            </a:r>
          </a:p>
          <a:p>
            <a:r>
              <a:rPr lang="cs-CZ" dirty="0" smtClean="0"/>
              <a:t>Zemědělství</a:t>
            </a:r>
          </a:p>
          <a:p>
            <a:pPr lvl="1"/>
            <a:r>
              <a:rPr lang="cs-CZ" dirty="0" smtClean="0"/>
              <a:t>Pěstování</a:t>
            </a:r>
          </a:p>
          <a:p>
            <a:pPr lvl="2"/>
            <a:r>
              <a:rPr lang="cs-CZ" dirty="0" smtClean="0"/>
              <a:t>Obilovin – pšenice, ječmen, kukuřice</a:t>
            </a:r>
          </a:p>
          <a:p>
            <a:pPr lvl="2"/>
            <a:r>
              <a:rPr lang="cs-CZ" dirty="0" smtClean="0"/>
              <a:t>Zeleniny – okurky, papriky, rajčata</a:t>
            </a:r>
          </a:p>
          <a:p>
            <a:pPr lvl="2"/>
            <a:r>
              <a:rPr lang="cs-CZ" dirty="0" smtClean="0"/>
              <a:t>Ovoce – broskve, meruňky</a:t>
            </a:r>
          </a:p>
          <a:p>
            <a:pPr lvl="2"/>
            <a:r>
              <a:rPr lang="cs-CZ" dirty="0" smtClean="0"/>
              <a:t>Vinná réva – vinařské oblasti uznávané i ve světě</a:t>
            </a:r>
            <a:endParaRPr lang="cs-CZ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sah 4" descr="800px-Brno-Špilberk_2[1]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1142975" y="1071546"/>
            <a:ext cx="7572429" cy="5679322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5720" y="142852"/>
            <a:ext cx="8686800" cy="841248"/>
          </a:xfrm>
        </p:spPr>
        <p:txBody>
          <a:bodyPr/>
          <a:lstStyle/>
          <a:p>
            <a:r>
              <a:rPr lang="cs-CZ" dirty="0" smtClean="0"/>
              <a:t>Turistické zajímavosti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500694" y="500042"/>
            <a:ext cx="3357586" cy="1900238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/>
              <a:t>Brno – např.:</a:t>
            </a:r>
          </a:p>
          <a:p>
            <a:r>
              <a:rPr lang="cs-CZ" dirty="0" smtClean="0"/>
              <a:t>výstaviště</a:t>
            </a:r>
          </a:p>
          <a:p>
            <a:r>
              <a:rPr lang="cs-CZ" dirty="0" smtClean="0"/>
              <a:t>Pevnost </a:t>
            </a:r>
            <a:r>
              <a:rPr lang="cs-CZ" dirty="0" err="1" smtClean="0"/>
              <a:t>Špilberk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    </a:t>
            </a:r>
            <a:r>
              <a:rPr lang="cs-CZ" sz="2000" dirty="0" smtClean="0"/>
              <a:t>(na obr.)</a:t>
            </a:r>
            <a:endParaRPr lang="cs-CZ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85720" y="571480"/>
            <a:ext cx="4191000" cy="542916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Mikulov</a:t>
            </a:r>
            <a:endParaRPr lang="cs-CZ" dirty="0"/>
          </a:p>
        </p:txBody>
      </p:sp>
      <p:pic>
        <p:nvPicPr>
          <p:cNvPr id="5" name="Zástupný symbol pro obsah 4" descr="52.Mikulov ze Sv. kopečku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142844" y="1173961"/>
            <a:ext cx="8848756" cy="5573700"/>
          </a:xfrm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85720" y="571480"/>
            <a:ext cx="4191000" cy="542916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Znojmo</a:t>
            </a:r>
            <a:endParaRPr lang="cs-CZ" dirty="0"/>
          </a:p>
        </p:txBody>
      </p:sp>
      <p:pic>
        <p:nvPicPr>
          <p:cNvPr id="5" name="Zástupný symbol pro obsah 4" descr="181.Znojmo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214282" y="1121736"/>
            <a:ext cx="8777318" cy="5623576"/>
          </a:xfrm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000100" y="571480"/>
            <a:ext cx="1928826" cy="214314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Kyjov – centrum folklorní oblasti</a:t>
            </a:r>
            <a:endParaRPr lang="cs-CZ" dirty="0"/>
          </a:p>
        </p:txBody>
      </p:sp>
      <p:pic>
        <p:nvPicPr>
          <p:cNvPr id="5" name="Zástupný symbol pro obsah 4" descr="4.slečna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3714744" y="203196"/>
            <a:ext cx="4876806" cy="6502408"/>
          </a:xfrm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85720" y="571480"/>
            <a:ext cx="4191000" cy="542916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Vinné sklípky</a:t>
            </a:r>
            <a:endParaRPr lang="cs-CZ" dirty="0"/>
          </a:p>
        </p:txBody>
      </p:sp>
      <p:pic>
        <p:nvPicPr>
          <p:cNvPr id="5" name="Zástupný symbol pro obsah 4" descr="800px-Efikuv_sklep[1]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214282" y="1204904"/>
            <a:ext cx="8777318" cy="5511419"/>
          </a:xfrm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57158" y="571480"/>
            <a:ext cx="4191000" cy="542916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Rájec - </a:t>
            </a:r>
            <a:r>
              <a:rPr lang="cs-CZ" dirty="0" err="1" smtClean="0"/>
              <a:t>Jestřebí</a:t>
            </a:r>
            <a:endParaRPr lang="cs-CZ" dirty="0"/>
          </a:p>
        </p:txBody>
      </p:sp>
      <p:pic>
        <p:nvPicPr>
          <p:cNvPr id="5" name="Zástupný symbol pro obsah 4" descr="IMG_4101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142844" y="1500174"/>
            <a:ext cx="8777196" cy="4929222"/>
          </a:xfrm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85720" y="571480"/>
            <a:ext cx="4191000" cy="542916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Vranov nad Dyjí</a:t>
            </a:r>
            <a:endParaRPr lang="cs-CZ" dirty="0"/>
          </a:p>
        </p:txBody>
      </p:sp>
      <p:pic>
        <p:nvPicPr>
          <p:cNvPr id="5" name="Zástupný symbol pro obsah 4" descr="58.ve Vranově na zámku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214282" y="1130291"/>
            <a:ext cx="8777318" cy="5661044"/>
          </a:xfrm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57158" y="571480"/>
            <a:ext cx="4191000" cy="542916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Bítov</a:t>
            </a:r>
            <a:endParaRPr lang="cs-CZ" dirty="0"/>
          </a:p>
        </p:txBody>
      </p:sp>
      <p:pic>
        <p:nvPicPr>
          <p:cNvPr id="5" name="Zástupný symbol pro obsah 4" descr="800px-Hrad_Bítov[1]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142844" y="1151326"/>
            <a:ext cx="8848756" cy="5618576"/>
          </a:xfrm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000100" y="571480"/>
            <a:ext cx="4191000" cy="614354"/>
          </a:xfrm>
        </p:spPr>
        <p:txBody>
          <a:bodyPr/>
          <a:lstStyle/>
          <a:p>
            <a:pPr>
              <a:buNone/>
            </a:pPr>
            <a:r>
              <a:rPr lang="cs-CZ" dirty="0" err="1" smtClean="0"/>
              <a:t>Cornštejn</a:t>
            </a:r>
            <a:endParaRPr lang="cs-CZ" dirty="0"/>
          </a:p>
        </p:txBody>
      </p:sp>
      <p:pic>
        <p:nvPicPr>
          <p:cNvPr id="5" name="Zástupný symbol pro obsah 4" descr="147.Cornštejn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3643306" y="148095"/>
            <a:ext cx="4966893" cy="6553539"/>
          </a:xfrm>
        </p:spPr>
      </p:pic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85720" y="571480"/>
            <a:ext cx="4191000" cy="542916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Nový Hrádek</a:t>
            </a:r>
            <a:endParaRPr lang="cs-CZ" dirty="0"/>
          </a:p>
        </p:txBody>
      </p:sp>
      <p:pic>
        <p:nvPicPr>
          <p:cNvPr id="5" name="Zástupný symbol pro obsah 4" descr="172.N.Hrádek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214282" y="1230021"/>
            <a:ext cx="8777318" cy="5569434"/>
          </a:xfrm>
        </p:spPr>
      </p:pic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85720" y="571480"/>
            <a:ext cx="7481910" cy="542916"/>
          </a:xfrm>
        </p:spPr>
        <p:txBody>
          <a:bodyPr/>
          <a:lstStyle/>
          <a:p>
            <a:pPr>
              <a:buNone/>
            </a:pPr>
            <a:r>
              <a:rPr lang="cs-CZ" dirty="0" err="1" smtClean="0"/>
              <a:t>Hardegg</a:t>
            </a:r>
            <a:r>
              <a:rPr lang="cs-CZ" dirty="0" smtClean="0"/>
              <a:t> – v Rakousku hned za hranicemi</a:t>
            </a:r>
            <a:endParaRPr lang="cs-CZ" dirty="0"/>
          </a:p>
        </p:txBody>
      </p:sp>
      <p:pic>
        <p:nvPicPr>
          <p:cNvPr id="5" name="Zástupný symbol pro obsah 4" descr="28.vyhlídka na Hardeg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142844" y="1142983"/>
            <a:ext cx="8848755" cy="5623575"/>
          </a:xfrm>
        </p:spPr>
      </p:pic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85720" y="571480"/>
            <a:ext cx="4191000" cy="542916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Moravský kras</a:t>
            </a:r>
            <a:endParaRPr lang="cs-CZ" dirty="0"/>
          </a:p>
        </p:txBody>
      </p:sp>
      <p:pic>
        <p:nvPicPr>
          <p:cNvPr id="5" name="Zástupný symbol pro obsah 4" descr="IMG_4063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87201" y="1428736"/>
            <a:ext cx="8904399" cy="5000659"/>
          </a:xfrm>
        </p:spPr>
      </p:pic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85720" y="571480"/>
            <a:ext cx="4191000" cy="542916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Podyjí</a:t>
            </a:r>
            <a:endParaRPr lang="cs-CZ" dirty="0"/>
          </a:p>
        </p:txBody>
      </p:sp>
      <p:pic>
        <p:nvPicPr>
          <p:cNvPr id="5" name="Zástupný symbol pro obsah 4" descr="387.podél Dyje v Rakousku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214282" y="1151326"/>
            <a:ext cx="8777318" cy="5564998"/>
          </a:xfrm>
        </p:spPr>
      </p:pic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5720" y="214290"/>
            <a:ext cx="8686800" cy="838200"/>
          </a:xfrm>
        </p:spPr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304800" y="1071546"/>
            <a:ext cx="8686800" cy="5643602"/>
          </a:xfrm>
        </p:spPr>
        <p:txBody>
          <a:bodyPr>
            <a:normAutofit fontScale="70000" lnSpcReduction="20000"/>
          </a:bodyPr>
          <a:lstStyle/>
          <a:p>
            <a:r>
              <a:rPr lang="cs-CZ" dirty="0" smtClean="0">
                <a:hlinkClick r:id="rId2"/>
              </a:rPr>
              <a:t>http://cs.wikipedia.org/wiki/Soubor:2004_Jihomoravsky_kraj.PNG</a:t>
            </a:r>
            <a:r>
              <a:rPr lang="cs-CZ" dirty="0" smtClean="0"/>
              <a:t>; autor: </a:t>
            </a:r>
            <a:r>
              <a:rPr lang="cs-CZ" dirty="0" err="1" smtClean="0">
                <a:hlinkClick r:id="rId3" action="ppaction://hlinkfile" tooltip="User:Hustoles (stránka neexistuje)"/>
              </a:rPr>
              <a:t>Hustoles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http://commons.wikimedia.org/wiki/File:Dyje-Morava_confluence_01.jpg</a:t>
            </a:r>
            <a:r>
              <a:rPr lang="cs-CZ" dirty="0" smtClean="0"/>
              <a:t>; licence: </a:t>
            </a:r>
            <a:r>
              <a:rPr lang="en-US" dirty="0" smtClean="0">
                <a:hlinkClick r:id="rId5" action="ppaction://hlinkfile" tooltip="w:en:Creative Commons"/>
              </a:rPr>
              <a:t>Creative Commons</a:t>
            </a:r>
            <a:r>
              <a:rPr lang="en-US" dirty="0" smtClean="0"/>
              <a:t> </a:t>
            </a:r>
            <a:r>
              <a:rPr lang="en-US" dirty="0" smtClean="0">
                <a:hlinkClick r:id="rId6" action="ppaction://hlinkfile"/>
              </a:rPr>
              <a:t>Attribution 3.0 </a:t>
            </a:r>
            <a:r>
              <a:rPr lang="en-US" dirty="0" err="1" smtClean="0">
                <a:hlinkClick r:id="rId6" action="ppaction://hlinkfile"/>
              </a:rPr>
              <a:t>Unported</a:t>
            </a:r>
            <a:r>
              <a:rPr lang="cs-CZ" dirty="0" smtClean="0"/>
              <a:t>; autor: </a:t>
            </a:r>
            <a:r>
              <a:rPr lang="cs-CZ" dirty="0" smtClean="0">
                <a:hlinkClick r:id="rId7" action="ppaction://hlinkfile" tooltip="User:Doronenko"/>
              </a:rPr>
              <a:t>Stanislav </a:t>
            </a:r>
            <a:r>
              <a:rPr lang="cs-CZ" dirty="0" err="1" smtClean="0">
                <a:hlinkClick r:id="rId7" action="ppaction://hlinkfile" tooltip="User:Doronenko"/>
              </a:rPr>
              <a:t>Doronenko</a:t>
            </a:r>
            <a:endParaRPr lang="cs-CZ" dirty="0" smtClean="0"/>
          </a:p>
          <a:p>
            <a:r>
              <a:rPr lang="cs-CZ" dirty="0" smtClean="0">
                <a:hlinkClick r:id="rId8"/>
              </a:rPr>
              <a:t>http://commons.wikimedia.org/wiki/File:Petrov_from_Hybe%C5%A1ova_2.JPG</a:t>
            </a:r>
            <a:r>
              <a:rPr lang="cs-CZ" dirty="0" smtClean="0"/>
              <a:t>; autor: Igor </a:t>
            </a:r>
            <a:r>
              <a:rPr lang="cs-CZ" dirty="0" err="1" smtClean="0"/>
              <a:t>Irić</a:t>
            </a:r>
            <a:endParaRPr lang="cs-CZ" dirty="0" smtClean="0"/>
          </a:p>
          <a:p>
            <a:r>
              <a:rPr lang="cs-CZ" dirty="0" smtClean="0">
                <a:hlinkClick r:id="rId9"/>
              </a:rPr>
              <a:t>http://commons.wikimedia.org/wiki/File:Brno-%C5%A0pilberk_2.jpg</a:t>
            </a:r>
            <a:r>
              <a:rPr lang="cs-CZ" dirty="0" smtClean="0"/>
              <a:t>; licence: </a:t>
            </a:r>
            <a:r>
              <a:rPr lang="cs-CZ" dirty="0" smtClean="0">
                <a:hlinkClick r:id="rId10" action="ppaction://hlinkfile" tooltip="w:en:GNU Free Documentation License"/>
              </a:rPr>
              <a:t>GNU Free </a:t>
            </a:r>
            <a:r>
              <a:rPr lang="cs-CZ" dirty="0" err="1" smtClean="0">
                <a:hlinkClick r:id="rId10" action="ppaction://hlinkfile" tooltip="w:en:GNU Free Documentation License"/>
              </a:rPr>
              <a:t>Documentation</a:t>
            </a:r>
            <a:r>
              <a:rPr lang="cs-CZ" dirty="0" smtClean="0">
                <a:hlinkClick r:id="rId10" action="ppaction://hlinkfile" tooltip="w:en:GNU Free Documentation License"/>
              </a:rPr>
              <a:t> </a:t>
            </a:r>
            <a:r>
              <a:rPr lang="cs-CZ" dirty="0" err="1" smtClean="0">
                <a:hlinkClick r:id="rId10" action="ppaction://hlinkfile" tooltip="w:en:GNU Free Documentation License"/>
              </a:rPr>
              <a:t>License</a:t>
            </a:r>
            <a:r>
              <a:rPr lang="cs-CZ" dirty="0" smtClean="0"/>
              <a:t>; autor: </a:t>
            </a:r>
            <a:r>
              <a:rPr lang="cs-CZ" dirty="0" smtClean="0">
                <a:hlinkClick r:id="rId11" action="ppaction://hlinkfile" tooltip="User:Petr.adamek"/>
              </a:rPr>
              <a:t>Petr.</a:t>
            </a:r>
            <a:r>
              <a:rPr lang="cs-CZ" dirty="0" err="1" smtClean="0">
                <a:hlinkClick r:id="rId11" action="ppaction://hlinkfile" tooltip="User:Petr.adamek"/>
              </a:rPr>
              <a:t>adamek</a:t>
            </a:r>
            <a:endParaRPr lang="cs-CZ" dirty="0" smtClean="0"/>
          </a:p>
          <a:p>
            <a:r>
              <a:rPr lang="cs-CZ" dirty="0" smtClean="0">
                <a:hlinkClick r:id="rId12"/>
              </a:rPr>
              <a:t>http://commons.wikimedia.org/wiki/File:Hrad_B%C3%ADtov.jpg</a:t>
            </a:r>
            <a:r>
              <a:rPr lang="cs-CZ" dirty="0" smtClean="0"/>
              <a:t>; licence: </a:t>
            </a:r>
            <a:r>
              <a:rPr lang="en-US" dirty="0" smtClean="0">
                <a:hlinkClick r:id="rId5" action="ppaction://hlinkfile" tooltip="w:en:Creative Commons"/>
              </a:rPr>
              <a:t>Creative Commons</a:t>
            </a:r>
            <a:r>
              <a:rPr lang="en-US" dirty="0" smtClean="0"/>
              <a:t> </a:t>
            </a:r>
            <a:r>
              <a:rPr lang="en-US" dirty="0" smtClean="0">
                <a:hlinkClick r:id="rId13" action="ppaction://hlinkfile"/>
              </a:rPr>
              <a:t>Attribution-Share Alike 3.0 </a:t>
            </a:r>
            <a:r>
              <a:rPr lang="en-US" dirty="0" err="1" smtClean="0">
                <a:hlinkClick r:id="rId13" action="ppaction://hlinkfile"/>
              </a:rPr>
              <a:t>Unported</a:t>
            </a:r>
            <a:r>
              <a:rPr lang="cs-CZ" dirty="0" smtClean="0"/>
              <a:t>; autor: </a:t>
            </a:r>
            <a:r>
              <a:rPr lang="cs-CZ" dirty="0" err="1" smtClean="0">
                <a:hlinkClick r:id="rId14" action="ppaction://hlinkfile" tooltip="cs:User:Zirland"/>
              </a:rPr>
              <a:t>Zirland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>
                <a:hlinkClick r:id="rId15"/>
              </a:rPr>
              <a:t>cs.wikipedia</a:t>
            </a:r>
            <a:endParaRPr lang="cs-CZ" dirty="0" smtClean="0"/>
          </a:p>
          <a:p>
            <a:r>
              <a:rPr lang="cs-CZ" dirty="0" smtClean="0">
                <a:hlinkClick r:id="rId16"/>
              </a:rPr>
              <a:t>http://cs.wikipedia.org/wiki/Soubor:Efikuv_sklep.jpg</a:t>
            </a:r>
            <a:r>
              <a:rPr lang="cs-CZ" dirty="0" smtClean="0"/>
              <a:t>; autor: </a:t>
            </a:r>
            <a:r>
              <a:rPr lang="cs-CZ" dirty="0" err="1" smtClean="0">
                <a:hlinkClick r:id="rId17" action="ppaction://hlinkfile" tooltip="cs:User:Miraaa"/>
              </a:rPr>
              <a:t>Miraaa</a:t>
            </a:r>
            <a:endParaRPr lang="cs-CZ" dirty="0" smtClean="0"/>
          </a:p>
          <a:p>
            <a:r>
              <a:rPr lang="cs-CZ" i="1" dirty="0" smtClean="0"/>
              <a:t>Česká republika : Sešitové atlasy pro základní školy</a:t>
            </a:r>
            <a:r>
              <a:rPr lang="cs-CZ" dirty="0" smtClean="0"/>
              <a:t>. 1. vydání. Praha : Kartografie, 1994. 24 s. ISBN 80-7011-279-4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285852" y="1142984"/>
            <a:ext cx="6357982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Materiály jsou určeny pro bezplatné používání pro potřeby</a:t>
            </a:r>
          </a:p>
          <a:p>
            <a:r>
              <a:rPr lang="cs-CZ" dirty="0" smtClean="0"/>
              <a:t>výuky na všech typech škol. Jakékoliv další využití podléhá</a:t>
            </a:r>
          </a:p>
          <a:p>
            <a:r>
              <a:rPr lang="cs-CZ" dirty="0" smtClean="0"/>
              <a:t>Autorskému zákonu.</a:t>
            </a:r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358</TotalTime>
  <Words>541</Words>
  <Application>Microsoft Office PowerPoint</Application>
  <PresentationFormat>Předvádění na obrazovce (4:3)</PresentationFormat>
  <Paragraphs>115</Paragraphs>
  <Slides>26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26</vt:i4>
      </vt:variant>
    </vt:vector>
  </HeadingPairs>
  <TitlesOfParts>
    <vt:vector size="27" baseType="lpstr">
      <vt:lpstr>Cesta</vt:lpstr>
      <vt:lpstr>Snímek 1</vt:lpstr>
      <vt:lpstr>Snímek 2</vt:lpstr>
      <vt:lpstr>Jihomoravský kraj</vt:lpstr>
      <vt:lpstr>poloha</vt:lpstr>
      <vt:lpstr>povrch</vt:lpstr>
      <vt:lpstr>kontrola</vt:lpstr>
      <vt:lpstr>vodstvo</vt:lpstr>
      <vt:lpstr>kontrola</vt:lpstr>
      <vt:lpstr>města</vt:lpstr>
      <vt:lpstr>kontrola</vt:lpstr>
      <vt:lpstr>hospodářství</vt:lpstr>
      <vt:lpstr>Turistické zajímavosti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  <vt:lpstr>Snímek 22</vt:lpstr>
      <vt:lpstr>Snímek 23</vt:lpstr>
      <vt:lpstr>Snímek 24</vt:lpstr>
      <vt:lpstr>zdroje</vt:lpstr>
      <vt:lpstr>Snímek 26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Jihomoravský kraj</dc:title>
  <dc:creator>Morchová Petra</dc:creator>
  <cp:lastModifiedBy>Dum</cp:lastModifiedBy>
  <cp:revision>41</cp:revision>
  <dcterms:created xsi:type="dcterms:W3CDTF">2012-03-15T07:57:03Z</dcterms:created>
  <dcterms:modified xsi:type="dcterms:W3CDTF">2012-07-17T18:52:07Z</dcterms:modified>
</cp:coreProperties>
</file>