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8" r:id="rId4"/>
    <p:sldId id="259" r:id="rId5"/>
    <p:sldId id="260" r:id="rId6"/>
    <p:sldId id="261" r:id="rId7"/>
    <p:sldId id="262" r:id="rId8"/>
    <p:sldId id="269" r:id="rId9"/>
    <p:sldId id="270" r:id="rId10"/>
    <p:sldId id="264" r:id="rId11"/>
    <p:sldId id="268" r:id="rId12"/>
    <p:sldId id="267" r:id="rId13"/>
    <p:sldId id="265" r:id="rId14"/>
    <p:sldId id="266" r:id="rId15"/>
    <p:sldId id="273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47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92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98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3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74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963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76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6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443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73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737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832CE-2903-4003-8B49-68BC5C5B4A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3D3BA-3988-44B1-AE7A-FE0C805A8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550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VY_32_INOVACE_II_3_05_Stromy</a:t>
            </a:r>
          </a:p>
          <a:p>
            <a:endParaRPr lang="cs-CZ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05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51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1" y="407595"/>
            <a:ext cx="7632847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</a:t>
            </a:r>
            <a:r>
              <a:rPr lang="cs-CZ" dirty="0"/>
              <a:t>si </a:t>
            </a:r>
            <a:r>
              <a:rPr lang="cs-CZ" dirty="0" smtClean="0"/>
              <a:t>opakují  a upevňují </a:t>
            </a:r>
            <a:r>
              <a:rPr lang="cs-CZ" dirty="0" smtClean="0"/>
              <a:t>znalosti o stromech.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 smtClean="0"/>
              <a:t>:  </a:t>
            </a:r>
            <a:r>
              <a:rPr lang="cs-CZ" dirty="0" smtClean="0"/>
              <a:t>Žáci </a:t>
            </a:r>
            <a:r>
              <a:rPr lang="cs-CZ" dirty="0" smtClean="0"/>
              <a:t>vědí </a:t>
            </a:r>
            <a:r>
              <a:rPr lang="cs-CZ" dirty="0" smtClean="0"/>
              <a:t>proč jsou v našem životě důležité stromy, znají části stromu, </a:t>
            </a:r>
            <a:r>
              <a:rPr lang="cs-CZ" dirty="0" smtClean="0"/>
              <a:t>umí</a:t>
            </a:r>
            <a:r>
              <a:rPr lang="cs-CZ" dirty="0"/>
              <a:t> </a:t>
            </a:r>
            <a:r>
              <a:rPr lang="cs-CZ" dirty="0" smtClean="0"/>
              <a:t>o nich vyprávět a nakreslit je.</a:t>
            </a:r>
          </a:p>
          <a:p>
            <a:endParaRPr lang="cs-CZ" dirty="0" smtClean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strom, koruna, kmen, kořen, pařez, letokruh, jehličnatý, listnatý, kyslík </a:t>
            </a:r>
          </a:p>
          <a:p>
            <a:r>
              <a:rPr lang="cs-CZ" dirty="0"/>
              <a:t>	</a:t>
            </a:r>
          </a:p>
          <a:p>
            <a:r>
              <a:rPr lang="cs-CZ" b="1" dirty="0" smtClean="0"/>
              <a:t>Pomůcky </a:t>
            </a:r>
            <a:r>
              <a:rPr lang="cs-CZ" b="1" dirty="0"/>
              <a:t>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list, pastelky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40</a:t>
            </a:r>
            <a:r>
              <a:rPr lang="cs-CZ" dirty="0" smtClean="0"/>
              <a:t>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</a:p>
          <a:p>
            <a:r>
              <a:rPr lang="cs-CZ" dirty="0" smtClean="0"/>
              <a:t>Žáci si hravou formou na interaktivní tabuli připomenou, co všechno vědí </a:t>
            </a:r>
          </a:p>
          <a:p>
            <a:r>
              <a:rPr lang="cs-CZ" dirty="0" smtClean="0"/>
              <a:t>o stromech.</a:t>
            </a:r>
          </a:p>
          <a:p>
            <a:r>
              <a:rPr lang="cs-CZ" dirty="0" smtClean="0"/>
              <a:t>Jak je dělíme, co se z nich vyrábí a proč jsou pro náš život důležité. </a:t>
            </a:r>
          </a:p>
          <a:p>
            <a:r>
              <a:rPr lang="cs-CZ" dirty="0" smtClean="0"/>
              <a:t>Odpovídají na otázky kladené </a:t>
            </a:r>
            <a:r>
              <a:rPr lang="cs-CZ" smtClean="0"/>
              <a:t>v prezentaci.</a:t>
            </a:r>
          </a:p>
          <a:p>
            <a:r>
              <a:rPr lang="cs-CZ" smtClean="0"/>
              <a:t>Na </a:t>
            </a:r>
            <a:r>
              <a:rPr lang="cs-CZ" dirty="0" smtClean="0"/>
              <a:t>závěr každý žák nakreslí svůj oblíbený strom.</a:t>
            </a:r>
            <a:endParaRPr lang="cs-CZ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604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alentovaj\AppData\Local\Microsoft\Windows\Temporary Internet Files\Content.IE5\PVAKRO5V\MC9004110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48922"/>
            <a:ext cx="3524816" cy="344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539552" y="4725144"/>
            <a:ext cx="2736304" cy="1728192"/>
          </a:xfrm>
          <a:prstGeom prst="cloudCallout">
            <a:avLst>
              <a:gd name="adj1" fmla="val 76381"/>
              <a:gd name="adj2" fmla="val -457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děti, víte co je to strom?</a:t>
            </a:r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5148064" y="188640"/>
            <a:ext cx="3168352" cy="2016224"/>
          </a:xfrm>
          <a:prstGeom prst="cloudCallout">
            <a:avLst>
              <a:gd name="adj1" fmla="val -58876"/>
              <a:gd name="adj2" fmla="val 604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Moje  jméno je </a:t>
            </a:r>
            <a:r>
              <a:rPr lang="cs-CZ" dirty="0" smtClean="0"/>
              <a:t>ŠIŠKA.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5507213" y="4509120"/>
            <a:ext cx="2232248" cy="1944216"/>
          </a:xfrm>
          <a:prstGeom prst="cloudCallout">
            <a:avLst>
              <a:gd name="adj1" fmla="val -59314"/>
              <a:gd name="adj2" fmla="val -543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 </a:t>
            </a:r>
            <a:r>
              <a:rPr lang="cs-CZ" dirty="0" smtClean="0"/>
              <a:t>stromu mám </a:t>
            </a:r>
            <a:r>
              <a:rPr lang="cs-CZ" dirty="0" smtClean="0"/>
              <a:t>ráda listy.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30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alentovaj\AppData\Local\Microsoft\Windows\Temporary Internet Files\Content.IE5\AH7681ZV\MC900413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2342"/>
            <a:ext cx="46370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valentovaj\AppData\Local\Microsoft\Windows\Temporary Internet Files\Content.IE5\PVAKRO5V\MC9004110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124" y="32436"/>
            <a:ext cx="2667276" cy="260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5196476" y="3429000"/>
            <a:ext cx="2808312" cy="2376264"/>
          </a:xfrm>
          <a:prstGeom prst="cloudCallout">
            <a:avLst>
              <a:gd name="adj1" fmla="val 21595"/>
              <a:gd name="adj2" fmla="val -1059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Tohle je prosím taky šiška,</a:t>
            </a:r>
          </a:p>
          <a:p>
            <a:pPr algn="ctr"/>
            <a:r>
              <a:rPr lang="cs-CZ" dirty="0" smtClean="0"/>
              <a:t> ale s malým </a:t>
            </a:r>
            <a:r>
              <a:rPr lang="cs-CZ" dirty="0" smtClean="0"/>
              <a:t>š.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1351321" y="5000988"/>
            <a:ext cx="2880320" cy="1764776"/>
          </a:xfrm>
          <a:prstGeom prst="cloudCallout">
            <a:avLst>
              <a:gd name="adj1" fmla="val 48955"/>
              <a:gd name="adj2" fmla="val -446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Víte na kterých stromech rostou šišky?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97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valentovaj\AppData\Local\Microsoft\Windows\Temporary Internet Files\Content.IE5\AH7681ZV\MC900280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1"/>
            <a:ext cx="3909340" cy="312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valentovaj\AppData\Local\Microsoft\Windows\Temporary Internet Files\Content.IE5\PVAKRO5V\MC900280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1968029"/>
            <a:ext cx="3960440" cy="314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548680"/>
            <a:ext cx="3096344" cy="83099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/>
              <a:t>Jehličnaté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58055" y="515331"/>
            <a:ext cx="3132347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/>
              <a:t>Listnaté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5589240"/>
            <a:ext cx="53285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/>
              <a:t>Jaké máme stromy?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4131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alentovaj\AppData\Local\Microsoft\Windows\Temporary Internet Files\Content.IE5\9UY0NSX2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220" y="608201"/>
            <a:ext cx="568863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0200" y="4221088"/>
            <a:ext cx="17313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kořen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20544" y="3192670"/>
            <a:ext cx="16593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kmen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0200" y="2060848"/>
            <a:ext cx="1953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koruna</a:t>
            </a:r>
            <a:endParaRPr lang="cs-CZ" sz="4800" dirty="0"/>
          </a:p>
        </p:txBody>
      </p:sp>
      <p:sp>
        <p:nvSpPr>
          <p:cNvPr id="5" name="Obláček 4"/>
          <p:cNvSpPr/>
          <p:nvPr/>
        </p:nvSpPr>
        <p:spPr>
          <a:xfrm>
            <a:off x="6732240" y="1303027"/>
            <a:ext cx="1567168" cy="1259288"/>
          </a:xfrm>
          <a:prstGeom prst="cloudCallout">
            <a:avLst>
              <a:gd name="adj1" fmla="val 38238"/>
              <a:gd name="adj2" fmla="val -792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to správně?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1" y="252233"/>
            <a:ext cx="648726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Jaké má strom části?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9" name="Picture 2" descr="C:\Users\valentovaj\AppData\Local\Microsoft\Windows\Temporary Internet Files\Content.IE5\PVAKRO5V\MC9004110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824" y="252233"/>
            <a:ext cx="1076131" cy="105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43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valentovaj\AppData\Local\Microsoft\Windows\Temporary Internet Files\Content.IE5\AH7681ZV\MC90028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1988839"/>
            <a:ext cx="4896543" cy="459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30242" y="5529689"/>
            <a:ext cx="15342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>
                <a:solidFill>
                  <a:prstClr val="black"/>
                </a:solidFill>
              </a:rPr>
              <a:t>Pařez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75834" y="476672"/>
            <a:ext cx="8239692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 se  s tím stromem stalo?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573341"/>
            <a:ext cx="5571653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Co je to letokruh</a:t>
            </a:r>
            <a:r>
              <a:rPr lang="cs-CZ" sz="4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1463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C:\Users\valentovaj\AppData\Local\Microsoft\Windows\Temporary Internet Files\Content.IE5\9UY0NSX2\MC90029071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3" y="207874"/>
            <a:ext cx="7387356" cy="300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3710091" y="3212976"/>
            <a:ext cx="4822349" cy="3086727"/>
          </a:xfrm>
          <a:prstGeom prst="cloudCallout">
            <a:avLst>
              <a:gd name="adj1" fmla="val -25036"/>
              <a:gd name="adj2" fmla="val -750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Ahoj, já jsem Vítek </a:t>
            </a:r>
            <a:r>
              <a:rPr lang="cs-CZ" sz="2800" dirty="0" smtClean="0"/>
              <a:t>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4815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alentovaj\AppData\Local\Microsoft\Windows\Temporary Internet Files\Content.IE5\PVAKRO5V\MC9004110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414959"/>
            <a:ext cx="4788532" cy="467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-5471" y="3356992"/>
            <a:ext cx="3816424" cy="3384376"/>
          </a:xfrm>
          <a:prstGeom prst="cloudCallout">
            <a:avLst>
              <a:gd name="adj1" fmla="val 65398"/>
              <a:gd name="adj2" fmla="val -136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Já jsem Šiška</a:t>
            </a:r>
          </a:p>
          <a:p>
            <a:pPr algn="ctr"/>
            <a:r>
              <a:rPr lang="cs-CZ" sz="3200" dirty="0" smtClean="0"/>
              <a:t>a Vítek je můj kamarád</a:t>
            </a:r>
          </a:p>
          <a:p>
            <a:pPr algn="ctr"/>
            <a:r>
              <a:rPr lang="cs-CZ" sz="3200" dirty="0" smtClean="0"/>
              <a:t> z </a:t>
            </a:r>
            <a:r>
              <a:rPr lang="cs-CZ" sz="3200" dirty="0" smtClean="0"/>
              <a:t>lesa.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7436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alentovaj\AppData\Local\Microsoft\Windows\Temporary Internet Files\Content.IE5\6F0373VP\MC900310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619" y="476672"/>
            <a:ext cx="7074462" cy="4104456"/>
          </a:xfrm>
          <a:prstGeom prst="roundRect">
            <a:avLst>
              <a:gd name="adj" fmla="val 2277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C:\Program Files (x86)\Microsoft Office\MEDIA\OFFICE14\Bullets\BD21376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valentovaj\AppData\Local\Microsoft\Windows\Temporary Internet Files\Content.IE5\PVAKRO5V\MC9004110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076" y="5301208"/>
            <a:ext cx="1464957" cy="143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valentovaj\AppData\Local\Microsoft\Windows\Temporary Internet Files\Content.IE5\9UY0NSX2\MC9002907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8231" y="5301208"/>
            <a:ext cx="3516473" cy="143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3347864" y="4869160"/>
            <a:ext cx="3052223" cy="16561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To je pila?</a:t>
            </a:r>
            <a:endParaRPr lang="cs-CZ" sz="3200" dirty="0"/>
          </a:p>
        </p:txBody>
      </p:sp>
      <p:sp>
        <p:nvSpPr>
          <p:cNvPr id="3" name="Obláček 2"/>
          <p:cNvSpPr/>
          <p:nvPr/>
        </p:nvSpPr>
        <p:spPr>
          <a:xfrm>
            <a:off x="0" y="2528900"/>
            <a:ext cx="1619672" cy="1764196"/>
          </a:xfrm>
          <a:prstGeom prst="cloudCallout">
            <a:avLst>
              <a:gd name="adj1" fmla="val 99771"/>
              <a:gd name="adj2" fmla="val 56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Proto ten pařez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09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alentovaj\AppData\Local\Microsoft\Windows\Temporary Internet Files\Content.IE5\AH7681ZV\MC900310268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427" y="793214"/>
            <a:ext cx="9141224" cy="56292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04493" y="439271"/>
            <a:ext cx="4250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Kam to vezou</a:t>
            </a:r>
            <a:r>
              <a:rPr lang="cs-CZ" sz="4000" dirty="0"/>
              <a:t>?</a:t>
            </a:r>
          </a:p>
        </p:txBody>
      </p:sp>
      <p:pic>
        <p:nvPicPr>
          <p:cNvPr id="4" name="Picture 2" descr="C:\Users\valentovaj\AppData\Local\Microsoft\Windows\Temporary Internet Files\Content.IE5\PVAKRO5V\MC9004110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1214"/>
            <a:ext cx="1096236" cy="107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536185" y="117582"/>
            <a:ext cx="2988143" cy="1351264"/>
          </a:xfrm>
          <a:prstGeom prst="cloudCallout">
            <a:avLst>
              <a:gd name="adj1" fmla="val -33125"/>
              <a:gd name="adj2" fmla="val 227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0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49011 -0.0039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14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alentovaj\AppData\Local\Microsoft\Windows\Temporary Internet Files\Content.IE5\AH7681ZV\MC9002910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90" y="2229625"/>
            <a:ext cx="1474649" cy="185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alentovaj\AppData\Local\Microsoft\Windows\Temporary Internet Files\Content.IE5\PVAKRO5V\MC900291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597" y="1870615"/>
            <a:ext cx="1847193" cy="206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alentovaj\AppData\Local\Microsoft\Windows\Temporary Internet Files\Content.IE5\6F0373VP\MC900296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667" y="4889293"/>
            <a:ext cx="2221009" cy="163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valentovaj\AppData\Local\Microsoft\Windows\Temporary Internet Files\Content.IE5\PVAKRO5V\MC9002343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89293"/>
            <a:ext cx="1152128" cy="172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valentovaj\AppData\Local\Microsoft\Windows\Temporary Internet Files\Content.IE5\9UY0NSX2\MC900237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11" y="4889293"/>
            <a:ext cx="2772990" cy="190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valentovaj\AppData\Local\Microsoft\Windows\Temporary Internet Files\Content.IE5\AH7681ZV\MC9002900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382" y="2087780"/>
            <a:ext cx="1088327" cy="185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valentovaj\AppData\Local\Microsoft\Windows\Temporary Internet Files\Content.IE5\9UY0NSX2\MC9002907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2" y="207874"/>
            <a:ext cx="371731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818" y="3994631"/>
            <a:ext cx="850790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Ze stromů se vyrábí hudební nástroje!</a:t>
            </a:r>
            <a:endParaRPr lang="cs-CZ" sz="4000" dirty="0"/>
          </a:p>
        </p:txBody>
      </p:sp>
      <p:sp>
        <p:nvSpPr>
          <p:cNvPr id="4" name="Obláček 3"/>
          <p:cNvSpPr/>
          <p:nvPr/>
        </p:nvSpPr>
        <p:spPr>
          <a:xfrm>
            <a:off x="2267744" y="1144187"/>
            <a:ext cx="2016224" cy="969226"/>
          </a:xfrm>
          <a:prstGeom prst="cloudCallout">
            <a:avLst>
              <a:gd name="adj1" fmla="val -64231"/>
              <a:gd name="adj2" fmla="val -988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něco vím!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3923928" y="116632"/>
            <a:ext cx="3240360" cy="1512168"/>
          </a:xfrm>
          <a:prstGeom prst="cloudCallout">
            <a:avLst>
              <a:gd name="adj1" fmla="val -80938"/>
              <a:gd name="adj2" fmla="val -12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Znám</a:t>
            </a:r>
            <a:r>
              <a:rPr lang="cs-CZ" dirty="0" smtClean="0"/>
              <a:t> </a:t>
            </a:r>
            <a:r>
              <a:rPr lang="cs-CZ" dirty="0" smtClean="0"/>
              <a:t>tajemství zpívajících stromů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964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valentovaj\AppData\Local\Microsoft\Windows\Temporary Internet Files\Content.IE5\PVAKRO5V\MC900311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362" y="4745316"/>
            <a:ext cx="1578254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alentovaj\AppData\Local\Microsoft\Windows\Temporary Internet Files\Content.IE5\6F0373VP\MC900280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965" y="2527063"/>
            <a:ext cx="2123038" cy="202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alentovaj\AppData\Local\Microsoft\Windows\Temporary Internet Files\Content.IE5\9UY0NSX2\MC90044128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67" y="2450363"/>
            <a:ext cx="2178358" cy="2178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alentovaj\AppData\Local\Microsoft\Windows\Temporary Internet Files\Content.IE5\6F0373VP\MC90043386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31" y="452460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alentovaj\AppData\Local\Microsoft\Windows\Temporary Internet Files\Content.IE5\9UY0NSX2\MC900357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3" y="4646447"/>
            <a:ext cx="15494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alentovaj\AppData\Local\Microsoft\Windows\Temporary Internet Files\Content.IE5\AH7681ZV\MC9000898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313" y="4571556"/>
            <a:ext cx="1812925" cy="149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valentovaj\AppData\Local\Microsoft\Windows\Temporary Internet Files\Content.IE5\AH7681ZV\MC9003077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913" y="2547845"/>
            <a:ext cx="1827213" cy="180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valentovaj\AppData\Local\Microsoft\Windows\Temporary Internet Files\Content.IE5\9UY0NSX2\MC9002907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11" y="170423"/>
            <a:ext cx="4204403" cy="171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189316" y="1880732"/>
            <a:ext cx="5512029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Papír se vyrábí také  ze dřeva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6124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alentovaj\AppData\Local\Microsoft\Windows\Temporary Internet Files\Content.IE5\6F0373VP\MC900295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102" y="1700808"/>
            <a:ext cx="1838929" cy="184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alentovaj\AppData\Local\Microsoft\Windows\Temporary Internet Files\Content.IE5\9UY0NSX2\MC900295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19" y="3792460"/>
            <a:ext cx="1981398" cy="1981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alentovaj\AppData\Local\Microsoft\Windows\Temporary Internet Files\Content.IE5\6F0373VP\MC900215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815" y="4149080"/>
            <a:ext cx="2288431" cy="183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valentovaj\AppData\Local\Microsoft\Windows\Temporary Internet Files\Content.IE5\6F0373VP\MC9003532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5"/>
            <a:ext cx="1959236" cy="179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valentovaj\AppData\Local\Microsoft\Windows\Temporary Internet Files\Content.IE5\6F0373VP\MC9002374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010" y="1700808"/>
            <a:ext cx="1539504" cy="209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valentovaj\AppData\Local\Microsoft\Windows\Temporary Internet Files\Content.IE5\PVAKRO5V\MC9003842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477" y="4001008"/>
            <a:ext cx="1916569" cy="177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valentovaj\AppData\Local\Microsoft\Windows\Temporary Internet Files\Content.IE5\9UY0NSX2\MC9002907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75" y="277160"/>
            <a:ext cx="3853741" cy="156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3379" y="656644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Nábytek, na ten nesmíme zapomenout!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6113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Stromy nám </a:t>
            </a:r>
            <a:r>
              <a:rPr lang="cs-CZ" sz="3200" dirty="0" smtClean="0"/>
              <a:t>pomáhají.</a:t>
            </a:r>
          </a:p>
          <a:p>
            <a:pPr algn="ctr"/>
            <a:r>
              <a:rPr lang="cs-CZ" sz="3200" dirty="0" smtClean="0"/>
              <a:t>Nechávají </a:t>
            </a:r>
            <a:r>
              <a:rPr lang="cs-CZ" sz="3200" dirty="0" smtClean="0"/>
              <a:t>na sobě hnízdit ptáky a jiná zvířátka.</a:t>
            </a:r>
          </a:p>
          <a:p>
            <a:pPr algn="ctr"/>
            <a:r>
              <a:rPr lang="cs-CZ" sz="3200" dirty="0" smtClean="0"/>
              <a:t>Vydechují kyslík, který potřebují všichni živí tvorové ke svému životu.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3569841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Stromy jsou základem života</a:t>
            </a:r>
          </a:p>
          <a:p>
            <a:pPr algn="ctr"/>
            <a:r>
              <a:rPr lang="cs-CZ" sz="3200" dirty="0" smtClean="0"/>
              <a:t> a to je jejich velké tajemství!</a:t>
            </a:r>
            <a:endParaRPr lang="cs-CZ" sz="3200" dirty="0"/>
          </a:p>
        </p:txBody>
      </p:sp>
      <p:pic>
        <p:nvPicPr>
          <p:cNvPr id="4" name="Picture 13" descr="C:\Users\valentovaj\AppData\Local\Microsoft\Windows\Temporary Internet Files\Content.IE5\9UY0NSX2\MC9002907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19738"/>
            <a:ext cx="4524484" cy="184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70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492896"/>
            <a:ext cx="511325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sz="2800" dirty="0"/>
              <a:t>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Otevřená galerie Microsoft </a:t>
            </a:r>
            <a:r>
              <a:rPr lang="cs-CZ" sz="2800" dirty="0"/>
              <a:t> </a:t>
            </a:r>
            <a:r>
              <a:rPr lang="cs-CZ" sz="2800" dirty="0" smtClean="0"/>
              <a:t>Office</a:t>
            </a:r>
          </a:p>
          <a:p>
            <a:r>
              <a:rPr lang="cs-CZ" sz="2800" b="1" u="sng" dirty="0">
                <a:hlinkClick r:id="rId2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938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232</Words>
  <Application>Microsoft Office PowerPoint</Application>
  <PresentationFormat>Předvádění na obrazovce (4:3)</PresentationFormat>
  <Paragraphs>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Valentová</dc:creator>
  <cp:lastModifiedBy>Jitka</cp:lastModifiedBy>
  <cp:revision>18</cp:revision>
  <dcterms:created xsi:type="dcterms:W3CDTF">2012-04-16T12:24:41Z</dcterms:created>
  <dcterms:modified xsi:type="dcterms:W3CDTF">2012-07-17T18:59:25Z</dcterms:modified>
</cp:coreProperties>
</file>