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68" r:id="rId2"/>
    <p:sldId id="269" r:id="rId3"/>
    <p:sldId id="256" r:id="rId4"/>
    <p:sldId id="258" r:id="rId5"/>
    <p:sldId id="259" r:id="rId6"/>
    <p:sldId id="257" r:id="rId7"/>
    <p:sldId id="260" r:id="rId8"/>
    <p:sldId id="261" r:id="rId9"/>
    <p:sldId id="262" r:id="rId10"/>
    <p:sldId id="263" r:id="rId11"/>
    <p:sldId id="264" r:id="rId12"/>
    <p:sldId id="265" r:id="rId13"/>
    <p:sldId id="270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19" autoAdjust="0"/>
  </p:normalViewPr>
  <p:slideViewPr>
    <p:cSldViewPr>
      <p:cViewPr varScale="1">
        <p:scale>
          <a:sx n="64" d="100"/>
          <a:sy n="64" d="100"/>
        </p:scale>
        <p:origin x="-148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914400"/>
            <a:ext cx="8686800" cy="2514600"/>
            <a:chOff x="0" y="576"/>
            <a:chExt cx="5472" cy="1584"/>
          </a:xfrm>
        </p:grpSpPr>
        <p:sp>
          <p:nvSpPr>
            <p:cNvPr id="5" name="Oval 7"/>
            <p:cNvSpPr>
              <a:spLocks noChangeArrowheads="1"/>
            </p:cNvSpPr>
            <p:nvPr/>
          </p:nvSpPr>
          <p:spPr bwMode="auto">
            <a:xfrm>
              <a:off x="144" y="576"/>
              <a:ext cx="1584" cy="1584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/>
            </a:p>
          </p:txBody>
        </p:sp>
        <p:sp>
          <p:nvSpPr>
            <p:cNvPr id="6" name="Rectangle 8"/>
            <p:cNvSpPr>
              <a:spLocks noChangeArrowheads="1"/>
            </p:cNvSpPr>
            <p:nvPr/>
          </p:nvSpPr>
          <p:spPr bwMode="hidden">
            <a:xfrm>
              <a:off x="0" y="1056"/>
              <a:ext cx="2976" cy="7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hidden">
            <a:xfrm>
              <a:off x="2496" y="1056"/>
              <a:ext cx="2976" cy="720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8" name="Freeform 10"/>
            <p:cNvSpPr>
              <a:spLocks noChangeArrowheads="1"/>
            </p:cNvSpPr>
            <p:nvPr/>
          </p:nvSpPr>
          <p:spPr bwMode="auto">
            <a:xfrm>
              <a:off x="384" y="960"/>
              <a:ext cx="144" cy="913"/>
            </a:xfrm>
            <a:custGeom>
              <a:avLst/>
              <a:gdLst>
                <a:gd name="T0" fmla="*/ 144 w 1000"/>
                <a:gd name="T1" fmla="*/ 913 h 1000"/>
                <a:gd name="T2" fmla="*/ 0 w 1000"/>
                <a:gd name="T3" fmla="*/ 913 h 1000"/>
                <a:gd name="T4" fmla="*/ 0 w 1000"/>
                <a:gd name="T5" fmla="*/ 0 h 1000"/>
                <a:gd name="T6" fmla="*/ 144 w 1000"/>
                <a:gd name="T7" fmla="*/ 0 h 10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00" h="1000">
                  <a:moveTo>
                    <a:pt x="1000" y="1000"/>
                  </a:moveTo>
                  <a:lnTo>
                    <a:pt x="0" y="1000"/>
                  </a:lnTo>
                  <a:lnTo>
                    <a:pt x="0" y="0"/>
                  </a:lnTo>
                  <a:lnTo>
                    <a:pt x="1000" y="0"/>
                  </a:lnTo>
                </a:path>
              </a:pathLst>
            </a:custGeom>
            <a:noFill/>
            <a:ln w="76200" cmpd="sng">
              <a:solidFill>
                <a:schemeClr val="tx2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" name="Freeform 11"/>
            <p:cNvSpPr>
              <a:spLocks noChangeArrowheads="1"/>
            </p:cNvSpPr>
            <p:nvPr/>
          </p:nvSpPr>
          <p:spPr bwMode="auto">
            <a:xfrm>
              <a:off x="4944" y="762"/>
              <a:ext cx="165" cy="864"/>
            </a:xfrm>
            <a:custGeom>
              <a:avLst/>
              <a:gdLst>
                <a:gd name="T0" fmla="*/ 0 w 1000"/>
                <a:gd name="T1" fmla="*/ 0 h 1000"/>
                <a:gd name="T2" fmla="*/ 165 w 1000"/>
                <a:gd name="T3" fmla="*/ 0 h 1000"/>
                <a:gd name="T4" fmla="*/ 165 w 1000"/>
                <a:gd name="T5" fmla="*/ 864 h 1000"/>
                <a:gd name="T6" fmla="*/ 0 w 1000"/>
                <a:gd name="T7" fmla="*/ 864 h 10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00" h="1000">
                  <a:moveTo>
                    <a:pt x="0" y="0"/>
                  </a:moveTo>
                  <a:lnTo>
                    <a:pt x="1000" y="0"/>
                  </a:lnTo>
                  <a:lnTo>
                    <a:pt x="1000" y="1000"/>
                  </a:lnTo>
                  <a:lnTo>
                    <a:pt x="0" y="1000"/>
                  </a:lnTo>
                </a:path>
              </a:pathLst>
            </a:custGeom>
            <a:noFill/>
            <a:ln w="76200" cap="flat" cmpd="sng">
              <a:solidFill>
                <a:schemeClr val="accent1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5427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581400"/>
            <a:ext cx="5638800" cy="19050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5428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838200" y="1443038"/>
            <a:ext cx="7086600" cy="1600200"/>
          </a:xfrm>
        </p:spPr>
        <p:txBody>
          <a:bodyPr anchor="ctr"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3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Rectangl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D4D0123-F85B-4779-9FFA-B4C57F46B1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A6D86-0254-489D-B748-5E0777A182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8F1D4-25B4-436F-9D65-BD502C3A07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49325" y="1981200"/>
            <a:ext cx="375443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56163" y="1981200"/>
            <a:ext cx="375443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A8388-8B9A-454E-B9C7-726BE23FDB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02128-0E55-4248-AA5B-F08510C788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B2FE23-53E6-4070-9ABA-6ADF16CA01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7C157-AC1A-402D-BF07-10035366B6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98F0E-9BFA-4FC1-A427-A72B1F6902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76A19-B9DB-4957-ABA6-644B0EBBC3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BEED52-C54A-4C82-971C-6939A059F4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91313" y="96838"/>
            <a:ext cx="1919287" cy="59991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31863" y="96838"/>
            <a:ext cx="5607050" cy="59991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5C1DB-AAFA-413D-B180-0C22786699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1377950"/>
            <a:ext cx="2133600" cy="1016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2400">
              <a:latin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447800" y="1377950"/>
            <a:ext cx="7239000" cy="1016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 sz="2400">
              <a:latin typeface="Times New Roman" pitchFamily="18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931863" y="96838"/>
            <a:ext cx="715803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9325" y="1981200"/>
            <a:ext cx="766127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4615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3256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5B595DD2-12FD-4F2D-9565-9CE5D09837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3" name="Freeform 9"/>
          <p:cNvSpPr>
            <a:spLocks noChangeArrowheads="1"/>
          </p:cNvSpPr>
          <p:nvPr/>
        </p:nvSpPr>
        <p:spPr bwMode="auto">
          <a:xfrm>
            <a:off x="838200" y="561975"/>
            <a:ext cx="152400" cy="1066800"/>
          </a:xfrm>
          <a:custGeom>
            <a:avLst/>
            <a:gdLst>
              <a:gd name="T0" fmla="*/ 152400 w 1000"/>
              <a:gd name="T1" fmla="*/ 1066800 h 1000"/>
              <a:gd name="T2" fmla="*/ 0 w 1000"/>
              <a:gd name="T3" fmla="*/ 1066800 h 1000"/>
              <a:gd name="T4" fmla="*/ 0 w 1000"/>
              <a:gd name="T5" fmla="*/ 0 h 1000"/>
              <a:gd name="T6" fmla="*/ 152400 w 1000"/>
              <a:gd name="T7" fmla="*/ 0 h 1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" h="1000">
                <a:moveTo>
                  <a:pt x="1000" y="1000"/>
                </a:moveTo>
                <a:lnTo>
                  <a:pt x="0" y="1000"/>
                </a:ln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76200" cmpd="sng"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34" name="Freeform 10"/>
          <p:cNvSpPr>
            <a:spLocks noChangeArrowheads="1"/>
          </p:cNvSpPr>
          <p:nvPr/>
        </p:nvSpPr>
        <p:spPr bwMode="auto">
          <a:xfrm>
            <a:off x="8262938" y="269875"/>
            <a:ext cx="152400" cy="1073150"/>
          </a:xfrm>
          <a:custGeom>
            <a:avLst/>
            <a:gdLst>
              <a:gd name="T0" fmla="*/ 0 w 1000"/>
              <a:gd name="T1" fmla="*/ 0 h 1000"/>
              <a:gd name="T2" fmla="*/ 152400 w 1000"/>
              <a:gd name="T3" fmla="*/ 0 h 1000"/>
              <a:gd name="T4" fmla="*/ 152400 w 1000"/>
              <a:gd name="T5" fmla="*/ 1073150 h 1000"/>
              <a:gd name="T6" fmla="*/ 0 w 1000"/>
              <a:gd name="T7" fmla="*/ 1073150 h 1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" h="1000">
                <a:moveTo>
                  <a:pt x="0" y="0"/>
                </a:moveTo>
                <a:lnTo>
                  <a:pt x="1000" y="0"/>
                </a:lnTo>
                <a:lnTo>
                  <a:pt x="1000" y="1000"/>
                </a:lnTo>
                <a:lnTo>
                  <a:pt x="0" y="1000"/>
                </a:lnTo>
              </a:path>
            </a:pathLst>
          </a:custGeom>
          <a:noFill/>
          <a:ln w="762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47675" indent="-44767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889000" indent="-439738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¡"/>
        <a:defRPr sz="2800">
          <a:solidFill>
            <a:schemeClr val="tx1"/>
          </a:solidFill>
          <a:latin typeface="+mn-lt"/>
          <a:cs typeface="+mn-cs"/>
        </a:defRPr>
      </a:lvl2pPr>
      <a:lvl3pPr marL="1293813" indent="-4032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81163" indent="-38576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¡"/>
        <a:defRPr sz="2000">
          <a:solidFill>
            <a:schemeClr val="tx1"/>
          </a:solidFill>
          <a:latin typeface="+mn-lt"/>
          <a:cs typeface="+mn-cs"/>
        </a:defRPr>
      </a:lvl4pPr>
      <a:lvl5pPr marL="2070100" indent="-3873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273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845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417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989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Obdélník 3"/>
          <p:cNvSpPr>
            <a:spLocks noChangeArrowheads="1"/>
          </p:cNvSpPr>
          <p:nvPr/>
        </p:nvSpPr>
        <p:spPr bwMode="auto">
          <a:xfrm>
            <a:off x="1476375" y="476250"/>
            <a:ext cx="511175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Projekt:</a:t>
            </a:r>
            <a:r>
              <a:rPr lang="cs-CZ">
                <a:latin typeface="Calibri" pitchFamily="34" charset="0"/>
              </a:rPr>
              <a:t> Moderní škola 2010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>registrační číslo</a:t>
            </a:r>
            <a:r>
              <a:rPr lang="cs-CZ">
                <a:latin typeface="Calibri" pitchFamily="34" charset="0"/>
              </a:rPr>
              <a:t>: CZ.1.07/1.4.00/21.1091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>Číslo DUM</a:t>
            </a:r>
            <a:r>
              <a:rPr lang="cs-CZ">
                <a:latin typeface="Calibri" pitchFamily="34" charset="0"/>
              </a:rPr>
              <a:t>:  </a:t>
            </a:r>
            <a:r>
              <a:rPr lang="cs-CZ" i="1">
                <a:latin typeface="Calibri" pitchFamily="34" charset="0"/>
              </a:rPr>
              <a:t>VY_32_INOVACE_1</a:t>
            </a:r>
            <a:r>
              <a:rPr lang="cs-CZ" i="1"/>
              <a:t>64</a:t>
            </a:r>
          </a:p>
        </p:txBody>
      </p:sp>
      <p:sp>
        <p:nvSpPr>
          <p:cNvPr id="3075" name="Obdélník 4"/>
          <p:cNvSpPr>
            <a:spLocks noChangeArrowheads="1"/>
          </p:cNvSpPr>
          <p:nvPr/>
        </p:nvSpPr>
        <p:spPr bwMode="auto">
          <a:xfrm>
            <a:off x="479425" y="2420938"/>
            <a:ext cx="61087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Předmět:</a:t>
            </a:r>
            <a:r>
              <a:rPr lang="cs-CZ" b="1"/>
              <a:t> Český jazyk – Náš svět (Člověk a jeho svět)</a:t>
            </a:r>
            <a:r>
              <a:rPr lang="cs-CZ" b="1">
                <a:latin typeface="Calibri" pitchFamily="34" charset="0"/>
              </a:rPr>
              <a:t>          		</a:t>
            </a:r>
          </a:p>
          <a:p>
            <a:r>
              <a:rPr lang="cs-CZ" b="1">
                <a:latin typeface="Calibri" pitchFamily="34" charset="0"/>
              </a:rPr>
              <a:t>Autor:</a:t>
            </a:r>
            <a:r>
              <a:rPr lang="cs-CZ" b="1"/>
              <a:t> Mgr. Renata Odvárková</a:t>
            </a:r>
            <a:r>
              <a:rPr lang="cs-CZ">
                <a:latin typeface="Calibri" pitchFamily="34" charset="0"/>
              </a:rPr>
              <a:t>	           		</a:t>
            </a:r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6425" y="4438650"/>
            <a:ext cx="793115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7" name="Obdélník 5"/>
          <p:cNvSpPr>
            <a:spLocks noChangeArrowheads="1"/>
          </p:cNvSpPr>
          <p:nvPr/>
        </p:nvSpPr>
        <p:spPr bwMode="auto">
          <a:xfrm>
            <a:off x="0" y="6278563"/>
            <a:ext cx="914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>
                <a:latin typeface="Calibri" pitchFamily="34" charset="0"/>
              </a:rPr>
              <a:t>Tento výukový materiál vznikl v rámci Operačního programu Vzdělávání pro konkurenceschopnost.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009" name="Group 113"/>
          <p:cNvGraphicFramePr>
            <a:graphicFrameLocks noGrp="1"/>
          </p:cNvGraphicFramePr>
          <p:nvPr/>
        </p:nvGraphicFramePr>
        <p:xfrm>
          <a:off x="250825" y="260350"/>
          <a:ext cx="8498132" cy="6565902"/>
        </p:xfrm>
        <a:graphic>
          <a:graphicData uri="http://schemas.openxmlformats.org/drawingml/2006/table">
            <a:tbl>
              <a:tblPr/>
              <a:tblGrid>
                <a:gridCol w="4105275"/>
                <a:gridCol w="71682"/>
                <a:gridCol w="431800"/>
                <a:gridCol w="73025"/>
                <a:gridCol w="3816350"/>
              </a:tblGrid>
              <a:tr h="4889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892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VY_32_INOVACE_164_ husitstvi1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32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130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ČJ – NS – Husitství 1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592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 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Interaktivní prezentace k seznámení s českými dějinami a práci s internernetovou adresou, rozvoj komunikačních dovedností, práce s kronikou a internetovými zdroji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320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 Mgr. Renata Odvárková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vzniku: 30. 1. 2011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Jazyk: český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odpilotování: 2. 1. 2012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17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Očekávaný výstup: 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vytvoření si prvního povědomí o době husitské u nás, objasnění pojmů, chápání textů psaných starým jazykem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56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potřeby: 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55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slova: 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Přijímání pod obojí způsobou, Jan Hus, koncil, kaple Betlémská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923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materiálu: PPT prezentace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05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interaktivity: 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Vyhledávání v kronice a na internetu, práce s internetovou adresou – odesílání informací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95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skupina: 4. třída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vzdělávání: Základní, první stupeň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skupina: 10 – 12 let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29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Celková velikost: 5 113 kB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cs-CZ" sz="5400" smtClean="0"/>
              <a:t>HUSITSTVÍ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600" smtClean="0"/>
              <a:t>Základní škola, Nasavrky, okres Chrudim</a:t>
            </a:r>
          </a:p>
          <a:p>
            <a:pPr eaLnBrk="1" hangingPunct="1">
              <a:lnSpc>
                <a:spcPct val="80000"/>
              </a:lnSpc>
            </a:pPr>
            <a:endParaRPr lang="cs-CZ" sz="1600" smtClean="0"/>
          </a:p>
          <a:p>
            <a:pPr eaLnBrk="1" hangingPunct="1">
              <a:lnSpc>
                <a:spcPct val="80000"/>
              </a:lnSpc>
            </a:pPr>
            <a:r>
              <a:rPr lang="cs-CZ" sz="1800" smtClean="0"/>
              <a:t>Název projektu: „Moderní škola 2010“</a:t>
            </a:r>
          </a:p>
          <a:p>
            <a:pPr eaLnBrk="1" hangingPunct="1">
              <a:lnSpc>
                <a:spcPct val="80000"/>
              </a:lnSpc>
            </a:pPr>
            <a:endParaRPr lang="cs-CZ" sz="1800" smtClean="0"/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Jméno autora: Mgr. Renata Odvárková </a:t>
            </a:r>
          </a:p>
          <a:p>
            <a:pPr eaLnBrk="1" hangingPunct="1">
              <a:lnSpc>
                <a:spcPct val="80000"/>
              </a:lnSpc>
            </a:pPr>
            <a:endParaRPr lang="cs-CZ" sz="1600" smtClean="0"/>
          </a:p>
          <a:p>
            <a:pPr eaLnBrk="1" hangingPunct="1">
              <a:lnSpc>
                <a:spcPct val="80000"/>
              </a:lnSpc>
            </a:pPr>
            <a:r>
              <a:rPr lang="cs-CZ" sz="1600" smtClean="0"/>
              <a:t>šablona: III/2, č. šablony: 3, č. sady: 3</a:t>
            </a:r>
          </a:p>
          <a:p>
            <a:pPr eaLnBrk="1" hangingPunct="1">
              <a:lnSpc>
                <a:spcPct val="80000"/>
              </a:lnSpc>
            </a:pPr>
            <a:endParaRPr lang="cs-CZ" sz="16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Husitská kronika</a:t>
            </a:r>
          </a:p>
        </p:txBody>
      </p:sp>
      <p:sp>
        <p:nvSpPr>
          <p:cNvPr id="6147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800" smtClean="0"/>
              <a:t>Léta vtělení Páně 1414 začal s velebným a nejsvětějším přijímáním svátosti oltářní pod obojí způsobou, totiž chleba a vína, obecně podávaným všemu věřícímu lidu, ctihodný a znamenitý muž, mistr Jakoubek ze Stříbra, hotový bakalář svatého bohosloví, a někteří kněží, tehdy v této věci jeho stoupenci, v slavném a vznešeném městě Pražském, ……………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CC0066"/>
                </a:solidFill>
              </a:rPr>
              <a:t>Otázky k textu: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cs-CZ" sz="3600" dirty="0" smtClean="0"/>
              <a:t>Co znamená přijímání </a:t>
            </a:r>
            <a:r>
              <a:rPr lang="cs-CZ" sz="3600" dirty="0" smtClean="0"/>
              <a:t>podobojí </a:t>
            </a:r>
            <a:r>
              <a:rPr lang="cs-CZ" sz="3600" dirty="0" smtClean="0"/>
              <a:t>způsobou?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cs-CZ" sz="3600" dirty="0" smtClean="0"/>
          </a:p>
          <a:p>
            <a:pPr marL="609600" indent="-609600" eaLnBrk="1" hangingPunct="1"/>
            <a:r>
              <a:rPr lang="cs-CZ" sz="3600" dirty="0" smtClean="0"/>
              <a:t>Ve kterém městě začalo přijímání </a:t>
            </a:r>
            <a:r>
              <a:rPr lang="cs-CZ" sz="3600" dirty="0" smtClean="0"/>
              <a:t>podobojí </a:t>
            </a:r>
            <a:r>
              <a:rPr lang="cs-CZ" sz="3600" dirty="0" smtClean="0"/>
              <a:t>způsobou?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cs-CZ" sz="36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CC0066"/>
                </a:solidFill>
              </a:rPr>
              <a:t>Odpovědi vyhledané v textu: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3600" smtClean="0"/>
              <a:t>Přijímání chleba a vína</a:t>
            </a:r>
          </a:p>
          <a:p>
            <a:pPr eaLnBrk="1" hangingPunct="1"/>
            <a:endParaRPr lang="cs-CZ" sz="3600" smtClean="0"/>
          </a:p>
          <a:p>
            <a:pPr eaLnBrk="1" hangingPunct="1"/>
            <a:endParaRPr lang="cs-CZ" sz="3600" smtClean="0"/>
          </a:p>
          <a:p>
            <a:pPr eaLnBrk="1" hangingPunct="1"/>
            <a:r>
              <a:rPr lang="cs-CZ" sz="3600" smtClean="0"/>
              <a:t>V slavném a vznešeném městě Pražském</a:t>
            </a:r>
          </a:p>
          <a:p>
            <a:pPr eaLnBrk="1" hangingPunct="1">
              <a:buFont typeface="Wingdings" pitchFamily="2" charset="2"/>
              <a:buNone/>
            </a:pPr>
            <a:endParaRPr lang="cs-CZ" sz="3600" smtClean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3333FF"/>
                </a:solidFill>
              </a:rPr>
              <a:t>Jan HUS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 tomu koncilu také osobně přišel téhož roku v sobotu po svátku Všech svatých pod bezpečným glejtem uherského krále Zikmunda </a:t>
            </a:r>
            <a:r>
              <a:rPr lang="cs-CZ" smtClean="0">
                <a:solidFill>
                  <a:srgbClr val="CC0066"/>
                </a:solidFill>
              </a:rPr>
              <a:t>mistr Jan</a:t>
            </a:r>
            <a:r>
              <a:rPr lang="cs-CZ" smtClean="0"/>
              <a:t> </a:t>
            </a:r>
            <a:r>
              <a:rPr lang="cs-CZ" smtClean="0">
                <a:solidFill>
                  <a:srgbClr val="CC0066"/>
                </a:solidFill>
              </a:rPr>
              <a:t>Hus</a:t>
            </a:r>
            <a:r>
              <a:rPr lang="cs-CZ" smtClean="0"/>
              <a:t>, hotový bakalář svatého bohosloví, ustanovený </a:t>
            </a:r>
            <a:r>
              <a:rPr lang="cs-CZ" smtClean="0">
                <a:solidFill>
                  <a:srgbClr val="CC0066"/>
                </a:solidFill>
              </a:rPr>
              <a:t>za kazatele při kapli Betlémské v Praze …..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3333FF"/>
                </a:solidFill>
              </a:rPr>
              <a:t>Kaple Betlémská v Praze dnes</a:t>
            </a:r>
          </a:p>
        </p:txBody>
      </p:sp>
      <p:pic>
        <p:nvPicPr>
          <p:cNvPr id="10243" name="Picture 4" descr="IMG_9834"/>
          <p:cNvPicPr>
            <a:picLocks noChangeAspect="1" noChangeArrowheads="1"/>
          </p:cNvPicPr>
          <p:nvPr>
            <p:ph type="body"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1413" y="1557338"/>
            <a:ext cx="4465637" cy="5300662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3333FF"/>
                </a:solidFill>
              </a:rPr>
              <a:t>Obsah kázání Jana Husa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………ten v svých kázáních stále </a:t>
            </a:r>
            <a:r>
              <a:rPr lang="cs-CZ" smtClean="0">
                <a:solidFill>
                  <a:srgbClr val="CC0066"/>
                </a:solidFill>
              </a:rPr>
              <a:t>napadal a odhaloval pokrytectví, nádheru, lakotu, prostopášnost, svatokupectví a jiné hříchy kněžstva</a:t>
            </a:r>
            <a:r>
              <a:rPr lang="cs-CZ" smtClean="0"/>
              <a:t>, aby opět přivedl tento kněžský stav k životu apoštolskému, a proto byl od tohoto zkázonosného kněžstva velmi nenáviděn;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3333FF"/>
                </a:solidFill>
              </a:rPr>
              <a:t>Koncil v KOSTNICI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/>
              <a:t>Ale beze zření na bezpečný glejt svrchujmenovaného krále byl na podnět zvráceného kněžstva z Čech ……….. v</a:t>
            </a:r>
            <a:r>
              <a:rPr lang="cs-CZ" smtClean="0">
                <a:solidFill>
                  <a:srgbClr val="CC0066"/>
                </a:solidFill>
              </a:rPr>
              <a:t> pátek po sv. Kateřině téhož</a:t>
            </a:r>
            <a:r>
              <a:rPr lang="cs-CZ" smtClean="0"/>
              <a:t> </a:t>
            </a:r>
            <a:r>
              <a:rPr lang="cs-CZ" smtClean="0">
                <a:solidFill>
                  <a:srgbClr val="CC0066"/>
                </a:solidFill>
              </a:rPr>
              <a:t>roku od toho koncilu zajat</a:t>
            </a:r>
            <a:r>
              <a:rPr lang="cs-CZ" smtClean="0"/>
              <a:t>. Byv lstivě pozván k papeži a kardinálům k rozhovoru s nimi, byl uvržen do tuhého žaláře v klášteře bratří kazatelů ………………………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CC0066"/>
                </a:solidFill>
              </a:rPr>
              <a:t>Otázky k textu: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cs-CZ" smtClean="0"/>
              <a:t>Vysvětli: „ ... přišel pod bezpečným glejtem uherského krále Zikmunda ….“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cs-CZ" smtClean="0"/>
          </a:p>
          <a:p>
            <a:pPr marL="609600" indent="-609600" eaLnBrk="1" hangingPunct="1"/>
            <a:r>
              <a:rPr lang="cs-CZ" smtClean="0"/>
              <a:t>Ochránil mistra Jana Husa glejt vydaný králem Zikmundem?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600" smtClean="0">
                <a:solidFill>
                  <a:srgbClr val="CC0066"/>
                </a:solidFill>
              </a:rPr>
              <a:t>Pomocí informačních zdrojů zjisti odpovědi a odešli mi je e-mailem: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cs-CZ" smtClean="0"/>
              <a:t>Najdi synonymum ke slovu PROSTOPÁŠNOST.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mtClean="0"/>
          </a:p>
          <a:p>
            <a:pPr marL="609600" indent="-609600" eaLnBrk="1" hangingPunct="1">
              <a:lnSpc>
                <a:spcPct val="90000"/>
              </a:lnSpc>
            </a:pPr>
            <a:r>
              <a:rPr lang="cs-CZ" smtClean="0"/>
              <a:t>Co znamená SVATOKUPECTVÍ?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mtClean="0"/>
          </a:p>
          <a:p>
            <a:pPr marL="609600" indent="-609600" eaLnBrk="1" hangingPunct="1">
              <a:lnSpc>
                <a:spcPct val="90000"/>
              </a:lnSpc>
            </a:pPr>
            <a:r>
              <a:rPr lang="cs-CZ" smtClean="0"/>
              <a:t>Hus byl zajet v pátek po sv. Kateřině. Ve kterém měsíci dle našeho kalendáře to  bylo?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délník 3"/>
          <p:cNvSpPr>
            <a:spLocks noChangeArrowheads="1"/>
          </p:cNvSpPr>
          <p:nvPr/>
        </p:nvSpPr>
        <p:spPr bwMode="auto">
          <a:xfrm>
            <a:off x="468313" y="549275"/>
            <a:ext cx="15954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Použité zdroje:</a:t>
            </a:r>
          </a:p>
        </p:txBody>
      </p:sp>
      <p:sp>
        <p:nvSpPr>
          <p:cNvPr id="15363" name="Obdélník 5"/>
          <p:cNvSpPr>
            <a:spLocks noChangeArrowheads="1"/>
          </p:cNvSpPr>
          <p:nvPr/>
        </p:nvSpPr>
        <p:spPr bwMode="auto">
          <a:xfrm>
            <a:off x="468313" y="3141663"/>
            <a:ext cx="8496300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Materiály jsou určeny pro bezplatné používání pro potřeby</a:t>
            </a:r>
          </a:p>
          <a:p>
            <a:r>
              <a:rPr lang="cs-CZ">
                <a:latin typeface="Calibri" pitchFamily="34" charset="0"/>
              </a:rPr>
              <a:t>výuky na všech typech škol. Jakékoliv další využití podléhá</a:t>
            </a:r>
          </a:p>
          <a:p>
            <a:r>
              <a:rPr lang="cs-CZ">
                <a:latin typeface="Calibri" pitchFamily="34" charset="0"/>
              </a:rPr>
              <a:t>Autorskému zákonu.</a:t>
            </a:r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1187450" y="1557338"/>
            <a:ext cx="73453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>
                <a:solidFill>
                  <a:schemeClr val="accent1"/>
                </a:solidFill>
              </a:rPr>
              <a:t>VAVŘINEC Z BŘEZOVÉ. </a:t>
            </a:r>
            <a:r>
              <a:rPr lang="cs-CZ" i="1">
                <a:solidFill>
                  <a:schemeClr val="accent1"/>
                </a:solidFill>
              </a:rPr>
              <a:t>Husitská kronika. Píseň o vítězství u</a:t>
            </a:r>
            <a:r>
              <a:rPr lang="cs-CZ">
                <a:solidFill>
                  <a:schemeClr val="accent1"/>
                </a:solidFill>
              </a:rPr>
              <a:t> </a:t>
            </a:r>
            <a:r>
              <a:rPr lang="cs-CZ" i="1">
                <a:solidFill>
                  <a:schemeClr val="accent1"/>
                </a:solidFill>
              </a:rPr>
              <a:t>Domažlic</a:t>
            </a:r>
            <a:r>
              <a:rPr lang="cs-CZ">
                <a:solidFill>
                  <a:schemeClr val="accent1"/>
                </a:solidFill>
              </a:rPr>
              <a:t>. 2. vyd. Praha: Svoboda,1979. ISBN 25-067-79.</a:t>
            </a:r>
          </a:p>
          <a:p>
            <a:endParaRPr lang="cs-CZ">
              <a:solidFill>
                <a:schemeClr val="accent1"/>
              </a:solidFill>
            </a:endParaRPr>
          </a:p>
          <a:p>
            <a:r>
              <a:rPr lang="cs-CZ">
                <a:solidFill>
                  <a:schemeClr val="accent1"/>
                </a:solidFill>
              </a:rPr>
              <a:t>Foto vlastní</a:t>
            </a:r>
          </a:p>
          <a:p>
            <a:endParaRPr lang="cs-CZ">
              <a:solidFill>
                <a:schemeClr val="accent1"/>
              </a:solidFill>
            </a:endParaRPr>
          </a:p>
          <a:p>
            <a:r>
              <a:rPr lang="cs-CZ">
                <a:solidFill>
                  <a:srgbClr val="FFCC00"/>
                </a:solidFill>
              </a:rPr>
              <a:t>Další objekty – kliparty použité k vytvoření materiálu jsou součástí PPT prezentace, nebo jsou vlastní originální tvorbou.</a:t>
            </a:r>
          </a:p>
          <a:p>
            <a:endParaRPr lang="cs-CZ">
              <a:solidFill>
                <a:srgbClr val="FFCC00"/>
              </a:solidFill>
            </a:endParaRPr>
          </a:p>
          <a:p>
            <a:endParaRPr lang="cs-CZ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sy">
  <a:themeElements>
    <a:clrScheme name="Osy 8">
      <a:dk1>
        <a:srgbClr val="292929"/>
      </a:dk1>
      <a:lt1>
        <a:srgbClr val="FFFFFF"/>
      </a:lt1>
      <a:dk2>
        <a:srgbClr val="000000"/>
      </a:dk2>
      <a:lt2>
        <a:srgbClr val="808080"/>
      </a:lt2>
      <a:accent1>
        <a:srgbClr val="CC9900"/>
      </a:accent1>
      <a:accent2>
        <a:srgbClr val="CCCC99"/>
      </a:accent2>
      <a:accent3>
        <a:srgbClr val="FFFFFF"/>
      </a:accent3>
      <a:accent4>
        <a:srgbClr val="212121"/>
      </a:accent4>
      <a:accent5>
        <a:srgbClr val="E2CAAA"/>
      </a:accent5>
      <a:accent6>
        <a:srgbClr val="B9B98A"/>
      </a:accent6>
      <a:hlink>
        <a:srgbClr val="999933"/>
      </a:hlink>
      <a:folHlink>
        <a:srgbClr val="B2B2B2"/>
      </a:folHlink>
    </a:clrScheme>
    <a:fontScheme name="Os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sy 1">
        <a:dk1>
          <a:srgbClr val="080808"/>
        </a:dk1>
        <a:lt1>
          <a:srgbClr val="F8F8F8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ADAAAA"/>
        </a:accent3>
        <a:accent4>
          <a:srgbClr val="D4D4D4"/>
        </a:accent4>
        <a:accent5>
          <a:srgbClr val="FFCAAA"/>
        </a:accent5>
        <a:accent6>
          <a:srgbClr val="B92D00"/>
        </a:accent6>
        <a:hlink>
          <a:srgbClr val="CC6600"/>
        </a:hlink>
        <a:folHlink>
          <a:srgbClr val="B2B28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2">
        <a:dk1>
          <a:srgbClr val="333333"/>
        </a:dk1>
        <a:lt1>
          <a:srgbClr val="F8F8F8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666666"/>
        </a:accent2>
        <a:accent3>
          <a:srgbClr val="C0AAAA"/>
        </a:accent3>
        <a:accent4>
          <a:srgbClr val="D4D4D4"/>
        </a:accent4>
        <a:accent5>
          <a:srgbClr val="E2CAAA"/>
        </a:accent5>
        <a:accent6>
          <a:srgbClr val="5C5C5C"/>
        </a:accent6>
        <a:hlink>
          <a:srgbClr val="CC6600"/>
        </a:hlink>
        <a:folHlink>
          <a:srgbClr val="95A58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3">
        <a:dk1>
          <a:srgbClr val="5F5F5F"/>
        </a:dk1>
        <a:lt1>
          <a:srgbClr val="A4BEE0"/>
        </a:lt1>
        <a:dk2>
          <a:srgbClr val="013253"/>
        </a:dk2>
        <a:lt2>
          <a:srgbClr val="FFFFFF"/>
        </a:lt2>
        <a:accent1>
          <a:srgbClr val="588480"/>
        </a:accent1>
        <a:accent2>
          <a:srgbClr val="6600FF"/>
        </a:accent2>
        <a:accent3>
          <a:srgbClr val="AAADB3"/>
        </a:accent3>
        <a:accent4>
          <a:srgbClr val="8BA2BF"/>
        </a:accent4>
        <a:accent5>
          <a:srgbClr val="B4C2C0"/>
        </a:accent5>
        <a:accent6>
          <a:srgbClr val="5C00E7"/>
        </a:accent6>
        <a:hlink>
          <a:srgbClr val="CCCC00"/>
        </a:hlink>
        <a:folHlink>
          <a:srgbClr val="5F5F5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4">
        <a:dk1>
          <a:srgbClr val="003300"/>
        </a:dk1>
        <a:lt1>
          <a:srgbClr val="F8F8F8"/>
        </a:lt1>
        <a:dk2>
          <a:srgbClr val="3D4A1C"/>
        </a:dk2>
        <a:lt2>
          <a:srgbClr val="FFFFFF"/>
        </a:lt2>
        <a:accent1>
          <a:srgbClr val="99CC00"/>
        </a:accent1>
        <a:accent2>
          <a:srgbClr val="669900"/>
        </a:accent2>
        <a:accent3>
          <a:srgbClr val="AFB1AB"/>
        </a:accent3>
        <a:accent4>
          <a:srgbClr val="D4D4D4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B2B28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5">
        <a:dk1>
          <a:srgbClr val="333333"/>
        </a:dk1>
        <a:lt1>
          <a:srgbClr val="F8F8F8"/>
        </a:lt1>
        <a:dk2>
          <a:srgbClr val="005D8C"/>
        </a:dk2>
        <a:lt2>
          <a:srgbClr val="FFFFFF"/>
        </a:lt2>
        <a:accent1>
          <a:srgbClr val="00CC99"/>
        </a:accent1>
        <a:accent2>
          <a:srgbClr val="0099CC"/>
        </a:accent2>
        <a:accent3>
          <a:srgbClr val="AAB6C5"/>
        </a:accent3>
        <a:accent4>
          <a:srgbClr val="D4D4D4"/>
        </a:accent4>
        <a:accent5>
          <a:srgbClr val="AAE2CA"/>
        </a:accent5>
        <a:accent6>
          <a:srgbClr val="008AB9"/>
        </a:accent6>
        <a:hlink>
          <a:srgbClr val="FFCC00"/>
        </a:hlink>
        <a:folHlink>
          <a:srgbClr val="D8D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y 6">
        <a:dk1>
          <a:srgbClr val="000000"/>
        </a:dk1>
        <a:lt1>
          <a:srgbClr val="ECAE00"/>
        </a:lt1>
        <a:dk2>
          <a:srgbClr val="FFFFFF"/>
        </a:dk2>
        <a:lt2>
          <a:srgbClr val="333333"/>
        </a:lt2>
        <a:accent1>
          <a:srgbClr val="CC6600"/>
        </a:accent1>
        <a:accent2>
          <a:srgbClr val="BA6D10"/>
        </a:accent2>
        <a:accent3>
          <a:srgbClr val="F4D3AA"/>
        </a:accent3>
        <a:accent4>
          <a:srgbClr val="000000"/>
        </a:accent4>
        <a:accent5>
          <a:srgbClr val="E2B8AA"/>
        </a:accent5>
        <a:accent6>
          <a:srgbClr val="A8620D"/>
        </a:accent6>
        <a:hlink>
          <a:srgbClr val="666633"/>
        </a:hlink>
        <a:folHlink>
          <a:srgbClr val="8D996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y 7">
        <a:dk1>
          <a:srgbClr val="000000"/>
        </a:dk1>
        <a:lt1>
          <a:srgbClr val="FFFFFF"/>
        </a:lt1>
        <a:dk2>
          <a:srgbClr val="372221"/>
        </a:dk2>
        <a:lt2>
          <a:srgbClr val="808080"/>
        </a:lt2>
        <a:accent1>
          <a:srgbClr val="009999"/>
        </a:accent1>
        <a:accent2>
          <a:srgbClr val="9AAC98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8B9B89"/>
        </a:accent6>
        <a:hlink>
          <a:srgbClr val="6666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y 8">
        <a:dk1>
          <a:srgbClr val="292929"/>
        </a:dk1>
        <a:lt1>
          <a:srgbClr val="FFFFFF"/>
        </a:lt1>
        <a:dk2>
          <a:srgbClr val="000000"/>
        </a:dk2>
        <a:lt2>
          <a:srgbClr val="808080"/>
        </a:lt2>
        <a:accent1>
          <a:srgbClr val="CC9900"/>
        </a:accent1>
        <a:accent2>
          <a:srgbClr val="CCCC99"/>
        </a:accent2>
        <a:accent3>
          <a:srgbClr val="FFFFFF"/>
        </a:accent3>
        <a:accent4>
          <a:srgbClr val="212121"/>
        </a:accent4>
        <a:accent5>
          <a:srgbClr val="E2CAAA"/>
        </a:accent5>
        <a:accent6>
          <a:srgbClr val="B9B98A"/>
        </a:accent6>
        <a:hlink>
          <a:srgbClr val="9999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Axis</Template>
  <TotalTime>70</TotalTime>
  <Words>423</Words>
  <Application>Microsoft Office PowerPoint</Application>
  <PresentationFormat>Předvádění na obrazovce (4:3)</PresentationFormat>
  <Paragraphs>91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Wingdings</vt:lpstr>
      <vt:lpstr>Calibri</vt:lpstr>
      <vt:lpstr>Times New Roman</vt:lpstr>
      <vt:lpstr>Osy</vt:lpstr>
      <vt:lpstr>Snímek 1</vt:lpstr>
      <vt:lpstr>Snímek 2</vt:lpstr>
      <vt:lpstr>HUSITSTVÍ</vt:lpstr>
      <vt:lpstr>Husitská kronika</vt:lpstr>
      <vt:lpstr>Otázky k textu:</vt:lpstr>
      <vt:lpstr>Odpovědi vyhledané v textu: </vt:lpstr>
      <vt:lpstr>Jan HUS</vt:lpstr>
      <vt:lpstr>Kaple Betlémská v Praze dnes</vt:lpstr>
      <vt:lpstr>Obsah kázání Jana Husa</vt:lpstr>
      <vt:lpstr>Koncil v KOSTNICI</vt:lpstr>
      <vt:lpstr>Otázky k textu:</vt:lpstr>
      <vt:lpstr>Pomocí informačních zdrojů zjisti odpovědi a odešli mi je e-mailem: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HUSITSTVÍ</dc:title>
  <dc:creator>Odvárka</dc:creator>
  <cp:lastModifiedBy>expert</cp:lastModifiedBy>
  <cp:revision>14</cp:revision>
  <dcterms:created xsi:type="dcterms:W3CDTF">2012-02-26T00:12:34Z</dcterms:created>
  <dcterms:modified xsi:type="dcterms:W3CDTF">2012-07-18T08:41:12Z</dcterms:modified>
</cp:coreProperties>
</file>