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9" r:id="rId6"/>
    <p:sldId id="260" r:id="rId7"/>
    <p:sldId id="258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C0203"/>
    <a:srgbClr val="540000"/>
    <a:srgbClr val="800000"/>
    <a:srgbClr val="96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A888B-4F1F-4E70-B108-4F968B37023F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66934-63B6-48DD-AEC2-64D505A40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A888B-4F1F-4E70-B108-4F968B37023F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66934-63B6-48DD-AEC2-64D505A40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A888B-4F1F-4E70-B108-4F968B37023F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66934-63B6-48DD-AEC2-64D505A40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A888B-4F1F-4E70-B108-4F968B37023F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66934-63B6-48DD-AEC2-64D505A40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A888B-4F1F-4E70-B108-4F968B37023F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66934-63B6-48DD-AEC2-64D505A40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A888B-4F1F-4E70-B108-4F968B37023F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66934-63B6-48DD-AEC2-64D505A40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A888B-4F1F-4E70-B108-4F968B37023F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66934-63B6-48DD-AEC2-64D505A40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A888B-4F1F-4E70-B108-4F968B37023F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66934-63B6-48DD-AEC2-64D505A40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A888B-4F1F-4E70-B108-4F968B37023F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66934-63B6-48DD-AEC2-64D505A40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A888B-4F1F-4E70-B108-4F968B37023F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66934-63B6-48DD-AEC2-64D505A40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A888B-4F1F-4E70-B108-4F968B37023F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66934-63B6-48DD-AEC2-64D505A40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BA888B-4F1F-4E70-B108-4F968B37023F}" type="datetimeFigureOut">
              <a:rPr lang="cs-CZ" smtClean="0"/>
              <a:pPr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C66934-63B6-48DD-AEC2-64D505A40E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chemeClr val="bg2"/>
                </a:solidFill>
              </a:rPr>
              <a:t>Název školy</a:t>
            </a:r>
            <a:r>
              <a:rPr lang="cs-CZ" sz="1800" b="1" dirty="0" smtClean="0">
                <a:solidFill>
                  <a:schemeClr val="bg2"/>
                </a:solidFill>
              </a:rPr>
              <a:t>		Základní škola Jičín, Husova 170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projektu	 	</a:t>
            </a:r>
            <a:r>
              <a:rPr lang="cs-CZ" sz="1800" b="1" dirty="0" smtClean="0">
                <a:solidFill>
                  <a:schemeClr val="bg2"/>
                </a:solidFill>
              </a:rPr>
              <a:t>CZ.1.07/1.4.00/21.2862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a název klíčové aktivity</a:t>
            </a:r>
            <a:r>
              <a:rPr lang="cs-CZ" sz="1800" b="1" dirty="0" smtClean="0">
                <a:solidFill>
                  <a:schemeClr val="bg2"/>
                </a:solidFill>
              </a:rPr>
              <a:t>	3.2 Inovace a zkvalitnění výuky prostřednictvím ICT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endParaRPr lang="cs-CZ" sz="1800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3886200"/>
            <a:ext cx="7786742" cy="175260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5100" dirty="0" smtClean="0">
                <a:solidFill>
                  <a:schemeClr val="tx1"/>
                </a:solidFill>
              </a:rPr>
              <a:t>Název:  Word označení</a:t>
            </a:r>
            <a:r>
              <a:rPr lang="cs-CZ" sz="4800" b="1" dirty="0" smtClean="0">
                <a:solidFill>
                  <a:schemeClr val="tx1"/>
                </a:solidFill>
              </a:rPr>
              <a:t>	</a:t>
            </a:r>
            <a:r>
              <a:rPr lang="cs-CZ" sz="2900" dirty="0" smtClean="0">
                <a:solidFill>
                  <a:schemeClr val="tx1"/>
                </a:solidFill>
              </a:rPr>
              <a:t>DUM</a:t>
            </a:r>
            <a:r>
              <a:rPr lang="cs-CZ" sz="2900" b="1" dirty="0" smtClean="0">
                <a:solidFill>
                  <a:schemeClr val="tx1"/>
                </a:solidFill>
              </a:rPr>
              <a:t>:</a:t>
            </a:r>
            <a:r>
              <a:rPr lang="cs-CZ" sz="2900" dirty="0" smtClean="0">
                <a:solidFill>
                  <a:schemeClr val="tx1"/>
                </a:solidFill>
              </a:rPr>
              <a:t>VY_32_INOVACE_VII_3_08</a:t>
            </a:r>
            <a:endParaRPr lang="cs-CZ" sz="2900" b="1" dirty="0" smtClean="0">
              <a:solidFill>
                <a:schemeClr val="tx1"/>
              </a:solidFill>
            </a:endParaRPr>
          </a:p>
          <a:p>
            <a:pPr algn="l"/>
            <a:endParaRPr lang="cs-CZ" sz="4000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Šablona číslo</a:t>
            </a:r>
            <a:r>
              <a:rPr lang="cs-CZ" b="1" dirty="0" smtClean="0">
                <a:solidFill>
                  <a:schemeClr val="tx1"/>
                </a:solidFill>
              </a:rPr>
              <a:t>: 	VII.	</a:t>
            </a:r>
            <a:r>
              <a:rPr lang="cs-CZ" dirty="0" smtClean="0">
                <a:solidFill>
                  <a:schemeClr val="tx1"/>
                </a:solidFill>
              </a:rPr>
              <a:t>Sada číslo</a:t>
            </a:r>
            <a:r>
              <a:rPr lang="cs-CZ" b="1" dirty="0" smtClean="0">
                <a:solidFill>
                  <a:schemeClr val="tx1"/>
                </a:solidFill>
              </a:rPr>
              <a:t>: 3.	</a:t>
            </a:r>
            <a:r>
              <a:rPr lang="cs-CZ" dirty="0" smtClean="0">
                <a:solidFill>
                  <a:schemeClr val="tx1"/>
                </a:solidFill>
              </a:rPr>
              <a:t>Pořadové číslo DUM:</a:t>
            </a:r>
            <a:r>
              <a:rPr lang="cs-CZ" b="1" dirty="0" smtClean="0">
                <a:solidFill>
                  <a:schemeClr val="tx1"/>
                </a:solidFill>
              </a:rPr>
              <a:t>08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</a:t>
            </a:r>
            <a:r>
              <a:rPr lang="cs-CZ" b="1" dirty="0" smtClean="0">
                <a:solidFill>
                  <a:schemeClr val="tx1"/>
                </a:solidFill>
              </a:rPr>
              <a:t>			Mgr. Milan Žižka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029604" cy="2286015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r>
              <a:rPr lang="cs-CZ" sz="3600" b="1" dirty="0" smtClean="0"/>
              <a:t>	Pracovní text na práci </a:t>
            </a:r>
            <a:br>
              <a:rPr lang="cs-CZ" sz="3600" b="1" dirty="0" smtClean="0"/>
            </a:br>
            <a:r>
              <a:rPr lang="cs-CZ" sz="3600" b="1" dirty="0" smtClean="0"/>
              <a:t>s </a:t>
            </a:r>
            <a:r>
              <a:rPr lang="cs-CZ" sz="3600" b="1" dirty="0" smtClean="0"/>
              <a:t>Wordem, umožňuje žákům vlastním tempem zvládat označování textu, kopírování textu,  přetahování textu.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7415242" cy="263842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3600" b="1" dirty="0" smtClean="0">
                <a:solidFill>
                  <a:schemeClr val="tx1"/>
                </a:solidFill>
              </a:rPr>
              <a:t>	Prezentace PowerPoint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3600" b="1" dirty="0" smtClean="0">
                <a:solidFill>
                  <a:schemeClr val="tx1"/>
                </a:solidFill>
              </a:rPr>
              <a:t>		12 - 13</a:t>
            </a:r>
            <a:r>
              <a:rPr lang="cs-CZ" b="1" dirty="0" smtClean="0">
                <a:solidFill>
                  <a:schemeClr val="tx1"/>
                </a:solidFill>
              </a:rPr>
              <a:t> let</a:t>
            </a: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Klíčová slova:</a:t>
            </a:r>
            <a:r>
              <a:rPr lang="cs-CZ" sz="3600" b="1" dirty="0" smtClean="0">
                <a:solidFill>
                  <a:schemeClr val="tx1"/>
                </a:solidFill>
              </a:rPr>
              <a:t>			Označování textu, </a:t>
            </a:r>
          </a:p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				přetahování textu, </a:t>
            </a:r>
          </a:p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				kopírování textu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85861"/>
            <a:ext cx="7772400" cy="1428759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Označení textu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714620"/>
            <a:ext cx="7429552" cy="3071834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 smtClean="0">
                <a:solidFill>
                  <a:schemeClr val="bg1"/>
                </a:solidFill>
              </a:rPr>
              <a:t>	1</a:t>
            </a:r>
            <a:r>
              <a:rPr lang="cs-CZ" dirty="0">
                <a:solidFill>
                  <a:schemeClr val="bg1"/>
                </a:solidFill>
              </a:rPr>
              <a:t>) </a:t>
            </a:r>
            <a:r>
              <a:rPr lang="cs-CZ" dirty="0" smtClean="0">
                <a:solidFill>
                  <a:schemeClr val="bg1"/>
                </a:solidFill>
              </a:rPr>
              <a:t>M</a:t>
            </a:r>
            <a:r>
              <a:rPr lang="cs-CZ" b="1" dirty="0" smtClean="0">
                <a:solidFill>
                  <a:schemeClr val="bg1"/>
                </a:solidFill>
              </a:rPr>
              <a:t>yší </a:t>
            </a:r>
            <a:r>
              <a:rPr lang="cs-CZ" dirty="0">
                <a:solidFill>
                  <a:schemeClr val="bg1"/>
                </a:solidFill>
              </a:rPr>
              <a:t>– </a:t>
            </a:r>
            <a:r>
              <a:rPr lang="cs-CZ" dirty="0" smtClean="0">
                <a:solidFill>
                  <a:schemeClr val="bg1"/>
                </a:solidFill>
              </a:rPr>
              <a:t>nastavíme </a:t>
            </a:r>
            <a:r>
              <a:rPr lang="cs-CZ" dirty="0">
                <a:solidFill>
                  <a:schemeClr val="bg1"/>
                </a:solidFill>
              </a:rPr>
              <a:t>ukazatel myši na </a:t>
            </a:r>
            <a:r>
              <a:rPr lang="cs-CZ" dirty="0" smtClean="0">
                <a:solidFill>
                  <a:schemeClr val="bg1"/>
                </a:solidFill>
              </a:rPr>
              <a:t>začátek označovaného textu, </a:t>
            </a:r>
            <a:r>
              <a:rPr lang="cs-CZ" b="1" dirty="0" smtClean="0">
                <a:solidFill>
                  <a:schemeClr val="bg1"/>
                </a:solidFill>
              </a:rPr>
              <a:t>zmáčkneme </a:t>
            </a:r>
            <a:r>
              <a:rPr lang="cs-CZ" b="1" dirty="0">
                <a:solidFill>
                  <a:schemeClr val="bg1"/>
                </a:solidFill>
              </a:rPr>
              <a:t>levé tlačítko a táhneme</a:t>
            </a:r>
            <a:r>
              <a:rPr lang="cs-CZ" dirty="0">
                <a:solidFill>
                  <a:schemeClr val="bg1"/>
                </a:solidFill>
              </a:rPr>
              <a:t> ukazatelem myši (označený </a:t>
            </a:r>
            <a:r>
              <a:rPr lang="cs-CZ" dirty="0" smtClean="0">
                <a:solidFill>
                  <a:schemeClr val="bg1"/>
                </a:solidFill>
              </a:rPr>
              <a:t>text se  inverzně zobrazí).</a:t>
            </a:r>
            <a:endParaRPr lang="cs-CZ" dirty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	2</a:t>
            </a:r>
            <a:r>
              <a:rPr lang="cs-CZ" dirty="0">
                <a:solidFill>
                  <a:schemeClr val="bg1"/>
                </a:solidFill>
              </a:rPr>
              <a:t>) </a:t>
            </a:r>
            <a:r>
              <a:rPr lang="cs-CZ" dirty="0" smtClean="0">
                <a:solidFill>
                  <a:schemeClr val="bg1"/>
                </a:solidFill>
              </a:rPr>
              <a:t>K</a:t>
            </a:r>
            <a:r>
              <a:rPr lang="cs-CZ" b="1" dirty="0" smtClean="0">
                <a:solidFill>
                  <a:schemeClr val="bg1"/>
                </a:solidFill>
              </a:rPr>
              <a:t>lávesnicí </a:t>
            </a:r>
            <a:r>
              <a:rPr lang="cs-CZ" dirty="0">
                <a:solidFill>
                  <a:schemeClr val="bg1"/>
                </a:solidFill>
              </a:rPr>
              <a:t>– nastavit kurzor na </a:t>
            </a:r>
            <a:r>
              <a:rPr lang="cs-CZ" dirty="0" smtClean="0">
                <a:solidFill>
                  <a:schemeClr val="bg1"/>
                </a:solidFill>
              </a:rPr>
              <a:t>začátek označovaného textu, držíme </a:t>
            </a:r>
            <a:r>
              <a:rPr lang="cs-CZ" b="1" dirty="0" smtClean="0">
                <a:solidFill>
                  <a:schemeClr val="bg1"/>
                </a:solidFill>
              </a:rPr>
              <a:t>Shift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a </a:t>
            </a:r>
            <a:r>
              <a:rPr lang="cs-CZ" dirty="0" smtClean="0">
                <a:solidFill>
                  <a:schemeClr val="bg1"/>
                </a:solidFill>
              </a:rPr>
              <a:t>zmáčknutím </a:t>
            </a:r>
            <a:r>
              <a:rPr lang="cs-CZ" b="1" dirty="0" smtClean="0">
                <a:solidFill>
                  <a:schemeClr val="bg1"/>
                </a:solidFill>
              </a:rPr>
              <a:t>kláves </a:t>
            </a:r>
            <a:r>
              <a:rPr lang="cs-CZ" b="1" dirty="0">
                <a:solidFill>
                  <a:schemeClr val="bg1"/>
                </a:solidFill>
              </a:rPr>
              <a:t>pro pohyb </a:t>
            </a:r>
            <a:r>
              <a:rPr lang="cs-CZ" b="1" dirty="0" smtClean="0">
                <a:solidFill>
                  <a:schemeClr val="bg1"/>
                </a:solidFill>
              </a:rPr>
              <a:t>kurzoru,</a:t>
            </a:r>
            <a:r>
              <a:rPr lang="cs-CZ" dirty="0" smtClean="0">
                <a:solidFill>
                  <a:schemeClr val="bg1"/>
                </a:solidFill>
              </a:rPr>
              <a:t> šipky </a:t>
            </a:r>
            <a:r>
              <a:rPr lang="cs-CZ" dirty="0" smtClean="0">
                <a:solidFill>
                  <a:schemeClr val="bg1"/>
                </a:solidFill>
              </a:rPr>
              <a:t>nebo </a:t>
            </a:r>
            <a:r>
              <a:rPr lang="cs-CZ" dirty="0" err="1" smtClean="0">
                <a:solidFill>
                  <a:schemeClr val="bg1"/>
                </a:solidFill>
              </a:rPr>
              <a:t>H</a:t>
            </a:r>
            <a:r>
              <a:rPr lang="cs-CZ" dirty="0" err="1" smtClean="0">
                <a:solidFill>
                  <a:schemeClr val="bg1"/>
                </a:solidFill>
              </a:rPr>
              <a:t>ome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nebo  </a:t>
            </a:r>
            <a:r>
              <a:rPr lang="cs-CZ" dirty="0" err="1" smtClean="0">
                <a:solidFill>
                  <a:schemeClr val="bg1"/>
                </a:solidFill>
              </a:rPr>
              <a:t>End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>
                <a:solidFill>
                  <a:schemeClr val="bg1"/>
                </a:solidFill>
              </a:rPr>
              <a:t>označíme </a:t>
            </a:r>
            <a:r>
              <a:rPr lang="cs-CZ" dirty="0" smtClean="0">
                <a:solidFill>
                  <a:schemeClr val="bg1"/>
                </a:solidFill>
              </a:rPr>
              <a:t>text.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500042"/>
            <a:ext cx="8072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Práce s textem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3100" b="1" dirty="0"/>
              <a:t>Označení slova</a:t>
            </a:r>
            <a:r>
              <a:rPr lang="cs-CZ" sz="3100" dirty="0"/>
              <a:t> </a:t>
            </a:r>
            <a:r>
              <a:rPr lang="cs-CZ" sz="3100" dirty="0" smtClean="0"/>
              <a:t>– </a:t>
            </a:r>
            <a:r>
              <a:rPr lang="cs-CZ" sz="3200" dirty="0" smtClean="0"/>
              <a:t>dvakrát </a:t>
            </a:r>
            <a:r>
              <a:rPr lang="cs-CZ" sz="3200" dirty="0" smtClean="0"/>
              <a:t>na slovo klikneme </a:t>
            </a:r>
            <a:r>
              <a:rPr lang="cs-CZ" sz="3100" dirty="0" smtClean="0"/>
              <a:t>levým </a:t>
            </a:r>
            <a:r>
              <a:rPr lang="cs-CZ" sz="3100" dirty="0"/>
              <a:t>tlačítkem myši</a:t>
            </a:r>
            <a:br>
              <a:rPr lang="cs-CZ" sz="3100" dirty="0"/>
            </a:br>
            <a:r>
              <a:rPr lang="cs-CZ" sz="3100" dirty="0"/>
              <a:t> </a:t>
            </a:r>
            <a:br>
              <a:rPr lang="cs-CZ" sz="3100" dirty="0"/>
            </a:br>
            <a:r>
              <a:rPr lang="cs-CZ" sz="3100" b="1" dirty="0"/>
              <a:t>Označení odstavce</a:t>
            </a:r>
            <a:r>
              <a:rPr lang="cs-CZ" sz="3100" dirty="0"/>
              <a:t> – třikrát klikneme levým tlačítkem myši </a:t>
            </a:r>
            <a:r>
              <a:rPr lang="cs-CZ" sz="3100" dirty="0" smtClean="0"/>
              <a:t>kdekoliv v</a:t>
            </a:r>
            <a:r>
              <a:rPr lang="cs-CZ" sz="3100" dirty="0"/>
              <a:t> </a:t>
            </a:r>
            <a:r>
              <a:rPr lang="cs-CZ" sz="3100" dirty="0" smtClean="0"/>
              <a:t>odstavci</a:t>
            </a:r>
            <a:r>
              <a:rPr lang="cs-CZ" sz="3100" dirty="0"/>
              <a:t/>
            </a:r>
            <a:br>
              <a:rPr lang="cs-CZ" sz="3100" dirty="0"/>
            </a:br>
            <a:r>
              <a:rPr lang="cs-CZ" sz="3100" b="1" dirty="0"/>
              <a:t> </a:t>
            </a:r>
            <a:r>
              <a:rPr lang="cs-CZ" sz="3100" dirty="0"/>
              <a:t/>
            </a:r>
            <a:br>
              <a:rPr lang="cs-CZ" sz="3100" dirty="0"/>
            </a:br>
            <a:r>
              <a:rPr lang="cs-CZ" sz="3100" b="1" dirty="0"/>
              <a:t>Označení celého dokumentu</a:t>
            </a:r>
            <a:r>
              <a:rPr lang="cs-CZ" sz="3100" dirty="0"/>
              <a:t> – </a:t>
            </a:r>
            <a:r>
              <a:rPr lang="cs-CZ" sz="3100" dirty="0" smtClean="0"/>
              <a:t>klávesnicí: </a:t>
            </a:r>
            <a:r>
              <a:rPr lang="cs-CZ" sz="3100" b="1" dirty="0"/>
              <a:t>Ctrl</a:t>
            </a:r>
            <a:r>
              <a:rPr lang="cs-CZ" sz="3100" dirty="0"/>
              <a:t>+</a:t>
            </a:r>
            <a:r>
              <a:rPr lang="cs-CZ" sz="3100" b="1" dirty="0"/>
              <a:t>A </a:t>
            </a:r>
            <a:r>
              <a:rPr lang="cs-CZ" dirty="0"/>
              <a:t/>
            </a:r>
            <a:br>
              <a:rPr lang="cs-CZ" dirty="0"/>
            </a:br>
            <a:r>
              <a:rPr lang="cs-CZ" sz="3100" dirty="0"/>
              <a:t>(nebo </a:t>
            </a:r>
            <a:r>
              <a:rPr lang="cs-CZ" sz="3100" dirty="0" smtClean="0"/>
              <a:t>karta Domů – Úpravy </a:t>
            </a:r>
            <a:r>
              <a:rPr lang="cs-CZ" sz="3100" dirty="0"/>
              <a:t>– Vybrat vše)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4929198"/>
            <a:ext cx="8001056" cy="150019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Ke zrušení </a:t>
            </a:r>
            <a:r>
              <a:rPr lang="cs-CZ" b="1" dirty="0">
                <a:solidFill>
                  <a:schemeClr val="bg1"/>
                </a:solidFill>
              </a:rPr>
              <a:t>označení</a:t>
            </a:r>
            <a:r>
              <a:rPr lang="cs-CZ" dirty="0">
                <a:solidFill>
                  <a:schemeClr val="bg1"/>
                </a:solidFill>
              </a:rPr>
              <a:t> – stačí kdekoliv kliknout nebo cokoliv zmáčknout (bez </a:t>
            </a:r>
            <a:r>
              <a:rPr lang="cs-CZ" dirty="0" smtClean="0">
                <a:solidFill>
                  <a:schemeClr val="bg1"/>
                </a:solidFill>
              </a:rPr>
              <a:t>klávesy Shift).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142852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 smtClean="0"/>
              <a:t>Kopírování, přesun a mazání textu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500174"/>
            <a:ext cx="8286808" cy="4857784"/>
          </a:xfrm>
          <a:ln w="22225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Opakování a doplnění toho, co víme o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Kopírování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(Text nejprve označit.)</a:t>
            </a:r>
          </a:p>
          <a:p>
            <a:pPr algn="l"/>
            <a:r>
              <a:rPr lang="cs-CZ" sz="2800" dirty="0">
                <a:solidFill>
                  <a:schemeClr val="bg1"/>
                </a:solidFill>
              </a:rPr>
              <a:t>M</a:t>
            </a:r>
            <a:r>
              <a:rPr lang="cs-CZ" sz="2800" dirty="0" smtClean="0">
                <a:solidFill>
                  <a:schemeClr val="bg1"/>
                </a:solidFill>
              </a:rPr>
              <a:t>yší 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>
                <a:solidFill>
                  <a:schemeClr val="tx1"/>
                </a:solidFill>
              </a:rPr>
              <a:t>pravé tlačítko </a:t>
            </a:r>
            <a:r>
              <a:rPr lang="cs-CZ" sz="2800" dirty="0">
                <a:solidFill>
                  <a:schemeClr val="tx1"/>
                </a:solidFill>
              </a:rPr>
              <a:t>– </a:t>
            </a:r>
            <a:r>
              <a:rPr lang="cs-CZ" sz="2800" dirty="0" smtClean="0">
                <a:solidFill>
                  <a:schemeClr val="tx1"/>
                </a:solidFill>
              </a:rPr>
              <a:t> Vybereme Kopírovat – klikneme </a:t>
            </a:r>
            <a:r>
              <a:rPr lang="cs-CZ" sz="2800" dirty="0">
                <a:solidFill>
                  <a:schemeClr val="tx1"/>
                </a:solidFill>
              </a:rPr>
              <a:t>pravým tlačítkem na umístění, kam to </a:t>
            </a:r>
            <a:r>
              <a:rPr lang="cs-CZ" sz="2800" dirty="0" smtClean="0">
                <a:solidFill>
                  <a:schemeClr val="tx1"/>
                </a:solidFill>
              </a:rPr>
              <a:t>chceme </a:t>
            </a:r>
            <a:r>
              <a:rPr lang="cs-CZ" sz="2800" dirty="0">
                <a:solidFill>
                  <a:schemeClr val="tx1"/>
                </a:solidFill>
              </a:rPr>
              <a:t>dát – </a:t>
            </a:r>
            <a:r>
              <a:rPr lang="cs-CZ" sz="2800" dirty="0" smtClean="0">
                <a:solidFill>
                  <a:schemeClr val="tx1"/>
                </a:solidFill>
              </a:rPr>
              <a:t>vybereme Vložit  </a:t>
            </a:r>
            <a:endParaRPr lang="cs-CZ" sz="2800" dirty="0">
              <a:solidFill>
                <a:schemeClr val="tx1"/>
              </a:solidFill>
            </a:endParaRPr>
          </a:p>
          <a:p>
            <a:pPr algn="l"/>
            <a:r>
              <a:rPr lang="cs-CZ" sz="2400" dirty="0">
                <a:solidFill>
                  <a:schemeClr val="bg1"/>
                </a:solidFill>
              </a:rPr>
              <a:t>K</a:t>
            </a:r>
            <a:r>
              <a:rPr lang="cs-CZ" sz="2400" dirty="0" smtClean="0">
                <a:solidFill>
                  <a:schemeClr val="bg1"/>
                </a:solidFill>
              </a:rPr>
              <a:t>lávesnicí </a:t>
            </a:r>
            <a:endParaRPr lang="cs-CZ" sz="2400" dirty="0">
              <a:solidFill>
                <a:schemeClr val="bg1"/>
              </a:solidFill>
            </a:endParaRPr>
          </a:p>
          <a:p>
            <a:r>
              <a:rPr lang="cs-CZ" sz="2800" b="1" dirty="0">
                <a:solidFill>
                  <a:schemeClr val="tx1"/>
                </a:solidFill>
              </a:rPr>
              <a:t>Ctrl+C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– </a:t>
            </a:r>
            <a:r>
              <a:rPr lang="cs-CZ" sz="2800" dirty="0">
                <a:solidFill>
                  <a:schemeClr val="tx1"/>
                </a:solidFill>
              </a:rPr>
              <a:t>umístím kurzor na pozici, kam chci text vložit </a:t>
            </a:r>
            <a:r>
              <a:rPr lang="cs-CZ" sz="2800" dirty="0" smtClean="0">
                <a:solidFill>
                  <a:schemeClr val="tx1"/>
                </a:solidFill>
              </a:rPr>
              <a:t>– </a:t>
            </a:r>
            <a:r>
              <a:rPr lang="cs-CZ" sz="2800" b="1" dirty="0">
                <a:solidFill>
                  <a:schemeClr val="tx1"/>
                </a:solidFill>
              </a:rPr>
              <a:t>Ctrl+V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2800" dirty="0">
                <a:solidFill>
                  <a:schemeClr val="bg1"/>
                </a:solidFill>
              </a:rPr>
              <a:t>Pomocí karty </a:t>
            </a:r>
            <a:r>
              <a:rPr lang="cs-CZ" sz="2800" b="1" dirty="0">
                <a:solidFill>
                  <a:schemeClr val="bg1"/>
                </a:solidFill>
              </a:rPr>
              <a:t>Domů </a:t>
            </a:r>
            <a:r>
              <a:rPr lang="cs-CZ" sz="2800" dirty="0" smtClean="0">
                <a:solidFill>
                  <a:schemeClr val="bg1"/>
                </a:solidFill>
              </a:rPr>
              <a:t>– </a:t>
            </a:r>
            <a:r>
              <a:rPr lang="cs-CZ" sz="2800" dirty="0">
                <a:solidFill>
                  <a:schemeClr val="bg1"/>
                </a:solidFill>
              </a:rPr>
              <a:t>Vložit</a:t>
            </a:r>
          </a:p>
          <a:p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2143116"/>
            <a:ext cx="2028822" cy="872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68" y="5357826"/>
            <a:ext cx="1257300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ovací šipka 6"/>
          <p:cNvCxnSpPr/>
          <p:nvPr/>
        </p:nvCxnSpPr>
        <p:spPr>
          <a:xfrm flipV="1">
            <a:off x="5357818" y="2500306"/>
            <a:ext cx="1643074" cy="714380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5214942" y="2714620"/>
            <a:ext cx="1643074" cy="135732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714876" y="6072206"/>
            <a:ext cx="2357454" cy="71438"/>
          </a:xfrm>
          <a:prstGeom prst="straightConnector1">
            <a:avLst/>
          </a:prstGeom>
          <a:ln w="222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14285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Přesun textu</a:t>
            </a:r>
            <a:br>
              <a:rPr lang="cs-CZ" b="1" dirty="0" smtClean="0"/>
            </a:br>
            <a:r>
              <a:rPr lang="cs-CZ" sz="3100" dirty="0" smtClean="0">
                <a:solidFill>
                  <a:schemeClr val="tx2">
                    <a:lumMod val="50000"/>
                  </a:schemeClr>
                </a:solidFill>
              </a:rPr>
              <a:t>(Označit text.)</a:t>
            </a:r>
            <a:r>
              <a:rPr lang="cs-CZ" sz="3100" dirty="0" smtClean="0">
                <a:solidFill>
                  <a:schemeClr val="bg1"/>
                </a:solidFill>
              </a:rPr>
              <a:t/>
            </a:r>
            <a:br>
              <a:rPr lang="cs-CZ" sz="3100" dirty="0" smtClean="0">
                <a:solidFill>
                  <a:schemeClr val="bg1"/>
                </a:solidFill>
              </a:rPr>
            </a:b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643050"/>
            <a:ext cx="8643966" cy="4643470"/>
          </a:xfrm>
        </p:spPr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chemeClr val="bg1"/>
                </a:solidFill>
              </a:rPr>
              <a:t>Myší 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–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„přetáhnout“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(držíme stisknuté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levé tlačítko 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táhneme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myší)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Klávesnicí</a:t>
            </a:r>
          </a:p>
          <a:p>
            <a:pPr lvl="0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Používáme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klávesové zkratky  </a:t>
            </a:r>
          </a:p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Ctrl+X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(Vyjmout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)  a 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Ctrl+V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(Vložit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)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14290"/>
            <a:ext cx="7986714" cy="1428760"/>
          </a:xfrm>
        </p:spPr>
        <p:txBody>
          <a:bodyPr anchor="t">
            <a:normAutofit fontScale="90000"/>
          </a:bodyPr>
          <a:lstStyle/>
          <a:p>
            <a:pPr lvl="0"/>
            <a:r>
              <a:rPr lang="cs-CZ" sz="3600" b="1" dirty="0" smtClean="0"/>
              <a:t>Zopakuj si </a:t>
            </a:r>
            <a:r>
              <a:rPr lang="cs-CZ" sz="3600" dirty="0" smtClean="0"/>
              <a:t>– </a:t>
            </a:r>
            <a:r>
              <a:rPr lang="cs-CZ" sz="3600" b="1" dirty="0" smtClean="0"/>
              <a:t>Mazání textu</a:t>
            </a:r>
            <a:br>
              <a:rPr lang="cs-CZ" sz="3600" b="1" dirty="0" smtClean="0"/>
            </a:br>
            <a:r>
              <a:rPr lang="cs-CZ" sz="2200" dirty="0"/>
              <a:t> </a:t>
            </a:r>
            <a:r>
              <a:rPr lang="cs-CZ" sz="2200" dirty="0" smtClean="0"/>
              <a:t>Mazání pomocí kláves </a:t>
            </a:r>
            <a:r>
              <a:rPr lang="cs-CZ" sz="2200" dirty="0" err="1" smtClean="0"/>
              <a:t>Delete</a:t>
            </a:r>
            <a:r>
              <a:rPr lang="cs-CZ" sz="2200" dirty="0" smtClean="0"/>
              <a:t> a </a:t>
            </a:r>
            <a:r>
              <a:rPr lang="cs-CZ" sz="2200" dirty="0" err="1" smtClean="0"/>
              <a:t>BackSpace</a:t>
            </a:r>
            <a:r>
              <a:rPr lang="cs-CZ" sz="2200" dirty="0" smtClean="0"/>
              <a:t>. Obě mažou označený text </a:t>
            </a:r>
            <a:br>
              <a:rPr lang="cs-CZ" sz="2200" dirty="0" smtClean="0"/>
            </a:br>
            <a:r>
              <a:rPr lang="cs-CZ" sz="2200" dirty="0" smtClean="0"/>
              <a:t> </a:t>
            </a:r>
            <a:r>
              <a:rPr lang="cs-CZ" sz="2200" dirty="0" err="1" smtClean="0"/>
              <a:t>Delete</a:t>
            </a:r>
            <a:r>
              <a:rPr lang="cs-CZ" sz="2200" dirty="0" smtClean="0"/>
              <a:t> (maže text za kurzorem), </a:t>
            </a:r>
            <a:r>
              <a:rPr lang="cs-CZ" sz="2200" dirty="0" err="1" smtClean="0"/>
              <a:t>BackSpace</a:t>
            </a:r>
            <a:r>
              <a:rPr lang="cs-CZ" sz="2200" dirty="0" smtClean="0"/>
              <a:t> (maže text před kurzorem</a:t>
            </a:r>
            <a:r>
              <a:rPr lang="cs-CZ" sz="2700" dirty="0" smtClean="0"/>
              <a:t>). 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071678"/>
            <a:ext cx="8143932" cy="3000396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Otevřete si dokument ve Wordu. Uložte ho jako </a:t>
            </a:r>
            <a:r>
              <a:rPr lang="cs-CZ" sz="2800" b="1" u="sng" dirty="0" smtClean="0">
                <a:solidFill>
                  <a:schemeClr val="bg1"/>
                </a:solidFill>
              </a:rPr>
              <a:t>Označování a vaše jméno</a:t>
            </a:r>
            <a:endParaRPr lang="cs-CZ" sz="2800" u="sng" dirty="0" smtClean="0">
              <a:solidFill>
                <a:schemeClr val="bg1"/>
              </a:solidFill>
            </a:endParaRPr>
          </a:p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Napište větu</a:t>
            </a:r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					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 Pak ji </a:t>
            </a:r>
            <a:r>
              <a:rPr lang="cs-CZ" sz="2800" dirty="0">
                <a:solidFill>
                  <a:schemeClr val="tx1"/>
                </a:solidFill>
              </a:rPr>
              <a:t>označte a</a:t>
            </a:r>
            <a:r>
              <a:rPr lang="cs-CZ" sz="2800" b="1" dirty="0">
                <a:solidFill>
                  <a:schemeClr val="tx1"/>
                </a:solidFill>
              </a:rPr>
              <a:t> zkopírujte </a:t>
            </a:r>
            <a:r>
              <a:rPr lang="cs-CZ" sz="2800" dirty="0">
                <a:solidFill>
                  <a:schemeClr val="tx1"/>
                </a:solidFill>
              </a:rPr>
              <a:t>na druhý řádek.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Na </a:t>
            </a:r>
            <a:r>
              <a:rPr lang="cs-CZ" sz="2800" dirty="0" smtClean="0">
                <a:solidFill>
                  <a:schemeClr val="tx1"/>
                </a:solidFill>
              </a:rPr>
              <a:t>konec další věty</a:t>
            </a:r>
            <a:r>
              <a:rPr lang="cs-CZ" sz="2800" b="1" dirty="0" smtClean="0">
                <a:solidFill>
                  <a:schemeClr val="tx1"/>
                </a:solidFill>
              </a:rPr>
              <a:t> připište vždy nové místo. Zkopírujte celé a přidejte další místo. Opakujte sedmkrát. </a:t>
            </a:r>
            <a:r>
              <a:rPr lang="cs-CZ" sz="2800" dirty="0" smtClean="0">
                <a:solidFill>
                  <a:schemeClr val="tx1"/>
                </a:solidFill>
              </a:rPr>
              <a:t>(Využijte označování odstavce.)</a:t>
            </a:r>
          </a:p>
          <a:p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3071810"/>
            <a:ext cx="6143625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428860" y="1500174"/>
            <a:ext cx="3357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Úkol: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5357826"/>
            <a:ext cx="4757739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42852"/>
            <a:ext cx="7772400" cy="300039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Další úkol 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Pondělí je první den v týdnu, sobota je druhý den 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v </a:t>
            </a:r>
            <a:r>
              <a:rPr lang="cs-CZ" sz="3200" dirty="0" smtClean="0">
                <a:solidFill>
                  <a:srgbClr val="FF0000"/>
                </a:solidFill>
              </a:rPr>
              <a:t>týdnu, středa je třetí den v týdnu, čtvrtek je čtvrtý den v týdnu, neděle je pátý den v týdnu,  úterý je šestý den v týdnu, pátek je sedmý den 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v </a:t>
            </a:r>
            <a:r>
              <a:rPr lang="cs-CZ" sz="3200" dirty="0" smtClean="0">
                <a:solidFill>
                  <a:srgbClr val="FF0000"/>
                </a:solidFill>
              </a:rPr>
              <a:t>týdnu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>
                <a:solidFill>
                  <a:schemeClr val="bg1"/>
                </a:solidFill>
              </a:rPr>
              <a:t>Zkopírujte si do svého dokumentu  </a:t>
            </a:r>
            <a:r>
              <a:rPr lang="cs-CZ" sz="2200" dirty="0" smtClean="0">
                <a:solidFill>
                  <a:schemeClr val="tx1"/>
                </a:solidFill>
              </a:rPr>
              <a:t>(Označování a vaše jméno) </a:t>
            </a:r>
            <a:r>
              <a:rPr lang="cs-CZ" dirty="0" smtClean="0">
                <a:solidFill>
                  <a:schemeClr val="bg1"/>
                </a:solidFill>
              </a:rPr>
              <a:t>předchozí text a seřaďte ho (pomocí přetahování dnů) od pondělí do neděle.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83056"/>
          </a:xfrm>
        </p:spPr>
        <p:txBody>
          <a:bodyPr>
            <a:normAutofit/>
          </a:bodyPr>
          <a:lstStyle/>
          <a:p>
            <a:r>
              <a:rPr lang="cs-CZ" dirty="0" smtClean="0"/>
              <a:t>Hotovou práci </a:t>
            </a:r>
            <a:r>
              <a:rPr lang="cs-CZ" sz="2400" dirty="0" smtClean="0"/>
              <a:t>( tj. oba úkoly v jednom dokumentu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s </a:t>
            </a:r>
            <a:r>
              <a:rPr lang="cs-CZ" sz="2400" dirty="0" smtClean="0"/>
              <a:t>názvem Označování a jméno)</a:t>
            </a:r>
            <a:r>
              <a:rPr lang="cs-CZ" dirty="0" smtClean="0"/>
              <a:t> zkopíruj na disk G: do </a:t>
            </a:r>
            <a:r>
              <a:rPr lang="cs-CZ" dirty="0" smtClean="0">
                <a:solidFill>
                  <a:srgbClr val="800000"/>
                </a:solidFill>
              </a:rPr>
              <a:t>složky </a:t>
            </a:r>
            <a:r>
              <a:rPr lang="cs-CZ" dirty="0" smtClean="0">
                <a:solidFill>
                  <a:srgbClr val="2C0203"/>
                </a:solidFill>
              </a:rPr>
              <a:t>s názvem Označování</a:t>
            </a:r>
            <a:r>
              <a:rPr lang="cs-CZ" dirty="0" smtClean="0"/>
              <a:t> a třída.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43438" y="5643578"/>
            <a:ext cx="35355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540000"/>
                </a:solidFill>
              </a:rPr>
              <a:t>V prezentaci použito mat. Microsoft</a:t>
            </a:r>
            <a:endParaRPr lang="cs-CZ" dirty="0">
              <a:solidFill>
                <a:srgbClr val="54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668</TotalTime>
  <Words>199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  Základní škola Jičín, Husova 170 Číslo projektu   CZ.1.07/1.4.00/21.2862 Číslo a název klíčové aktivity 3.2 Inovace a zkvalitnění výuky prostřednictvím ICT </vt:lpstr>
      <vt:lpstr>Anotace: Pracovní text na práci  s Wordem, umožňuje žákům vlastním tempem zvládat označování textu, kopírování textu,  přetahování textu.</vt:lpstr>
      <vt:lpstr>Označení textu </vt:lpstr>
      <vt:lpstr>Označení slova – dvakrát na slovo klikneme levým tlačítkem myši   Označení odstavce – třikrát klikneme levým tlačítkem myši kdekoliv v odstavci   Označení celého dokumentu – klávesnicí: Ctrl+A  (nebo karta Domů – Úpravy – Vybrat vše)</vt:lpstr>
      <vt:lpstr>Kopírování, přesun a mazání textu</vt:lpstr>
      <vt:lpstr>Přesun textu (Označit text.) </vt:lpstr>
      <vt:lpstr>Zopakuj si – Mazání textu  Mazání pomocí kláves Delete a BackSpace. Obě mažou označený text   Delete (maže text za kurzorem), BackSpace (maže text před kurzorem).   </vt:lpstr>
      <vt:lpstr>Další úkol  Pondělí je první den v týdnu, sobota je druhý den  v týdnu, středa je třetí den v týdnu, čtvrtek je čtvrtý den v týdnu, neděle je pátý den v týdnu,  úterý je šestý den v týdnu, pátek je sedmý den  v týdnu</vt:lpstr>
      <vt:lpstr>Hotovou práci ( tj. oba úkoly v jednom dokumentu  s názvem Označování a jméno) zkopíruj na disk G: do složky s názvem Označování a třída.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Označení textu </dc:title>
  <dc:creator>Oem</dc:creator>
  <cp:lastModifiedBy>Oem</cp:lastModifiedBy>
  <cp:revision>68</cp:revision>
  <dcterms:created xsi:type="dcterms:W3CDTF">2011-12-03T22:50:57Z</dcterms:created>
  <dcterms:modified xsi:type="dcterms:W3CDTF">2012-07-17T22:51:33Z</dcterms:modified>
</cp:coreProperties>
</file>