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1"/>
  </p:notesMasterIdLst>
  <p:sldIdLst>
    <p:sldId id="300" r:id="rId3"/>
    <p:sldId id="301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EF50B"/>
    <a:srgbClr val="D1F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96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54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74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987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10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55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98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927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34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67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34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69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742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5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VY_32_INOVACE_II_3_07_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dirty="0"/>
              <a:t>Muzejní </a:t>
            </a:r>
            <a:r>
              <a:rPr lang="cs-CZ" dirty="0" smtClean="0"/>
              <a:t>prvouka – 1. návštěva</a:t>
            </a:r>
          </a:p>
          <a:p>
            <a:endParaRPr lang="cs-CZ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3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07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13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79208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si opakují, vše co viděli a poznali při první návštěvě muzea.</a:t>
            </a:r>
          </a:p>
          <a:p>
            <a:endParaRPr lang="cs-CZ" dirty="0"/>
          </a:p>
          <a:p>
            <a:r>
              <a:rPr lang="cs-CZ" b="1" dirty="0" smtClean="0"/>
              <a:t>Očekávaný </a:t>
            </a:r>
            <a:r>
              <a:rPr lang="cs-CZ" b="1" dirty="0"/>
              <a:t>výstup</a:t>
            </a:r>
            <a:r>
              <a:rPr lang="cs-CZ" sz="1600" b="1" dirty="0" smtClean="0"/>
              <a:t>:</a:t>
            </a:r>
            <a:r>
              <a:rPr lang="cs-CZ" dirty="0"/>
              <a:t> </a:t>
            </a:r>
            <a:r>
              <a:rPr lang="cs-CZ" dirty="0" smtClean="0"/>
              <a:t>Žáci mají základní znalosti o muzeu a jeho významu pro společnost.</a:t>
            </a:r>
          </a:p>
          <a:p>
            <a:endParaRPr lang="cs-CZ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2. třída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muzejní předmět, sbírkový předmět, muzejní kniha…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/>
              <a:t>	</a:t>
            </a:r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30 </a:t>
            </a:r>
            <a:r>
              <a:rPr lang="cs-CZ" dirty="0"/>
              <a:t>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Zopakování </a:t>
            </a:r>
            <a:r>
              <a:rPr lang="cs-CZ" dirty="0"/>
              <a:t>návštěvy muzea </a:t>
            </a:r>
            <a:r>
              <a:rPr lang="cs-CZ" dirty="0" smtClean="0"/>
              <a:t>v Jičíně </a:t>
            </a:r>
            <a:r>
              <a:rPr lang="cs-CZ" dirty="0"/>
              <a:t>na interaktivní tabuli.</a:t>
            </a:r>
          </a:p>
          <a:p>
            <a:r>
              <a:rPr lang="cs-CZ" dirty="0" smtClean="0"/>
              <a:t>Žáci si připomínají hravou formou, </a:t>
            </a:r>
            <a:r>
              <a:rPr lang="cs-CZ" dirty="0"/>
              <a:t>co </a:t>
            </a:r>
            <a:r>
              <a:rPr lang="cs-CZ" dirty="0" smtClean="0"/>
              <a:t>se </a:t>
            </a:r>
            <a:r>
              <a:rPr lang="cs-CZ" dirty="0"/>
              <a:t>dozvěděli o muzeu první den.</a:t>
            </a:r>
          </a:p>
          <a:p>
            <a:r>
              <a:rPr lang="cs-CZ" dirty="0" smtClean="0"/>
              <a:t>Co jsou to sbírkové </a:t>
            </a:r>
            <a:r>
              <a:rPr lang="cs-CZ" dirty="0"/>
              <a:t>a muzejní předměty,  </a:t>
            </a:r>
            <a:r>
              <a:rPr lang="cs-CZ" dirty="0" smtClean="0"/>
              <a:t>jak vypadá muzejní </a:t>
            </a:r>
            <a:r>
              <a:rPr lang="cs-CZ" dirty="0"/>
              <a:t>kniha, </a:t>
            </a:r>
            <a:r>
              <a:rPr lang="cs-CZ" dirty="0" smtClean="0"/>
              <a:t>kam se dávají vystavované </a:t>
            </a:r>
            <a:r>
              <a:rPr lang="cs-CZ" dirty="0"/>
              <a:t>předměty….</a:t>
            </a:r>
          </a:p>
          <a:p>
            <a:r>
              <a:rPr lang="cs-CZ" dirty="0" smtClean="0"/>
              <a:t>Žáci odpovídají na otázky </a:t>
            </a:r>
            <a:r>
              <a:rPr lang="cs-CZ" dirty="0"/>
              <a:t>podle interaktivní tabule.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35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Muzejní prvouka</a:t>
            </a:r>
            <a:endParaRPr lang="cs-CZ" dirty="0"/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9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1752601"/>
            <a:ext cx="7772400" cy="182976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První návštěva</a:t>
            </a:r>
            <a:endParaRPr lang="cs-CZ" dirty="0"/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685800" y="3611607"/>
            <a:ext cx="7772400" cy="119970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Pojďte s námi do muzea,</a:t>
            </a:r>
          </a:p>
          <a:p>
            <a:pPr marL="0" indent="0">
              <a:buNone/>
            </a:pPr>
            <a:r>
              <a:rPr lang="cs-CZ" dirty="0" smtClean="0"/>
              <a:t>projdeme se pamětí…….</a:t>
            </a:r>
            <a:endParaRPr lang="cs-CZ" dirty="0"/>
          </a:p>
        </p:txBody>
      </p:sp>
      <p:pic>
        <p:nvPicPr>
          <p:cNvPr id="4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04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5400" smtClean="0"/>
              <a:t>Připomínáme!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5400" smtClean="0"/>
              <a:t>Víme !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5400" smtClean="0"/>
              <a:t>Opakujeme!</a:t>
            </a:r>
            <a:endParaRPr lang="cs-CZ" sz="5400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Co jsme se v muzeu dozvěděli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795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b="1" spc="10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Pojďte s námi do muzea, projdeme se pamětí, naše staré kamarády nehodíme do smetí. </a:t>
            </a:r>
          </a:p>
          <a:p>
            <a:pPr marL="0" indent="0" algn="ctr">
              <a:buFont typeface="Arial" pitchFamily="34" charset="0"/>
              <a:buNone/>
            </a:pPr>
            <a:endParaRPr lang="cs-CZ" b="1" spc="100" smtClean="0">
              <a:ln w="18000">
                <a:solidFill>
                  <a:sysClr val="windowText" lastClr="000000"/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b="1" spc="10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Ty jsi bráško ještě malý, nemůžeš je všechny znát, ale až je všechny poznáš, budeš je mít také rád.</a:t>
            </a:r>
            <a:endParaRPr lang="cs-CZ" b="1" spc="100" dirty="0">
              <a:ln w="18000">
                <a:solidFill>
                  <a:sysClr val="windowText" lastClr="000000"/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11893" y="26064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 Úvodní písnička: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05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4"/>
          <p:cNvSpPr txBox="1">
            <a:spLocks/>
          </p:cNvSpPr>
          <p:nvPr/>
        </p:nvSpPr>
        <p:spPr>
          <a:xfrm>
            <a:off x="457200" y="1916832"/>
            <a:ext cx="3898776" cy="44204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 koho je?</a:t>
            </a:r>
          </a:p>
          <a:p>
            <a:r>
              <a:rPr lang="cs-CZ" dirty="0" smtClean="0"/>
              <a:t>Při jaké příležitosti byl získán?</a:t>
            </a:r>
          </a:p>
          <a:p>
            <a:r>
              <a:rPr lang="cs-CZ" dirty="0" smtClean="0"/>
              <a:t>Z jakého je materiálu?</a:t>
            </a:r>
          </a:p>
          <a:p>
            <a:r>
              <a:rPr lang="cs-CZ" dirty="0" smtClean="0"/>
              <a:t>Co je viditelné?</a:t>
            </a:r>
          </a:p>
          <a:p>
            <a:r>
              <a:rPr lang="cs-CZ" dirty="0" smtClean="0"/>
              <a:t>Co je zvláštní?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5"/>
          <p:cNvSpPr txBox="1">
            <a:spLocks/>
          </p:cNvSpPr>
          <p:nvPr/>
        </p:nvSpPr>
        <p:spPr>
          <a:xfrm>
            <a:off x="4572000" y="1916832"/>
            <a:ext cx="4572000" cy="44204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6000" smtClean="0"/>
          </a:p>
          <a:p>
            <a:pPr marL="0" indent="0" algn="ctr">
              <a:buFont typeface="Arial" pitchFamily="34" charset="0"/>
              <a:buNone/>
            </a:pPr>
            <a:r>
              <a:rPr lang="cs-CZ" sz="6000" smtClean="0"/>
              <a:t>Přírůstková</a:t>
            </a:r>
            <a:r>
              <a:rPr lang="cs-CZ" smtClean="0"/>
              <a:t> </a:t>
            </a:r>
            <a:r>
              <a:rPr lang="cs-CZ" sz="6000" smtClean="0"/>
              <a:t>kniha</a:t>
            </a:r>
          </a:p>
          <a:p>
            <a:pPr marL="0" indent="0" algn="ctr">
              <a:buFont typeface="Arial" pitchFamily="34" charset="0"/>
              <a:buNone/>
            </a:pPr>
            <a:endParaRPr lang="cs-CZ" sz="6000" smtClean="0"/>
          </a:p>
          <a:p>
            <a:pPr marL="0" indent="0" algn="ctr">
              <a:buFont typeface="Arial" pitchFamily="34" charset="0"/>
              <a:buNone/>
            </a:pPr>
            <a:r>
              <a:rPr lang="cs-CZ" sz="1800" smtClean="0"/>
              <a:t>Zapisujeme ručně</a:t>
            </a:r>
            <a:endParaRPr lang="cs-CZ" sz="1800" dirty="0"/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500607" y="836712"/>
            <a:ext cx="8528930" cy="180020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/>
              <a:t>Muzejní předmět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5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8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37736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 animBg="1"/>
      <p:bldP spid="3" grpId="0" build="p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457200" y="1916832"/>
            <a:ext cx="3970784" cy="4090459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Elektronická podoba</a:t>
            </a:r>
          </a:p>
          <a:p>
            <a:r>
              <a:rPr lang="cs-CZ" smtClean="0"/>
              <a:t>Focení</a:t>
            </a:r>
          </a:p>
          <a:p>
            <a:r>
              <a:rPr lang="cs-CZ" smtClean="0"/>
              <a:t>Skenování</a:t>
            </a:r>
          </a:p>
          <a:p>
            <a:r>
              <a:rPr lang="cs-CZ" smtClean="0"/>
              <a:t>Širší popis</a:t>
            </a:r>
          </a:p>
          <a:p>
            <a:r>
              <a:rPr lang="cs-CZ" smtClean="0"/>
              <a:t>Evidenční karty</a:t>
            </a:r>
          </a:p>
          <a:p>
            <a:endParaRPr lang="cs-CZ" dirty="0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4283968" y="1988840"/>
            <a:ext cx="4860032" cy="46532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6000" smtClean="0"/>
              <a:t>DEPOZITÁŘ</a:t>
            </a:r>
            <a:endParaRPr lang="cs-CZ" sz="6000" dirty="0" smtClean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95536" y="1052736"/>
            <a:ext cx="8424936" cy="1512168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Druhý stupeň</a:t>
            </a:r>
            <a:r>
              <a:rPr lang="cs-CZ" dirty="0" smtClean="0">
                <a:solidFill>
                  <a:srgbClr val="92D050"/>
                </a:solidFill>
              </a:rPr>
              <a:t> </a:t>
            </a:r>
            <a:br>
              <a:rPr lang="cs-CZ" dirty="0" smtClean="0">
                <a:solidFill>
                  <a:srgbClr val="92D050"/>
                </a:solidFill>
              </a:rPr>
            </a:br>
            <a:r>
              <a:rPr lang="cs-CZ" sz="7300" dirty="0" smtClean="0"/>
              <a:t>Sbírkový předmět</a:t>
            </a:r>
            <a:r>
              <a:rPr lang="cs-CZ" dirty="0" smtClean="0">
                <a:solidFill>
                  <a:srgbClr val="92D050"/>
                </a:solidFill>
              </a:rPr>
              <a:t/>
            </a:r>
            <a:br>
              <a:rPr lang="cs-CZ" dirty="0" smtClean="0">
                <a:solidFill>
                  <a:srgbClr val="92D050"/>
                </a:solidFill>
              </a:rPr>
            </a:b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107" y="3356992"/>
            <a:ext cx="1275452" cy="1700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D:\JItka\Škola\Foto\2011_2012\11_3_Muzejní prvouka\PB16109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0"/>
          <a:stretch/>
        </p:blipFill>
        <p:spPr bwMode="auto">
          <a:xfrm>
            <a:off x="6732240" y="3356992"/>
            <a:ext cx="1547549" cy="170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0592" y="57024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12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build="p"/>
      <p:bldP spid="9" grpId="0" build="p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3244334"/>
            <a:ext cx="67935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9600" dirty="0" smtClean="0"/>
              <a:t>  Pozor!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209192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4247" y="742256"/>
            <a:ext cx="7992888" cy="56323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3600" dirty="0"/>
              <a:t>O SVĚŘENÉ VĚCI JE DŮLEŽITÉ SE SPRÁVNĚ </a:t>
            </a:r>
            <a:r>
              <a:rPr lang="cs-CZ" sz="3600" dirty="0" smtClean="0"/>
              <a:t>STARAT!</a:t>
            </a:r>
          </a:p>
          <a:p>
            <a:pPr algn="ctr"/>
            <a:endParaRPr lang="cs-CZ" sz="3600" dirty="0"/>
          </a:p>
          <a:p>
            <a:pPr algn="ctr"/>
            <a:endParaRPr lang="cs-CZ" sz="3600" dirty="0" smtClean="0"/>
          </a:p>
          <a:p>
            <a:pPr algn="ctr"/>
            <a:endParaRPr lang="cs-CZ" sz="3600" dirty="0"/>
          </a:p>
          <a:p>
            <a:pPr algn="ctr"/>
            <a:endParaRPr lang="cs-CZ" sz="3600" dirty="0"/>
          </a:p>
          <a:p>
            <a:pPr algn="ctr"/>
            <a:r>
              <a:rPr lang="cs-CZ" sz="3600" dirty="0"/>
              <a:t>Konzervátorské dílny</a:t>
            </a:r>
          </a:p>
          <a:p>
            <a:pPr algn="ctr"/>
            <a:r>
              <a:rPr lang="cs-CZ" sz="3600" dirty="0"/>
              <a:t>Textil</a:t>
            </a:r>
          </a:p>
          <a:p>
            <a:pPr algn="ctr"/>
            <a:r>
              <a:rPr lang="cs-CZ" sz="3600" dirty="0"/>
              <a:t>Dřevo</a:t>
            </a:r>
          </a:p>
          <a:p>
            <a:pPr algn="ctr"/>
            <a:r>
              <a:rPr lang="cs-CZ" sz="3600" dirty="0"/>
              <a:t>Kov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74212"/>
            <a:ext cx="2952328" cy="2214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7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707660" y="1506537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Medvěd už je sbírkový předmět.</a:t>
            </a:r>
            <a:endParaRPr lang="cs-CZ" dirty="0"/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4648200" y="1506537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Co je to?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76173" y="769878"/>
            <a:ext cx="7597026" cy="71145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/>
              <a:t/>
            </a:r>
            <a:br>
              <a:rPr lang="cs-CZ" sz="7300" dirty="0" smtClean="0"/>
            </a:br>
            <a:r>
              <a:rPr lang="cs-CZ" sz="16000" dirty="0" smtClean="0"/>
              <a:t>Sbírkový předmět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74894"/>
            <a:ext cx="3960440" cy="2970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260" y="2474894"/>
            <a:ext cx="3600000" cy="2970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02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08" y="476672"/>
            <a:ext cx="7662392" cy="57467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1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66" y="1128936"/>
            <a:ext cx="3618402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3" t="2276" r="20952" b="4504"/>
          <a:stretch/>
        </p:blipFill>
        <p:spPr bwMode="auto">
          <a:xfrm>
            <a:off x="4136332" y="1107798"/>
            <a:ext cx="4791590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841"/>
            <a:ext cx="8352928" cy="6264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5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1752601"/>
            <a:ext cx="7772400" cy="182976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Co jsme v muzeu hledali a našli !</a:t>
            </a:r>
            <a:endParaRPr lang="cs-CZ" dirty="0"/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685800" y="3611607"/>
            <a:ext cx="7772400" cy="119970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Ukázal nám to dřevěný panáček.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955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7" t="16438" r="20663" b="26349"/>
          <a:stretch/>
        </p:blipFill>
        <p:spPr bwMode="auto">
          <a:xfrm>
            <a:off x="827584" y="332655"/>
            <a:ext cx="3280229" cy="26157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091" y="332655"/>
            <a:ext cx="3487693" cy="2615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Obdélník 3"/>
          <p:cNvSpPr/>
          <p:nvPr/>
        </p:nvSpPr>
        <p:spPr>
          <a:xfrm>
            <a:off x="1403648" y="3244334"/>
            <a:ext cx="1953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BRONZOVÁ SPONA</a:t>
            </a:r>
          </a:p>
        </p:txBody>
      </p:sp>
      <p:sp>
        <p:nvSpPr>
          <p:cNvPr id="5" name="Obdélník 4"/>
          <p:cNvSpPr/>
          <p:nvPr/>
        </p:nvSpPr>
        <p:spPr>
          <a:xfrm>
            <a:off x="5508104" y="3244334"/>
            <a:ext cx="1747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KAMENNÝ MLÝN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03" y="3781400"/>
            <a:ext cx="3185387" cy="2389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118" y="3801647"/>
            <a:ext cx="3229638" cy="2422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Obdélník 8"/>
          <p:cNvSpPr/>
          <p:nvPr/>
        </p:nvSpPr>
        <p:spPr>
          <a:xfrm>
            <a:off x="5751930" y="6375888"/>
            <a:ext cx="12603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 ZBRANĚ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1629395" y="6375888"/>
            <a:ext cx="2101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CÍNOVÉ</a:t>
            </a:r>
            <a:r>
              <a:rPr lang="cs-CZ" dirty="0" smtClean="0"/>
              <a:t>  </a:t>
            </a:r>
            <a:r>
              <a:rPr lang="cs-CZ" dirty="0" smtClean="0">
                <a:solidFill>
                  <a:schemeClr val="bg1"/>
                </a:solidFill>
              </a:rPr>
              <a:t>NÁDOBÍ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92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5" grpId="0"/>
      <p:bldP spid="9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47664" y="980728"/>
            <a:ext cx="626469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dirty="0" smtClean="0">
                <a:solidFill>
                  <a:srgbClr val="0070C0"/>
                </a:solidFill>
              </a:rPr>
              <a:t>Všímejte </a:t>
            </a:r>
            <a:r>
              <a:rPr lang="cs-CZ" sz="6000" dirty="0">
                <a:solidFill>
                  <a:srgbClr val="0070C0"/>
                </a:solidFill>
              </a:rPr>
              <a:t>si věcí kolem </a:t>
            </a:r>
            <a:r>
              <a:rPr lang="cs-CZ" sz="6000" dirty="0" smtClean="0">
                <a:solidFill>
                  <a:srgbClr val="0070C0"/>
                </a:solidFill>
              </a:rPr>
              <a:t>sebe,</a:t>
            </a:r>
          </a:p>
          <a:p>
            <a:pPr algn="ctr"/>
            <a:r>
              <a:rPr lang="cs-CZ" sz="6000" dirty="0" smtClean="0">
                <a:solidFill>
                  <a:srgbClr val="0070C0"/>
                </a:solidFill>
              </a:rPr>
              <a:t>které nám dokumentují minulost!</a:t>
            </a:r>
            <a:endParaRPr lang="cs-CZ" sz="6000" dirty="0">
              <a:solidFill>
                <a:srgbClr val="0070C0"/>
              </a:solidFill>
            </a:endParaRPr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1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88033" y="3090606"/>
            <a:ext cx="552636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Muzejní prvouka </a:t>
            </a:r>
            <a:endParaRPr lang="cs-CZ" dirty="0"/>
          </a:p>
          <a:p>
            <a:r>
              <a:rPr lang="cs-CZ" dirty="0" smtClean="0"/>
              <a:t>-Zpráva </a:t>
            </a:r>
            <a:r>
              <a:rPr lang="cs-CZ" dirty="0"/>
              <a:t>o přípravě a realizaci a reflexi edukačního programu v muzeu pro 2 třídu základní školy –</a:t>
            </a:r>
          </a:p>
          <a:p>
            <a:r>
              <a:rPr lang="cs-CZ" dirty="0" smtClean="0"/>
              <a:t>Vypracovala: Mg A. Alena </a:t>
            </a:r>
            <a:r>
              <a:rPr lang="cs-CZ" dirty="0"/>
              <a:t>Anna Kyselo </a:t>
            </a:r>
            <a:endParaRPr lang="cs-CZ" dirty="0" smtClean="0"/>
          </a:p>
          <a:p>
            <a:endParaRPr lang="cs-CZ" dirty="0"/>
          </a:p>
          <a:p>
            <a:r>
              <a:rPr lang="cs-CZ" sz="2800" dirty="0" smtClean="0"/>
              <a:t>Fotografie: </a:t>
            </a:r>
            <a:r>
              <a:rPr lang="cs-CZ" dirty="0" smtClean="0"/>
              <a:t>Mgr. Jitka </a:t>
            </a:r>
            <a:r>
              <a:rPr lang="cs-CZ" dirty="0" smtClean="0"/>
              <a:t>Valentová</a:t>
            </a:r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828580"/>
            <a:ext cx="525658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Použité</a:t>
            </a:r>
            <a:r>
              <a:rPr lang="cs-CZ" sz="2800" dirty="0"/>
              <a:t> </a:t>
            </a:r>
            <a:r>
              <a:rPr lang="cs-CZ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zdroje:</a:t>
            </a:r>
            <a:endParaRPr lang="cs-CZ" sz="2800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608169"/>
            <a:ext cx="3139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Odborná literatura: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484784"/>
            <a:ext cx="61552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Otevřená galerie Microsoft </a:t>
            </a:r>
            <a:r>
              <a:rPr lang="cs-CZ" sz="2800" dirty="0"/>
              <a:t> </a:t>
            </a:r>
            <a:r>
              <a:rPr lang="cs-CZ" sz="2800" dirty="0" smtClean="0"/>
              <a:t>Office</a:t>
            </a:r>
          </a:p>
          <a:p>
            <a:r>
              <a:rPr lang="cs-CZ" sz="2800" b="1" u="sng" dirty="0">
                <a:hlinkClick r:id="rId2"/>
              </a:rPr>
              <a:t>www.microsoft.office.com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1112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vět módy">
  <a:themeElements>
    <a:clrScheme name="Svět mód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Černá krava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vět mód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897</TotalTime>
  <Words>306</Words>
  <Application>Microsoft Office PowerPoint</Application>
  <PresentationFormat>Předvádění na obrazovce (4:3)</PresentationFormat>
  <Paragraphs>87</Paragraphs>
  <Slides>18</Slides>
  <Notes>0</Notes>
  <HiddenSlides>0</HiddenSlides>
  <MMClips>11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Svět módy</vt:lpstr>
      <vt:lpstr>Motiv systému Office</vt:lpstr>
      <vt:lpstr>Prezentace aplikace PowerPoint</vt:lpstr>
      <vt:lpstr>Prezentace aplikace PowerPoint</vt:lpstr>
      <vt:lpstr>Muzejní prvouka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Jitka</cp:lastModifiedBy>
  <cp:revision>122</cp:revision>
  <dcterms:created xsi:type="dcterms:W3CDTF">2012-03-26T21:10:22Z</dcterms:created>
  <dcterms:modified xsi:type="dcterms:W3CDTF">2012-07-18T20:59:08Z</dcterms:modified>
</cp:coreProperties>
</file>