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22"/>
  </p:notesMasterIdLst>
  <p:sldIdLst>
    <p:sldId id="314" r:id="rId3"/>
    <p:sldId id="315" r:id="rId4"/>
    <p:sldId id="284" r:id="rId5"/>
    <p:sldId id="300" r:id="rId6"/>
    <p:sldId id="305" r:id="rId7"/>
    <p:sldId id="287" r:id="rId8"/>
    <p:sldId id="306" r:id="rId9"/>
    <p:sldId id="307" r:id="rId10"/>
    <p:sldId id="308" r:id="rId11"/>
    <p:sldId id="309" r:id="rId12"/>
    <p:sldId id="310" r:id="rId13"/>
    <p:sldId id="311" r:id="rId14"/>
    <p:sldId id="313" r:id="rId15"/>
    <p:sldId id="288" r:id="rId16"/>
    <p:sldId id="289" r:id="rId17"/>
    <p:sldId id="290" r:id="rId18"/>
    <p:sldId id="291" r:id="rId19"/>
    <p:sldId id="298" r:id="rId20"/>
    <p:sldId id="31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  <a:srgbClr val="CEF50B"/>
    <a:srgbClr val="D1F2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10" autoAdjust="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967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669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959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851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573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062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368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81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244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02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19.7.2012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565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5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VY_32_INOVACE_II_3_08_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dirty="0"/>
              <a:t>Muzejní </a:t>
            </a:r>
            <a:r>
              <a:rPr lang="cs-CZ" dirty="0" smtClean="0"/>
              <a:t>prvouka – 2. návštěva</a:t>
            </a:r>
          </a:p>
          <a:p>
            <a:endParaRPr lang="cs-CZ" dirty="0" smtClean="0"/>
          </a:p>
          <a:p>
            <a:r>
              <a:rPr lang="cs-CZ" b="1" dirty="0" smtClean="0"/>
              <a:t>Šablona číslo:   </a:t>
            </a:r>
            <a:r>
              <a:rPr lang="cs-CZ" dirty="0" smtClean="0"/>
              <a:t>II</a:t>
            </a:r>
            <a:r>
              <a:rPr lang="cs-CZ" b="1" dirty="0" smtClean="0"/>
              <a:t>            Sada číslo:    </a:t>
            </a:r>
            <a:r>
              <a:rPr lang="cs-CZ" dirty="0"/>
              <a:t>3</a:t>
            </a:r>
            <a:r>
              <a:rPr lang="cs-CZ" b="1" dirty="0" smtClean="0"/>
              <a:t>       Pořadové číslo DUM:  </a:t>
            </a:r>
            <a:r>
              <a:rPr lang="cs-CZ" dirty="0" smtClean="0"/>
              <a:t>08</a:t>
            </a:r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 Mgr. Jitka Valentová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722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88640"/>
            <a:ext cx="792088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Žáci si opakují, vše co viděli při druhé návštěvě muzea, starou školu, vývoj písma a technické zázemí.</a:t>
            </a:r>
          </a:p>
          <a:p>
            <a:endParaRPr lang="cs-CZ" dirty="0"/>
          </a:p>
          <a:p>
            <a:r>
              <a:rPr lang="cs-CZ" b="1" dirty="0" smtClean="0"/>
              <a:t>Očekávaný </a:t>
            </a:r>
            <a:r>
              <a:rPr lang="cs-CZ" b="1" dirty="0"/>
              <a:t>výstup</a:t>
            </a:r>
            <a:r>
              <a:rPr lang="cs-CZ" sz="1600" b="1" dirty="0" smtClean="0"/>
              <a:t>:</a:t>
            </a:r>
            <a:r>
              <a:rPr lang="cs-CZ" dirty="0"/>
              <a:t> </a:t>
            </a:r>
            <a:r>
              <a:rPr lang="cs-CZ" dirty="0" smtClean="0"/>
              <a:t>Žáci mají základní znalosti o starých školních pomůckách a uvědomují si vývoj písma. Vědí jak to vypadá v prostorách mino expozice muzea. </a:t>
            </a:r>
          </a:p>
          <a:p>
            <a:endParaRPr lang="cs-CZ" dirty="0" smtClean="0"/>
          </a:p>
          <a:p>
            <a:r>
              <a:rPr lang="cs-CZ" b="1" dirty="0" smtClean="0"/>
              <a:t>Druh učebního materiálu: </a:t>
            </a:r>
            <a:r>
              <a:rPr lang="cs-CZ" dirty="0" smtClean="0"/>
              <a:t>prezentace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Typická věková skupina: </a:t>
            </a:r>
            <a:r>
              <a:rPr lang="cs-CZ" dirty="0"/>
              <a:t>7-8 let, 2. třída 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škola, písmo, školní pomůcky, povinná školní docházka, restaurátorské dílny…</a:t>
            </a:r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/>
              <a:t>	</a:t>
            </a:r>
          </a:p>
          <a:p>
            <a:r>
              <a:rPr lang="cs-CZ" b="1" dirty="0" smtClean="0"/>
              <a:t>Pomůcky a materiál: </a:t>
            </a:r>
            <a:r>
              <a:rPr lang="cs-CZ" dirty="0" smtClean="0"/>
              <a:t>interaktivní tabule, pracovní list, pero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Potřebný čas pro výuku DUM:</a:t>
            </a:r>
            <a:r>
              <a:rPr lang="cs-CZ" dirty="0"/>
              <a:t> </a:t>
            </a:r>
            <a:r>
              <a:rPr lang="cs-CZ" dirty="0" smtClean="0"/>
              <a:t>30 </a:t>
            </a:r>
            <a:r>
              <a:rPr lang="cs-CZ" dirty="0"/>
              <a:t>min</a:t>
            </a:r>
            <a:endParaRPr lang="cs-CZ" b="1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Metodické zhodnocení a popis práce s digitálním učebním materiálem</a:t>
            </a:r>
            <a:r>
              <a:rPr lang="cs-CZ" b="1" dirty="0" smtClean="0"/>
              <a:t>:</a:t>
            </a:r>
          </a:p>
          <a:p>
            <a:r>
              <a:rPr lang="cs-CZ" dirty="0" smtClean="0"/>
              <a:t>Zopakování </a:t>
            </a:r>
            <a:r>
              <a:rPr lang="cs-CZ" dirty="0"/>
              <a:t>návštěvy muzea </a:t>
            </a:r>
            <a:r>
              <a:rPr lang="cs-CZ" dirty="0" smtClean="0"/>
              <a:t>v Jičíně na </a:t>
            </a:r>
            <a:r>
              <a:rPr lang="cs-CZ" dirty="0"/>
              <a:t>interaktivní tabuli.</a:t>
            </a:r>
          </a:p>
          <a:p>
            <a:r>
              <a:rPr lang="cs-CZ" dirty="0" smtClean="0"/>
              <a:t>Žáci si připomínají hravou formou, </a:t>
            </a:r>
            <a:r>
              <a:rPr lang="cs-CZ" dirty="0"/>
              <a:t>co </a:t>
            </a:r>
            <a:r>
              <a:rPr lang="cs-CZ" dirty="0" smtClean="0"/>
              <a:t>se </a:t>
            </a:r>
            <a:r>
              <a:rPr lang="cs-CZ" dirty="0"/>
              <a:t>dozvěděli o muzeu </a:t>
            </a:r>
            <a:r>
              <a:rPr lang="cs-CZ" dirty="0" smtClean="0"/>
              <a:t>druhý </a:t>
            </a:r>
            <a:r>
              <a:rPr lang="cs-CZ" dirty="0"/>
              <a:t>den.</a:t>
            </a:r>
          </a:p>
          <a:p>
            <a:r>
              <a:rPr lang="cs-CZ" dirty="0" smtClean="0"/>
              <a:t>Připomínají si staré školní pomůcky, píší starým písmem podle předlohy.</a:t>
            </a:r>
            <a:endParaRPr lang="cs-CZ" dirty="0"/>
          </a:p>
          <a:p>
            <a:r>
              <a:rPr lang="cs-CZ" dirty="0"/>
              <a:t>O</a:t>
            </a:r>
            <a:r>
              <a:rPr lang="cs-CZ" dirty="0" smtClean="0"/>
              <a:t>dpovídají na otázky </a:t>
            </a:r>
            <a:r>
              <a:rPr lang="cs-CZ" dirty="0"/>
              <a:t>podle interaktivní tabule</a:t>
            </a:r>
            <a:r>
              <a:rPr lang="cs-CZ" dirty="0" smtClean="0"/>
              <a:t>. Na závěr prezentace opakují i předchozí vědomosti o muzeu.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535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Muzejní prvouka</a:t>
            </a:r>
            <a:endParaRPr lang="cs-CZ" dirty="0"/>
          </a:p>
        </p:txBody>
      </p:sp>
      <p:pic>
        <p:nvPicPr>
          <p:cNvPr id="3" name="Zvu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9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85800" y="1752601"/>
            <a:ext cx="7772400" cy="182976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mtClean="0"/>
              <a:t>Druhá návštěva</a:t>
            </a:r>
            <a:endParaRPr lang="cs-CZ" dirty="0"/>
          </a:p>
        </p:txBody>
      </p:sp>
      <p:sp>
        <p:nvSpPr>
          <p:cNvPr id="3" name="Podnadpis 2"/>
          <p:cNvSpPr txBox="1">
            <a:spLocks/>
          </p:cNvSpPr>
          <p:nvPr/>
        </p:nvSpPr>
        <p:spPr>
          <a:xfrm>
            <a:off x="685800" y="3611607"/>
            <a:ext cx="7772400" cy="1199704"/>
          </a:xfrm>
          <a:prstGeom prst="rect">
            <a:avLst/>
          </a:prstGeom>
        </p:spPr>
        <p:txBody>
          <a:bodyPr/>
          <a:lstStyle>
            <a:lvl1pPr marL="0" indent="-274320" algn="l" defTabSz="914400" rtl="0" eaLnBrk="1" latinLnBrk="0" hangingPunct="1">
              <a:lnSpc>
                <a:spcPct val="150000"/>
              </a:lnSpc>
              <a:spcBef>
                <a:spcPct val="20000"/>
              </a:spcBef>
              <a:buClrTx/>
              <a:buFont typeface="Wingdings" pitchFamily="2" charset="2"/>
              <a:buChar char="v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dirty="0" smtClean="0"/>
              <a:t>Pojďte s námi do muzea…..</a:t>
            </a:r>
            <a:endParaRPr lang="cs-CZ" sz="4000" dirty="0"/>
          </a:p>
        </p:txBody>
      </p:sp>
      <p:pic>
        <p:nvPicPr>
          <p:cNvPr id="4" name="Zvuk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8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441200"/>
            <a:ext cx="8229600" cy="45259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sz="5400" dirty="0" smtClean="0"/>
              <a:t>Připomínáme!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sz="5400" dirty="0" smtClean="0"/>
              <a:t>Víme !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sz="5400" dirty="0" smtClean="0"/>
              <a:t>Opakujeme!</a:t>
            </a:r>
            <a:endParaRPr lang="cs-CZ" sz="5400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0" y="274638"/>
            <a:ext cx="9036496" cy="1143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Co jsme se v muzeu dozvěděli podruhé 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357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b="1" spc="10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Pojďte s námi do muzea, projdeme se pamětí, naše staré kamarády nehodíme do smetí. </a:t>
            </a:r>
          </a:p>
          <a:p>
            <a:pPr marL="0" indent="0" algn="ctr">
              <a:buFont typeface="Arial" pitchFamily="34" charset="0"/>
              <a:buNone/>
            </a:pPr>
            <a:endParaRPr lang="cs-CZ" b="1" spc="100" smtClean="0">
              <a:ln w="18000">
                <a:solidFill>
                  <a:sysClr val="windowText" lastClr="000000"/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  <a:p>
            <a:pPr marL="0" indent="0" algn="ctr">
              <a:buFont typeface="Arial" pitchFamily="34" charset="0"/>
              <a:buNone/>
            </a:pPr>
            <a:r>
              <a:rPr lang="cs-CZ" b="1" spc="100" smtClean="0">
                <a:ln w="18000">
                  <a:solidFill>
                    <a:sysClr val="windowText" lastClr="000000"/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Ty jsi bráško ještě malý, nemůžeš je všechny znát, ale až je všechny poznáš, budeš je mít také rád.</a:t>
            </a:r>
            <a:endParaRPr lang="cs-CZ" b="1" spc="100" dirty="0">
              <a:ln w="18000">
                <a:solidFill>
                  <a:sysClr val="windowText" lastClr="000000"/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11893" y="260648"/>
            <a:ext cx="8229600" cy="1143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 Úvodní písnička: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105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1331640" y="1803464"/>
            <a:ext cx="6054139" cy="4145816"/>
          </a:xfrm>
          <a:prstGeom prst="rect">
            <a:avLst/>
          </a:prstGeom>
        </p:spPr>
        <p:txBody>
          <a:bodyPr/>
          <a:lstStyle>
            <a:lvl1pPr marL="0" indent="-274320" algn="l" defTabSz="914400" rtl="0" eaLnBrk="1" latinLnBrk="0" hangingPunct="1">
              <a:lnSpc>
                <a:spcPct val="150000"/>
              </a:lnSpc>
              <a:spcBef>
                <a:spcPct val="20000"/>
              </a:spcBef>
              <a:buClrTx/>
              <a:buFont typeface="Wingdings" pitchFamily="2" charset="2"/>
              <a:buChar char="v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400" dirty="0" smtClean="0"/>
              <a:t>Na co se psalo?</a:t>
            </a:r>
          </a:p>
          <a:p>
            <a:r>
              <a:rPr lang="cs-CZ" dirty="0" smtClean="0"/>
              <a:t>Kámen</a:t>
            </a:r>
          </a:p>
          <a:p>
            <a:r>
              <a:rPr lang="cs-CZ" dirty="0" smtClean="0"/>
              <a:t>Voskové destičky</a:t>
            </a:r>
          </a:p>
          <a:p>
            <a:r>
              <a:rPr lang="cs-CZ" dirty="0" smtClean="0"/>
              <a:t>Hliněné destičky</a:t>
            </a:r>
          </a:p>
          <a:p>
            <a:r>
              <a:rPr lang="cs-CZ" dirty="0" smtClean="0"/>
              <a:t>Papyrus</a:t>
            </a:r>
          </a:p>
          <a:p>
            <a:r>
              <a:rPr lang="cs-CZ" dirty="0" smtClean="0"/>
              <a:t>Pergamen</a:t>
            </a:r>
          </a:p>
          <a:p>
            <a:r>
              <a:rPr lang="cs-CZ" dirty="0" smtClean="0"/>
              <a:t>Papír</a:t>
            </a:r>
          </a:p>
          <a:p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547663" y="1130615"/>
            <a:ext cx="5832649" cy="67284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mtClean="0"/>
              <a:t>Stará škola</a:t>
            </a:r>
            <a:endParaRPr lang="cs-CZ" dirty="0"/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69501" y="6664160"/>
            <a:ext cx="1056766" cy="105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96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2123728" y="870871"/>
            <a:ext cx="4797265" cy="4807124"/>
          </a:xfrm>
          <a:prstGeom prst="rect">
            <a:avLst/>
          </a:prstGeom>
        </p:spPr>
        <p:txBody>
          <a:bodyPr>
            <a:normAutofit/>
          </a:bodyPr>
          <a:lstStyle>
            <a:lvl1pPr marL="0" indent="-274320" algn="l" defTabSz="914400" rtl="0" eaLnBrk="1" latinLnBrk="0" hangingPunct="1">
              <a:lnSpc>
                <a:spcPct val="150000"/>
              </a:lnSpc>
              <a:spcBef>
                <a:spcPct val="20000"/>
              </a:spcBef>
              <a:buClrTx/>
              <a:buFont typeface="Wingdings" pitchFamily="2" charset="2"/>
              <a:buChar char="v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400" dirty="0" smtClean="0"/>
              <a:t>Čím se psalo?</a:t>
            </a:r>
          </a:p>
          <a:p>
            <a:r>
              <a:rPr lang="cs-CZ" sz="2800" dirty="0" smtClean="0"/>
              <a:t>Brka</a:t>
            </a:r>
          </a:p>
          <a:p>
            <a:r>
              <a:rPr lang="cs-CZ" sz="2800" dirty="0" smtClean="0"/>
              <a:t>Pera s násadkou</a:t>
            </a:r>
          </a:p>
          <a:p>
            <a:r>
              <a:rPr lang="cs-CZ" sz="2800" dirty="0" smtClean="0"/>
              <a:t>Olůvka</a:t>
            </a:r>
          </a:p>
          <a:p>
            <a:r>
              <a:rPr lang="cs-CZ" sz="2800" dirty="0" smtClean="0"/>
              <a:t>Rydla</a:t>
            </a:r>
          </a:p>
          <a:p>
            <a:r>
              <a:rPr lang="cs-CZ" sz="2800" dirty="0" smtClean="0"/>
              <a:t>Kalamáře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247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1268760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dirty="0"/>
              <a:t>Jak se naše písmo měnilo?</a:t>
            </a:r>
          </a:p>
        </p:txBody>
      </p:sp>
      <p:pic>
        <p:nvPicPr>
          <p:cNvPr id="3" name="Picture 2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88840"/>
            <a:ext cx="3384376" cy="4786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03058" y="2099757"/>
            <a:ext cx="30243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Pracovní list: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Najdi písmeno, kterým začíná tvoje křestní jméno a napiš jak se psalo dříve.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Dokážeš napsat celé jméno starodávným písmem</a:t>
            </a:r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747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971600" y="2688018"/>
            <a:ext cx="7346900" cy="13345793"/>
          </a:xfrm>
          <a:prstGeom prst="rect">
            <a:avLst/>
          </a:prstGeom>
        </p:spPr>
        <p:txBody>
          <a:bodyPr/>
          <a:lstStyle>
            <a:lvl1pPr marL="0" indent="-274320" algn="l" defTabSz="914400" rtl="0" eaLnBrk="1" latinLnBrk="0" hangingPunct="1">
              <a:lnSpc>
                <a:spcPct val="150000"/>
              </a:lnSpc>
              <a:spcBef>
                <a:spcPct val="20000"/>
              </a:spcBef>
              <a:buClrTx/>
              <a:buFont typeface="Wingdings" pitchFamily="2" charset="2"/>
              <a:buChar char="v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Povinná školní docházka před 250 lety</a:t>
            </a:r>
          </a:p>
          <a:p>
            <a:r>
              <a:rPr lang="cs-CZ" sz="5400" dirty="0" smtClean="0"/>
              <a:t>Všichni umí číst a psát</a:t>
            </a:r>
            <a:endParaRPr lang="cs-CZ" sz="5400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971600" y="1481328"/>
            <a:ext cx="7346900" cy="337038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mtClean="0"/>
              <a:t>Marie Terezie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061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755576" y="1052736"/>
            <a:ext cx="7632848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mtClean="0"/>
              <a:t>Technické zázemí muzea</a:t>
            </a:r>
            <a:endParaRPr lang="cs-CZ" dirty="0"/>
          </a:p>
        </p:txBody>
      </p:sp>
      <p:pic>
        <p:nvPicPr>
          <p:cNvPr id="3" name="Picture 2" descr="D:\JItka\Škola\Foto\2011_2012\11_3_Muzejní prvouka\PB1610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67616"/>
            <a:ext cx="6192688" cy="46445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77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832644"/>
            <a:ext cx="67687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Co jsme ještě viděli</a:t>
            </a:r>
          </a:p>
          <a:p>
            <a:r>
              <a:rPr lang="cs-CZ" sz="4800" dirty="0" smtClean="0"/>
              <a:t>v muzeu, kam normální návštěvník nemůže?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380571" y="3113315"/>
            <a:ext cx="43204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Restaurátorské dílny</a:t>
            </a:r>
          </a:p>
          <a:p>
            <a:r>
              <a:rPr lang="cs-CZ" sz="4000" dirty="0" smtClean="0"/>
              <a:t>Muzejní knihovnu</a:t>
            </a:r>
          </a:p>
          <a:p>
            <a:r>
              <a:rPr lang="cs-CZ" sz="4000" dirty="0" smtClean="0"/>
              <a:t>Depozitáře</a:t>
            </a:r>
            <a:endParaRPr lang="cs-CZ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241119"/>
            <a:ext cx="1698850" cy="2265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 descr="D:\JItka\Škola\Foto\2011_2012\11_3_Muzejní prvouka\PB16109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50"/>
          <a:stretch/>
        </p:blipFill>
        <p:spPr bwMode="auto">
          <a:xfrm>
            <a:off x="755576" y="3461546"/>
            <a:ext cx="1547549" cy="1700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566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7" y="980728"/>
            <a:ext cx="71287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Opakujeme,</a:t>
            </a:r>
          </a:p>
          <a:p>
            <a:pPr algn="ctr"/>
            <a:r>
              <a:rPr lang="cs-CZ" sz="4800" dirty="0" smtClean="0"/>
              <a:t>co jsme se dozvěděli při první návštěvě: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6383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4"/>
          <p:cNvSpPr txBox="1">
            <a:spLocks/>
          </p:cNvSpPr>
          <p:nvPr/>
        </p:nvSpPr>
        <p:spPr>
          <a:xfrm>
            <a:off x="457200" y="1916832"/>
            <a:ext cx="3898776" cy="442046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Od koho je?</a:t>
            </a:r>
          </a:p>
          <a:p>
            <a:r>
              <a:rPr lang="cs-CZ" dirty="0" smtClean="0"/>
              <a:t>Při jaké příležitosti byl získán?</a:t>
            </a:r>
          </a:p>
          <a:p>
            <a:r>
              <a:rPr lang="cs-CZ" dirty="0" smtClean="0"/>
              <a:t>Z jakého je materiálu?</a:t>
            </a:r>
          </a:p>
          <a:p>
            <a:r>
              <a:rPr lang="cs-CZ" dirty="0" smtClean="0"/>
              <a:t>Co je viditelné?</a:t>
            </a:r>
          </a:p>
          <a:p>
            <a:r>
              <a:rPr lang="cs-CZ" dirty="0" smtClean="0"/>
              <a:t>Co je zvláštní?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Zástupný symbol pro obsah 5"/>
          <p:cNvSpPr txBox="1">
            <a:spLocks/>
          </p:cNvSpPr>
          <p:nvPr/>
        </p:nvSpPr>
        <p:spPr>
          <a:xfrm>
            <a:off x="4572000" y="1916832"/>
            <a:ext cx="4572000" cy="442046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6000" smtClean="0"/>
          </a:p>
          <a:p>
            <a:pPr marL="0" indent="0" algn="ctr">
              <a:buFont typeface="Arial" pitchFamily="34" charset="0"/>
              <a:buNone/>
            </a:pPr>
            <a:r>
              <a:rPr lang="cs-CZ" sz="6000" smtClean="0"/>
              <a:t>Přírůstková</a:t>
            </a:r>
            <a:r>
              <a:rPr lang="cs-CZ" smtClean="0"/>
              <a:t> </a:t>
            </a:r>
            <a:r>
              <a:rPr lang="cs-CZ" sz="6000" smtClean="0"/>
              <a:t>kniha</a:t>
            </a:r>
          </a:p>
          <a:p>
            <a:pPr marL="0" indent="0" algn="ctr">
              <a:buFont typeface="Arial" pitchFamily="34" charset="0"/>
              <a:buNone/>
            </a:pPr>
            <a:endParaRPr lang="cs-CZ" sz="6000" smtClean="0"/>
          </a:p>
          <a:p>
            <a:pPr marL="0" indent="0" algn="ctr">
              <a:buFont typeface="Arial" pitchFamily="34" charset="0"/>
              <a:buNone/>
            </a:pPr>
            <a:r>
              <a:rPr lang="cs-CZ" sz="1800" smtClean="0"/>
              <a:t>Zapisujeme ručně</a:t>
            </a:r>
            <a:endParaRPr lang="cs-CZ" sz="1800" dirty="0"/>
          </a:p>
        </p:txBody>
      </p:sp>
      <p:sp>
        <p:nvSpPr>
          <p:cNvPr id="4" name="Nadpis 3"/>
          <p:cNvSpPr txBox="1">
            <a:spLocks/>
          </p:cNvSpPr>
          <p:nvPr/>
        </p:nvSpPr>
        <p:spPr>
          <a:xfrm>
            <a:off x="500607" y="836712"/>
            <a:ext cx="8528930" cy="1800200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7300" dirty="0" smtClean="0"/>
              <a:t>Muzejní předmět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>
              <a:solidFill>
                <a:srgbClr val="92D050"/>
              </a:solidFill>
            </a:endParaRPr>
          </a:p>
        </p:txBody>
      </p:sp>
      <p:pic>
        <p:nvPicPr>
          <p:cNvPr id="5" name="Zvuk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8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37736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build="p" animBg="1"/>
      <p:bldP spid="3" grpId="0" build="p" animBg="1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457200" y="1916832"/>
            <a:ext cx="3970784" cy="4090459"/>
          </a:xfrm>
          <a:prstGeom prst="rect">
            <a:avLst/>
          </a:prstGeom>
          <a:noFill/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Elektronická podoba</a:t>
            </a:r>
          </a:p>
          <a:p>
            <a:r>
              <a:rPr lang="cs-CZ" smtClean="0"/>
              <a:t>Focení</a:t>
            </a:r>
          </a:p>
          <a:p>
            <a:r>
              <a:rPr lang="cs-CZ" smtClean="0"/>
              <a:t>Skenování</a:t>
            </a:r>
          </a:p>
          <a:p>
            <a:r>
              <a:rPr lang="cs-CZ" smtClean="0"/>
              <a:t>Širší popis</a:t>
            </a:r>
          </a:p>
          <a:p>
            <a:r>
              <a:rPr lang="cs-CZ" smtClean="0"/>
              <a:t>Evidenční karty</a:t>
            </a:r>
          </a:p>
          <a:p>
            <a:endParaRPr lang="cs-CZ" dirty="0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4283968" y="1988840"/>
            <a:ext cx="4860032" cy="46532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sz="6000" smtClean="0"/>
              <a:t>DEPOZITÁŘ</a:t>
            </a:r>
            <a:endParaRPr lang="cs-CZ" sz="6000" dirty="0" smtClean="0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95536" y="1052736"/>
            <a:ext cx="8424936" cy="1512168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Druhý stupeň</a:t>
            </a:r>
            <a:r>
              <a:rPr lang="cs-CZ" dirty="0" smtClean="0">
                <a:solidFill>
                  <a:srgbClr val="92D050"/>
                </a:solidFill>
              </a:rPr>
              <a:t> </a:t>
            </a:r>
            <a:br>
              <a:rPr lang="cs-CZ" dirty="0" smtClean="0">
                <a:solidFill>
                  <a:srgbClr val="92D050"/>
                </a:solidFill>
              </a:rPr>
            </a:br>
            <a:r>
              <a:rPr lang="cs-CZ" sz="7300" dirty="0" smtClean="0"/>
              <a:t>Sbírkový předmět</a:t>
            </a:r>
            <a:r>
              <a:rPr lang="cs-CZ" dirty="0" smtClean="0">
                <a:solidFill>
                  <a:srgbClr val="92D050"/>
                </a:solidFill>
              </a:rPr>
              <a:t/>
            </a:r>
            <a:br>
              <a:rPr lang="cs-CZ" dirty="0" smtClean="0">
                <a:solidFill>
                  <a:srgbClr val="92D050"/>
                </a:solidFill>
              </a:rPr>
            </a:br>
            <a:endParaRPr lang="cs-CZ" dirty="0">
              <a:solidFill>
                <a:srgbClr val="92D050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107" y="3356992"/>
            <a:ext cx="1275452" cy="1700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 descr="D:\JItka\Škola\Foto\2011_2012\11_3_Muzejní prvouka\PB16109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50"/>
          <a:stretch/>
        </p:blipFill>
        <p:spPr bwMode="auto">
          <a:xfrm>
            <a:off x="6732240" y="3356992"/>
            <a:ext cx="1547549" cy="1700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00592" y="57024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12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8" grpId="0" build="p"/>
      <p:bldP spid="9" grpId="0" build="p" animBg="1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3244334"/>
            <a:ext cx="67935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9600" dirty="0" smtClean="0"/>
              <a:t>  Pozor!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209192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44247" y="742256"/>
            <a:ext cx="7992888" cy="56323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sz="3600" dirty="0"/>
              <a:t>O SVĚŘENÉ VĚCI JE DŮLEŽITÉ SE SPRÁVNĚ </a:t>
            </a:r>
            <a:r>
              <a:rPr lang="cs-CZ" sz="3600" dirty="0" smtClean="0"/>
              <a:t>STARAT!</a:t>
            </a:r>
          </a:p>
          <a:p>
            <a:pPr algn="ctr"/>
            <a:endParaRPr lang="cs-CZ" sz="3600" dirty="0"/>
          </a:p>
          <a:p>
            <a:pPr algn="ctr"/>
            <a:endParaRPr lang="cs-CZ" sz="3600" dirty="0" smtClean="0"/>
          </a:p>
          <a:p>
            <a:pPr algn="ctr"/>
            <a:endParaRPr lang="cs-CZ" sz="3600" dirty="0"/>
          </a:p>
          <a:p>
            <a:pPr algn="ctr"/>
            <a:endParaRPr lang="cs-CZ" sz="3600" dirty="0"/>
          </a:p>
          <a:p>
            <a:pPr algn="ctr"/>
            <a:r>
              <a:rPr lang="cs-CZ" sz="3600" dirty="0"/>
              <a:t>Konzervátorské dílny</a:t>
            </a:r>
          </a:p>
          <a:p>
            <a:pPr algn="ctr"/>
            <a:r>
              <a:rPr lang="cs-CZ" sz="3600" dirty="0"/>
              <a:t>Textil</a:t>
            </a:r>
          </a:p>
          <a:p>
            <a:pPr algn="ctr"/>
            <a:r>
              <a:rPr lang="cs-CZ" sz="3600" dirty="0"/>
              <a:t>Dřevo</a:t>
            </a:r>
          </a:p>
          <a:p>
            <a:pPr algn="ctr"/>
            <a:r>
              <a:rPr lang="cs-CZ" sz="3600" dirty="0"/>
              <a:t>Kov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874212"/>
            <a:ext cx="2952328" cy="22142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Zvu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97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47664" y="980728"/>
            <a:ext cx="626469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000" dirty="0" smtClean="0">
                <a:solidFill>
                  <a:srgbClr val="0070C0"/>
                </a:solidFill>
              </a:rPr>
              <a:t>Všímejte </a:t>
            </a:r>
            <a:r>
              <a:rPr lang="cs-CZ" sz="6000" dirty="0">
                <a:solidFill>
                  <a:srgbClr val="0070C0"/>
                </a:solidFill>
              </a:rPr>
              <a:t>si věcí kolem </a:t>
            </a:r>
            <a:r>
              <a:rPr lang="cs-CZ" sz="6000" dirty="0" smtClean="0">
                <a:solidFill>
                  <a:srgbClr val="0070C0"/>
                </a:solidFill>
              </a:rPr>
              <a:t>sebe,</a:t>
            </a:r>
          </a:p>
          <a:p>
            <a:pPr algn="ctr"/>
            <a:r>
              <a:rPr lang="cs-CZ" sz="6000" dirty="0" smtClean="0">
                <a:solidFill>
                  <a:srgbClr val="0070C0"/>
                </a:solidFill>
              </a:rPr>
              <a:t>které nám dokumentují minulost!</a:t>
            </a:r>
            <a:endParaRPr lang="cs-CZ" sz="6000" dirty="0">
              <a:solidFill>
                <a:srgbClr val="0070C0"/>
              </a:solidFill>
            </a:endParaRPr>
          </a:p>
        </p:txBody>
      </p:sp>
      <p:pic>
        <p:nvPicPr>
          <p:cNvPr id="3" name="Zvu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71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88033" y="3090606"/>
            <a:ext cx="552636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Muzejní prvouka </a:t>
            </a:r>
            <a:endParaRPr lang="cs-CZ" dirty="0"/>
          </a:p>
          <a:p>
            <a:r>
              <a:rPr lang="cs-CZ" dirty="0" smtClean="0"/>
              <a:t>Zpráva </a:t>
            </a:r>
            <a:r>
              <a:rPr lang="cs-CZ" dirty="0"/>
              <a:t>o přípravě a realizaci a reflexi edukačního programu v muzeu pro </a:t>
            </a:r>
            <a:r>
              <a:rPr lang="cs-CZ" dirty="0" smtClean="0"/>
              <a:t>2. </a:t>
            </a:r>
            <a:r>
              <a:rPr lang="cs-CZ" dirty="0"/>
              <a:t>třídu základní </a:t>
            </a:r>
            <a:r>
              <a:rPr lang="cs-CZ" dirty="0" smtClean="0"/>
              <a:t>školy,</a:t>
            </a:r>
            <a:endParaRPr lang="cs-CZ" dirty="0"/>
          </a:p>
          <a:p>
            <a:r>
              <a:rPr lang="cs-CZ" dirty="0"/>
              <a:t>v</a:t>
            </a:r>
            <a:r>
              <a:rPr lang="cs-CZ" dirty="0" smtClean="0"/>
              <a:t>ypracovala</a:t>
            </a:r>
            <a:r>
              <a:rPr lang="cs-CZ" dirty="0" smtClean="0"/>
              <a:t>: </a:t>
            </a:r>
            <a:r>
              <a:rPr lang="cs-CZ" dirty="0" smtClean="0"/>
              <a:t>Mgr. </a:t>
            </a:r>
            <a:r>
              <a:rPr lang="cs-CZ" dirty="0" smtClean="0"/>
              <a:t>Alena </a:t>
            </a:r>
            <a:r>
              <a:rPr lang="cs-CZ" dirty="0"/>
              <a:t>Anna Kyselo </a:t>
            </a:r>
            <a:endParaRPr lang="cs-CZ" dirty="0" smtClean="0"/>
          </a:p>
          <a:p>
            <a:endParaRPr lang="cs-CZ" dirty="0"/>
          </a:p>
          <a:p>
            <a:r>
              <a:rPr lang="cs-CZ" sz="2800" dirty="0" smtClean="0"/>
              <a:t>Fotografie: </a:t>
            </a:r>
            <a:r>
              <a:rPr lang="cs-CZ" dirty="0" smtClean="0"/>
              <a:t>Mgr. Jitka Valentová</a:t>
            </a:r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828580"/>
            <a:ext cx="525658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Použité</a:t>
            </a:r>
            <a:r>
              <a:rPr lang="cs-CZ" sz="2800" dirty="0"/>
              <a:t> </a:t>
            </a:r>
            <a:r>
              <a:rPr lang="cs-CZ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zdroje:</a:t>
            </a:r>
            <a:endParaRPr lang="cs-CZ" sz="2800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608169"/>
            <a:ext cx="3139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Odborná literatura: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7544" y="1484784"/>
            <a:ext cx="61552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Otevřená galerie Microsoft </a:t>
            </a:r>
            <a:r>
              <a:rPr lang="cs-CZ" sz="2800" dirty="0"/>
              <a:t> </a:t>
            </a:r>
            <a:r>
              <a:rPr lang="cs-CZ" sz="2800" dirty="0" smtClean="0"/>
              <a:t>Office</a:t>
            </a:r>
          </a:p>
          <a:p>
            <a:r>
              <a:rPr lang="cs-CZ" sz="2800" b="1" u="sng" dirty="0">
                <a:hlinkClick r:id="rId2"/>
              </a:rPr>
              <a:t>www.microsoft.office.com</a:t>
            </a:r>
            <a:endParaRPr lang="cs-CZ" sz="2800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5406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vět módy">
  <a:themeElements>
    <a:clrScheme name="Svět módy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Černá krava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vět módy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728</TotalTime>
  <Words>389</Words>
  <Application>Microsoft Office PowerPoint</Application>
  <PresentationFormat>Předvádění na obrazovce (4:3)</PresentationFormat>
  <Paragraphs>105</Paragraphs>
  <Slides>19</Slides>
  <Notes>0</Notes>
  <HiddenSlides>0</HiddenSlides>
  <MMClips>7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Svět módy</vt:lpstr>
      <vt:lpstr>Motiv systému Office</vt:lpstr>
      <vt:lpstr>Prezentace aplikace PowerPoint</vt:lpstr>
      <vt:lpstr>Prezentace aplikace PowerPoint</vt:lpstr>
      <vt:lpstr>Muzejní prvouka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User</cp:lastModifiedBy>
  <cp:revision>124</cp:revision>
  <dcterms:created xsi:type="dcterms:W3CDTF">2012-03-26T21:10:22Z</dcterms:created>
  <dcterms:modified xsi:type="dcterms:W3CDTF">2012-07-19T10:54:33Z</dcterms:modified>
</cp:coreProperties>
</file>