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14D77C-5B97-4434-AED9-B7EF45CDE4C6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C44FC-6011-4916-9162-18C70092E5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436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1C44FC-6011-4916-9162-18C70092E5A1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242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VY_32_INOVACE_3_Dospívání (puberta)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14. </a:t>
            </a:r>
            <a:r>
              <a:rPr lang="cs-CZ" sz="2800" smtClean="0"/>
              <a:t>září </a:t>
            </a:r>
            <a:r>
              <a:rPr lang="cs-CZ" sz="2800" smtClean="0"/>
              <a:t>2011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013176"/>
            <a:ext cx="7344743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Dospívání (puberta)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32HDAXOE\MP900178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92088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78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965" y="1700808"/>
            <a:ext cx="8686800" cy="373042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u="sng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u="sng" dirty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u="sng" dirty="0">
                <a:latin typeface="Arial Black" pitchFamily="34" charset="0"/>
                <a:cs typeface="Arial" pitchFamily="34" charset="0"/>
              </a:rPr>
            </a:br>
            <a:r>
              <a:rPr lang="cs-CZ" sz="2800" u="sng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u="sng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u="sng" dirty="0" smtClean="0">
                <a:latin typeface="Arial Black" pitchFamily="34" charset="0"/>
                <a:cs typeface="Arial" pitchFamily="34" charset="0"/>
              </a:rPr>
              <a:t>- Dospívání</a:t>
            </a:r>
            <a:r>
              <a:rPr lang="cs-CZ" sz="2800" dirty="0" smtClean="0">
                <a:latin typeface="Arial Black" pitchFamily="34" charset="0"/>
                <a:cs typeface="Arial" pitchFamily="34" charset="0"/>
              </a:rPr>
              <a:t> je konec dětství. </a:t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>- Člověk si začne uvědomovat svou osobnost, která se mění stejně, jako jeho tělo.</a:t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>- Děvčata a chlapci </a:t>
            </a:r>
            <a:r>
              <a:rPr lang="cs-CZ" sz="2800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>začínají dozrávat</a:t>
            </a:r>
            <a:r>
              <a:rPr lang="cs-CZ" sz="2800" dirty="0" smtClean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>.</a:t>
            </a:r>
            <a:br>
              <a:rPr lang="cs-CZ" sz="2800" dirty="0" smtClean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800" dirty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>-Toto období neprožívá jen „skoro“ dospělý, ale s ním i celá rodina </a:t>
            </a:r>
            <a:r>
              <a:rPr lang="cs-CZ" sz="2800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>a blízké okolí.</a:t>
            </a:r>
            <a:br>
              <a:rPr lang="cs-CZ" sz="2800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>.</a:t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r>
              <a:rPr lang="cs-CZ" sz="2800" dirty="0" smtClean="0">
                <a:latin typeface="Arial Black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 Black" pitchFamily="34" charset="0"/>
                <a:cs typeface="Arial" pitchFamily="34" charset="0"/>
              </a:rPr>
            </a:b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31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91264" cy="1143000"/>
          </a:xfrm>
        </p:spPr>
        <p:txBody>
          <a:bodyPr/>
          <a:lstStyle/>
          <a:p>
            <a:r>
              <a:rPr lang="cs-CZ" sz="2400" dirty="0" smtClean="0">
                <a:latin typeface="Arial Black" pitchFamily="34" charset="0"/>
              </a:rPr>
              <a:t>Dospívání-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u dívek </a:t>
            </a:r>
            <a:r>
              <a:rPr lang="cs-CZ" sz="2400" dirty="0" smtClean="0">
                <a:latin typeface="Arial Black" pitchFamily="34" charset="0"/>
              </a:rPr>
              <a:t>začíná mezi 11. a 13. rokem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76871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Dospívání -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chlapců  </a:t>
            </a:r>
            <a:r>
              <a:rPr lang="cs-CZ" sz="2400" dirty="0" smtClean="0">
                <a:latin typeface="Arial Black" pitchFamily="34" charset="0"/>
              </a:rPr>
              <a:t>začíná mezi 13. a 15. rokem</a:t>
            </a:r>
            <a:endParaRPr lang="cs-CZ" sz="2400" b="1" u="sng" dirty="0"/>
          </a:p>
        </p:txBody>
      </p:sp>
      <p:pic>
        <p:nvPicPr>
          <p:cNvPr id="2051" name="Picture 3" descr="C:\Users\Lucie\AppData\Local\Microsoft\Windows\Temporary Internet Files\Content.IE5\32HDAXOE\MP9004019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038" y="3921125"/>
            <a:ext cx="4561234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17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8831" y="260648"/>
            <a:ext cx="8229600" cy="1642194"/>
          </a:xfrm>
        </p:spPr>
        <p:txBody>
          <a:bodyPr/>
          <a:lstStyle/>
          <a:p>
            <a:pPr algn="l"/>
            <a:r>
              <a:rPr lang="cs-CZ" sz="3600" dirty="0" smtClean="0">
                <a:latin typeface="Arial Black" pitchFamily="34" charset="0"/>
                <a:cs typeface="Arial" pitchFamily="34" charset="0"/>
              </a:rPr>
              <a:t>- Dospívání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je proces tělesných změn, při kterých se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tělo dítěte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mění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2713275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 </a:t>
            </a:r>
            <a:r>
              <a:rPr lang="cs-CZ" sz="3200" b="1" dirty="0" smtClean="0">
                <a:solidFill>
                  <a:srgbClr val="FF0000"/>
                </a:solidFill>
              </a:rPr>
              <a:t>tělo fyzicky dospělého člověka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12724" y="5033403"/>
            <a:ext cx="4743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Schopného se rozmnožovat.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0692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9758" y="191630"/>
            <a:ext cx="8229600" cy="864096"/>
          </a:xfrm>
        </p:spPr>
        <p:txBody>
          <a:bodyPr/>
          <a:lstStyle/>
          <a:p>
            <a:r>
              <a:rPr lang="cs-CZ" sz="2800" dirty="0" smtClean="0">
                <a:latin typeface="Arial Black" pitchFamily="34" charset="0"/>
              </a:rPr>
              <a:t>Když </a:t>
            </a:r>
            <a:r>
              <a:rPr lang="cs-CZ" sz="28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 Black" pitchFamily="34" charset="0"/>
              </a:rPr>
              <a:t>chlapci </a:t>
            </a:r>
            <a:r>
              <a:rPr lang="cs-CZ" sz="2800" dirty="0" smtClean="0">
                <a:latin typeface="Arial Black" pitchFamily="34" charset="0"/>
              </a:rPr>
              <a:t>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děvčata</a:t>
            </a:r>
            <a:r>
              <a:rPr lang="cs-CZ" sz="2800" dirty="0" smtClean="0">
                <a:latin typeface="Arial Black" pitchFamily="34" charset="0"/>
              </a:rPr>
              <a:t> dospívají 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3042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Začínají rychleji růst.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752" y="1745233"/>
            <a:ext cx="5283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jejich těle začínají některé změny.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93499"/>
            <a:ext cx="6822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svém chování se snaží podobat dospělým,</a:t>
            </a:r>
          </a:p>
          <a:p>
            <a:r>
              <a:rPr lang="cs-CZ" sz="2400" dirty="0" smtClean="0"/>
              <a:t>ale také chování dospělých kritizují.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3861" y="3356992"/>
            <a:ext cx="55982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Chlapci a dívky mají snahu  se navzájem sbližovat.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79803" y="4451920"/>
            <a:ext cx="66641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Mají pro ně velký význam vzory z filmu, televize, hudby.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37301" y="5612314"/>
            <a:ext cx="65066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Existuje pro ně nebezpečí, že se jejich party  budou řídit nebezpečnými příklady.</a:t>
            </a:r>
          </a:p>
        </p:txBody>
      </p:sp>
      <p:pic>
        <p:nvPicPr>
          <p:cNvPr id="3074" name="Picture 2" descr="C:\Users\Lucie\AppData\Local\Microsoft\Windows\Temporary Internet Files\Content.IE5\32HDAXOE\MC9004391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51920"/>
            <a:ext cx="263730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12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7030A0"/>
                </a:solidFill>
                <a:latin typeface="Arial Black" pitchFamily="34" charset="0"/>
              </a:rPr>
              <a:t>Otázky</a:t>
            </a:r>
            <a:endParaRPr lang="cs-CZ" sz="6000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101" name="Picture 5" descr="C:\Users\Lucie\AppData\Local\Microsoft\Windows\Temporary Internet Files\Content.IE5\SFB0X6VD\MC900282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632"/>
            <a:ext cx="2808312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9168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1.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938807"/>
            <a:ext cx="66335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Alkohol, používaný ve větším množství, škodí zdraví.</a:t>
            </a:r>
          </a:p>
          <a:p>
            <a:r>
              <a:rPr lang="cs-CZ" sz="2000" b="1" dirty="0" smtClean="0"/>
              <a:t>Seřaď podle závažnosti stavy opilého člověka</a:t>
            </a:r>
          </a:p>
          <a:p>
            <a:r>
              <a:rPr lang="cs-CZ" sz="2000" b="1" dirty="0" smtClean="0"/>
              <a:t>(bezvědomí, nevolnost, zvratky, veselá nálada)</a:t>
            </a:r>
          </a:p>
          <a:p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187" y="3713875"/>
            <a:ext cx="635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7" y="3713875"/>
            <a:ext cx="58274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kolika letech začíná dospívání u chlapců ?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5187" y="5301208"/>
            <a:ext cx="694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3.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301208"/>
            <a:ext cx="65151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Co všechno se mění u chlapců a u dívek v období dospívání?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540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vlastní </a:t>
            </a:r>
            <a:r>
              <a:rPr lang="cs-CZ" dirty="0">
                <a:solidFill>
                  <a:prstClr val="black"/>
                </a:solidFill>
              </a:rPr>
              <a:t>zdroje</a:t>
            </a: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Müller</a:t>
            </a:r>
            <a:r>
              <a:rPr lang="cs-CZ" dirty="0">
                <a:solidFill>
                  <a:prstClr val="black"/>
                </a:solidFill>
              </a:rPr>
              <a:t>, O., OBČANSKÁ </a:t>
            </a:r>
            <a:r>
              <a:rPr lang="cs-CZ" dirty="0" smtClean="0">
                <a:solidFill>
                  <a:prstClr val="black"/>
                </a:solidFill>
              </a:rPr>
              <a:t>VÝCHOVA,  8. roč.,</a:t>
            </a:r>
          </a:p>
          <a:p>
            <a:pPr marL="0" indent="0"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</a:t>
            </a:r>
            <a:r>
              <a:rPr lang="cs-CZ" dirty="0">
                <a:solidFill>
                  <a:prstClr val="black"/>
                </a:solidFill>
              </a:rPr>
              <a:t>1. vyd</a:t>
            </a:r>
            <a:r>
              <a:rPr lang="cs-CZ" dirty="0" smtClean="0">
                <a:solidFill>
                  <a:prstClr val="black"/>
                </a:solidFill>
              </a:rPr>
              <a:t>., Praha: </a:t>
            </a:r>
            <a:r>
              <a:rPr lang="cs-CZ" dirty="0">
                <a:solidFill>
                  <a:prstClr val="black"/>
                </a:solidFill>
              </a:rPr>
              <a:t>SEPTIMA, </a:t>
            </a:r>
            <a:r>
              <a:rPr lang="cs-CZ" dirty="0" smtClean="0">
                <a:solidFill>
                  <a:prstClr val="black"/>
                </a:solidFill>
              </a:rPr>
              <a:t>1995.</a:t>
            </a:r>
          </a:p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</a:t>
            </a:r>
            <a:r>
              <a:rPr lang="cs-CZ" dirty="0">
                <a:solidFill>
                  <a:prstClr val="black"/>
                </a:solidFill>
              </a:rPr>
              <a:t>ISBN 80-85801-37-X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Müller</a:t>
            </a:r>
            <a:r>
              <a:rPr lang="cs-CZ" dirty="0">
                <a:solidFill>
                  <a:prstClr val="black"/>
                </a:solidFill>
              </a:rPr>
              <a:t>, O., VÝCHOVA K OBČANSTVÍ, pracovní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     sešit 3 díl, 1. vyd. </a:t>
            </a:r>
            <a:r>
              <a:rPr lang="cs-CZ" dirty="0" smtClean="0">
                <a:solidFill>
                  <a:prstClr val="black"/>
                </a:solidFill>
              </a:rPr>
              <a:t>Praha: PARTA, 2009.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</a:t>
            </a:r>
            <a:r>
              <a:rPr lang="cs-CZ" dirty="0">
                <a:solidFill>
                  <a:prstClr val="black"/>
                </a:solidFill>
              </a:rPr>
              <a:t>ISBN 978-80-7320-121-0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 http://office.microsoft.com</a:t>
            </a:r>
            <a:r>
              <a:rPr lang="cs-CZ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u="sng" dirty="0">
                <a:solidFill>
                  <a:srgbClr val="0070C0"/>
                </a:solidFill>
                <a:hlinkClick r:id="rId3"/>
              </a:rPr>
              <a:t> http://cs.wikipedia.cz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267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Střední odborné učiliště a Základní škola AUTOR: Bc. Lucie Chojnová NÁZEV: VY_32_INOVACE_3_Dospívání (puberta) TÉMA SADY: Občanská výchova DATUM: 14. září 2011 ČÍSLO PROJEKTU: CZ.1.07/1.4.00/21.0477</vt:lpstr>
      <vt:lpstr>Dospívání (puberta)</vt:lpstr>
      <vt:lpstr>   - Dospívání je konec dětství.    - Člověk si začne uvědomovat svou osobnost, která se mění stejně, jako jeho tělo.   - Děvčata a chlapci začínají dozrávat.     -Toto období neprožívá jen „skoro“ dospělý, ale s ním i celá rodina a blízké okolí.  .  </vt:lpstr>
      <vt:lpstr>Dospívání-u dívek začíná mezi 11. a 13. rokem</vt:lpstr>
      <vt:lpstr>- Dospívání je proces tělesných změn, při kterých se tělo dítěte mění </vt:lpstr>
      <vt:lpstr>Když chlapci a děvčata dospívají :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79</cp:revision>
  <dcterms:created xsi:type="dcterms:W3CDTF">2012-04-21T07:06:25Z</dcterms:created>
  <dcterms:modified xsi:type="dcterms:W3CDTF">2012-07-02T08:22:15Z</dcterms:modified>
</cp:coreProperties>
</file>