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VY_32_INOVACE_04_Láska, hledání partnera</a:t>
            </a:r>
            <a:br>
              <a:rPr lang="cs-CZ" sz="2800" dirty="0" smtClean="0"/>
            </a:br>
            <a:r>
              <a:rPr lang="cs-CZ" sz="2800" dirty="0" smtClean="0"/>
              <a:t>TÉMA SADY: Občanská výchova</a:t>
            </a:r>
            <a:br>
              <a:rPr lang="cs-CZ" sz="2800" dirty="0" smtClean="0"/>
            </a:br>
            <a:r>
              <a:rPr lang="cs-CZ" sz="2800" dirty="0" smtClean="0"/>
              <a:t>DATUM: 26. </a:t>
            </a:r>
            <a:r>
              <a:rPr lang="cs-CZ" sz="2800" smtClean="0"/>
              <a:t>září 2011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013325"/>
            <a:ext cx="76327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jako </a:t>
            </a:r>
            <a:r>
              <a:rPr lang="cs-CZ" sz="2600" dirty="0" smtClean="0">
                <a:solidFill>
                  <a:schemeClr val="tx1"/>
                </a:solidFill>
              </a:rPr>
              <a:t>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628800"/>
            <a:ext cx="8229600" cy="1143000"/>
          </a:xfrm>
        </p:spPr>
        <p:txBody>
          <a:bodyPr/>
          <a:lstStyle/>
          <a:p>
            <a:r>
              <a:rPr lang="cs-CZ" sz="7200" b="1" dirty="0" smtClean="0">
                <a:latin typeface="Berlin Sans FB" pitchFamily="34" charset="0"/>
                <a:cs typeface="Arial" pitchFamily="34" charset="0"/>
              </a:rPr>
              <a:t>Láska, hledání partnera</a:t>
            </a:r>
            <a:endParaRPr lang="cs-CZ" sz="7200" b="1" dirty="0">
              <a:latin typeface="Berlin Sans FB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Lucie\AppData\Local\Microsoft\Windows\Temporary Internet Files\Content.IE5\SFB0X6VD\MP9004490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28025">
            <a:off x="1891466" y="3348215"/>
            <a:ext cx="6069589" cy="311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371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834411"/>
          </a:xfrm>
        </p:spPr>
        <p:txBody>
          <a:bodyPr/>
          <a:lstStyle/>
          <a:p>
            <a:r>
              <a:rPr lang="cs-CZ" sz="7200" b="1" dirty="0" smtClean="0">
                <a:solidFill>
                  <a:srgbClr val="FF0000"/>
                </a:solidFill>
                <a:latin typeface="Berlin Sans FB" pitchFamily="34" charset="0"/>
              </a:rPr>
              <a:t>Láska</a:t>
            </a:r>
            <a:r>
              <a:rPr lang="cs-CZ" sz="7200" b="1" dirty="0" smtClean="0">
                <a:latin typeface="Berlin Sans FB" pitchFamily="34" charset="0"/>
              </a:rPr>
              <a:t> </a:t>
            </a:r>
            <a:r>
              <a:rPr lang="cs-CZ" sz="7200" dirty="0" smtClean="0">
                <a:latin typeface="Berlin Sans FB" pitchFamily="34" charset="0"/>
              </a:rPr>
              <a:t>provází celý lidský život</a:t>
            </a:r>
            <a:endParaRPr lang="cs-CZ" sz="72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284984"/>
            <a:ext cx="795602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Proto je také popsána v mnoha knihách.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   Snad  nejznámější mileneckou dvojicí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Romeo a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ulie.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65122" y="5589240"/>
            <a:ext cx="72956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Berlin Sans FB" pitchFamily="34" charset="0"/>
              </a:rPr>
              <a:t>Přečti si slova, která říká Julie Romeovi:</a:t>
            </a:r>
            <a:endParaRPr lang="cs-CZ" sz="32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834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7920880" cy="2074242"/>
          </a:xfrm>
        </p:spPr>
        <p:txBody>
          <a:bodyPr/>
          <a:lstStyle/>
          <a:p>
            <a:pPr algn="l"/>
            <a:r>
              <a:rPr lang="cs-CZ" sz="3200" dirty="0" smtClean="0">
                <a:latin typeface="Berlin Sans FB" pitchFamily="34" charset="0"/>
              </a:rPr>
              <a:t>„Leč umačkala bych Tě samou něhou.         Dobrou noc! Dobrou noc! Tak sladké žel  je loučení, že bych Ti bez ustání říkala </a:t>
            </a:r>
            <a:br>
              <a:rPr lang="cs-CZ" sz="3200" dirty="0" smtClean="0">
                <a:latin typeface="Berlin Sans FB" pitchFamily="34" charset="0"/>
              </a:rPr>
            </a:br>
            <a:r>
              <a:rPr lang="cs-CZ" sz="3200" dirty="0" smtClean="0">
                <a:latin typeface="Berlin Sans FB" pitchFamily="34" charset="0"/>
              </a:rPr>
              <a:t>„dobrou noc“ až do svítání.“</a:t>
            </a:r>
            <a:endParaRPr lang="cs-CZ" sz="3200" dirty="0">
              <a:latin typeface="Berlin Sans FB" pitchFamily="34" charset="0"/>
            </a:endParaRPr>
          </a:p>
        </p:txBody>
      </p:sp>
      <p:pic>
        <p:nvPicPr>
          <p:cNvPr id="2050" name="Picture 2" descr="C:\Users\Lucie\AppData\Local\Microsoft\Windows\Temporary Internet Files\Content.IE5\32HDAXOE\MC900001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94075"/>
            <a:ext cx="6768752" cy="255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766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216024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Berlin Sans FB" pitchFamily="34" charset="0"/>
              </a:rPr>
              <a:t>Láska</a:t>
            </a:r>
            <a:r>
              <a:rPr lang="cs-CZ" sz="3600" b="1" dirty="0" smtClean="0">
                <a:latin typeface="Berlin Sans FB" pitchFamily="34" charset="0"/>
              </a:rPr>
              <a:t> </a:t>
            </a:r>
            <a:r>
              <a:rPr lang="cs-CZ" sz="3200" dirty="0" smtClean="0">
                <a:latin typeface="Berlin Sans FB" pitchFamily="34" charset="0"/>
              </a:rPr>
              <a:t>mezi lidmi vyjadřuje silný cit k jiné osobě, který je spojený se šťastnými pocity</a:t>
            </a:r>
            <a:br>
              <a:rPr lang="cs-CZ" sz="3200" dirty="0" smtClean="0">
                <a:latin typeface="Berlin Sans FB" pitchFamily="34" charset="0"/>
              </a:rPr>
            </a:br>
            <a:r>
              <a:rPr lang="cs-CZ" sz="3200" dirty="0" smtClean="0">
                <a:latin typeface="Berlin Sans FB" pitchFamily="34" charset="0"/>
              </a:rPr>
              <a:t>v přítomnosti milované osoby.</a:t>
            </a:r>
            <a:br>
              <a:rPr lang="cs-CZ" sz="3200" dirty="0" smtClean="0">
                <a:latin typeface="Berlin Sans FB" pitchFamily="34" charset="0"/>
              </a:rPr>
            </a:br>
            <a:endParaRPr lang="cs-CZ" sz="32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189730"/>
            <a:ext cx="826796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Berlin Sans FB" pitchFamily="34" charset="0"/>
              </a:rPr>
              <a:t>Rozlišujeme více druhů mezilidské</a:t>
            </a:r>
          </a:p>
          <a:p>
            <a:r>
              <a:rPr lang="cs-CZ" sz="4400" dirty="0" smtClean="0">
                <a:latin typeface="Berlin Sans FB" pitchFamily="34" charset="0"/>
              </a:rPr>
              <a:t>lásky:</a:t>
            </a:r>
            <a:endParaRPr lang="cs-CZ" sz="4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8723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erlin Sans FB" pitchFamily="34" charset="0"/>
              </a:rPr>
              <a:t>Klasická láska </a:t>
            </a:r>
            <a:r>
              <a:rPr lang="cs-CZ" b="1" dirty="0" smtClean="0">
                <a:latin typeface="Berlin Sans FB" pitchFamily="34" charset="0"/>
              </a:rPr>
              <a:t> </a:t>
            </a:r>
            <a:endParaRPr lang="cs-CZ" b="1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060848"/>
            <a:ext cx="853791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latin typeface="Berlin Sans FB" pitchFamily="34" charset="0"/>
              </a:rPr>
              <a:t>Silný citový vztah mezi dvěma osobami, jedná</a:t>
            </a:r>
          </a:p>
          <a:p>
            <a:r>
              <a:rPr lang="cs-CZ" sz="3200" dirty="0" smtClean="0">
                <a:latin typeface="Berlin Sans FB" pitchFamily="34" charset="0"/>
              </a:rPr>
              <a:t>     se o velmi pevné přátelství, které je většinou</a:t>
            </a:r>
          </a:p>
          <a:p>
            <a:r>
              <a:rPr lang="cs-CZ" sz="3200" dirty="0">
                <a:latin typeface="Berlin Sans FB" pitchFamily="34" charset="0"/>
              </a:rPr>
              <a:t> </a:t>
            </a:r>
            <a:r>
              <a:rPr lang="cs-CZ" sz="3200" dirty="0" smtClean="0">
                <a:latin typeface="Berlin Sans FB" pitchFamily="34" charset="0"/>
              </a:rPr>
              <a:t>    provázené sexuálním stykem</a:t>
            </a:r>
            <a:endParaRPr lang="cs-CZ" sz="3200" dirty="0">
              <a:latin typeface="Berlin Sans FB" pitchFamily="34" charset="0"/>
            </a:endParaRPr>
          </a:p>
        </p:txBody>
      </p:sp>
      <p:pic>
        <p:nvPicPr>
          <p:cNvPr id="3074" name="Picture 2" descr="C:\Users\Lucie\AppData\Local\Microsoft\Windows\Temporary Internet Files\Content.IE5\32HDAXOE\MC900413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9287" y="3789040"/>
            <a:ext cx="3195637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067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erlin Sans FB" pitchFamily="34" charset="0"/>
              </a:rPr>
              <a:t>Zamilovanost </a:t>
            </a:r>
            <a:endParaRPr lang="cs-CZ" b="1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348880"/>
            <a:ext cx="856195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latin typeface="Berlin Sans FB" pitchFamily="34" charset="0"/>
              </a:rPr>
              <a:t>Emoční stav, vyznačující se touhou a závislostí.</a:t>
            </a:r>
          </a:p>
          <a:p>
            <a:r>
              <a:rPr lang="cs-CZ" sz="3200" dirty="0">
                <a:latin typeface="Berlin Sans FB" pitchFamily="34" charset="0"/>
              </a:rPr>
              <a:t> </a:t>
            </a:r>
            <a:r>
              <a:rPr lang="cs-CZ" sz="3200" dirty="0" smtClean="0">
                <a:latin typeface="Berlin Sans FB" pitchFamily="34" charset="0"/>
              </a:rPr>
              <a:t>    V </a:t>
            </a:r>
            <a:r>
              <a:rPr lang="cs-CZ" sz="3200" dirty="0">
                <a:latin typeface="Berlin Sans FB" pitchFamily="34" charset="0"/>
              </a:rPr>
              <a:t>n</a:t>
            </a:r>
            <a:r>
              <a:rPr lang="cs-CZ" sz="3200" dirty="0" smtClean="0">
                <a:latin typeface="Berlin Sans FB" pitchFamily="34" charset="0"/>
              </a:rPr>
              <a:t>epřítomnosti druhého člověk pociťuje</a:t>
            </a:r>
          </a:p>
          <a:p>
            <a:r>
              <a:rPr lang="cs-CZ" sz="3200" dirty="0">
                <a:latin typeface="Berlin Sans FB" pitchFamily="34" charset="0"/>
              </a:rPr>
              <a:t> </a:t>
            </a:r>
            <a:r>
              <a:rPr lang="cs-CZ" sz="3200" dirty="0" smtClean="0">
                <a:latin typeface="Berlin Sans FB" pitchFamily="34" charset="0"/>
              </a:rPr>
              <a:t>    stesk a žárlivost.</a:t>
            </a:r>
            <a:endParaRPr lang="cs-CZ" sz="3200" dirty="0">
              <a:latin typeface="Berlin Sans FB" pitchFamily="34" charset="0"/>
            </a:endParaRPr>
          </a:p>
        </p:txBody>
      </p:sp>
      <p:pic>
        <p:nvPicPr>
          <p:cNvPr id="4098" name="Picture 2" descr="C:\Users\Lucie\AppData\Local\Microsoft\Windows\Temporary Internet Files\Content.IE5\Z6QZ204O\MC9002405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7" y="3998540"/>
            <a:ext cx="199335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1723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632346"/>
          </a:xfrm>
        </p:spPr>
        <p:txBody>
          <a:bodyPr/>
          <a:lstStyle/>
          <a:p>
            <a:r>
              <a:rPr lang="cs-CZ" b="1" dirty="0" smtClean="0">
                <a:latin typeface="Berlin Sans FB" pitchFamily="34" charset="0"/>
              </a:rPr>
              <a:t>Platonická láska </a:t>
            </a:r>
            <a:br>
              <a:rPr lang="cs-CZ" b="1" dirty="0" smtClean="0">
                <a:latin typeface="Berlin Sans FB" pitchFamily="34" charset="0"/>
              </a:rPr>
            </a:br>
            <a:endParaRPr lang="cs-CZ" b="1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104390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latin typeface="Berlin Sans FB" pitchFamily="34" charset="0"/>
              </a:rPr>
              <a:t>Vztah podobný klasické lásce, ale </a:t>
            </a:r>
            <a:r>
              <a:rPr lang="cs-CZ" sz="3200" dirty="0" smtClean="0">
                <a:latin typeface="Berlin Sans FB" pitchFamily="34" charset="0"/>
              </a:rPr>
              <a:t>                               </a:t>
            </a:r>
          </a:p>
          <a:p>
            <a:pPr marL="457200" indent="-457200"/>
            <a:r>
              <a:rPr lang="cs-CZ" sz="3200" dirty="0" smtClean="0">
                <a:latin typeface="Berlin Sans FB" pitchFamily="34" charset="0"/>
              </a:rPr>
              <a:t>    bez přítomnosti </a:t>
            </a:r>
            <a:r>
              <a:rPr lang="cs-CZ" sz="3200" dirty="0" smtClean="0">
                <a:latin typeface="Berlin Sans FB" pitchFamily="34" charset="0"/>
              </a:rPr>
              <a:t>sexuality.</a:t>
            </a:r>
          </a:p>
        </p:txBody>
      </p:sp>
      <p:pic>
        <p:nvPicPr>
          <p:cNvPr id="5122" name="Picture 2" descr="C:\Users\Lucie\AppData\Local\Microsoft\Windows\Temporary Internet Files\Content.IE5\Z6QZ204O\MC9004386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2950512" cy="216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86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868958"/>
          </a:xfrm>
        </p:spPr>
        <p:txBody>
          <a:bodyPr/>
          <a:lstStyle/>
          <a:p>
            <a:r>
              <a:rPr lang="cs-CZ" b="1" dirty="0" smtClean="0">
                <a:latin typeface="Berlin Sans FB" pitchFamily="34" charset="0"/>
              </a:rPr>
              <a:t>Mateřská láska </a:t>
            </a:r>
            <a:br>
              <a:rPr lang="cs-CZ" b="1" dirty="0" smtClean="0">
                <a:latin typeface="Berlin Sans FB" pitchFamily="34" charset="0"/>
              </a:rPr>
            </a:br>
            <a:endParaRPr lang="cs-CZ" b="1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786625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latin typeface="Berlin Sans FB" pitchFamily="34" charset="0"/>
              </a:rPr>
              <a:t>n</a:t>
            </a:r>
            <a:r>
              <a:rPr lang="cs-CZ" sz="3200" dirty="0" smtClean="0">
                <a:latin typeface="Berlin Sans FB" pitchFamily="34" charset="0"/>
              </a:rPr>
              <a:t>eboli </a:t>
            </a:r>
            <a:r>
              <a:rPr lang="cs-CZ" sz="3200" dirty="0" smtClean="0">
                <a:latin typeface="Berlin Sans FB" pitchFamily="34" charset="0"/>
              </a:rPr>
              <a:t>láska příbuzenská, se vyznačuje </a:t>
            </a:r>
          </a:p>
          <a:p>
            <a:r>
              <a:rPr lang="cs-CZ" sz="3200" dirty="0">
                <a:latin typeface="Berlin Sans FB" pitchFamily="34" charset="0"/>
              </a:rPr>
              <a:t> </a:t>
            </a:r>
            <a:r>
              <a:rPr lang="cs-CZ" sz="3200" dirty="0" smtClean="0">
                <a:latin typeface="Berlin Sans FB" pitchFamily="34" charset="0"/>
              </a:rPr>
              <a:t>    pečováním o druhého</a:t>
            </a:r>
            <a:endParaRPr lang="cs-CZ" sz="3200" dirty="0">
              <a:latin typeface="Berlin Sans FB" pitchFamily="34" charset="0"/>
            </a:endParaRPr>
          </a:p>
        </p:txBody>
      </p:sp>
      <p:pic>
        <p:nvPicPr>
          <p:cNvPr id="6146" name="Picture 2" descr="C:\Users\Lucie\AppData\Local\Microsoft\Windows\Temporary Internet Files\Content.IE5\32HDAXOE\MP9004089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280831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358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erlin Sans FB" pitchFamily="34" charset="0"/>
              </a:rPr>
              <a:t>Láska k idolu </a:t>
            </a:r>
            <a:endParaRPr lang="cs-CZ" b="1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3" y="2170311"/>
            <a:ext cx="765946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latin typeface="Berlin Sans FB" pitchFamily="34" charset="0"/>
              </a:rPr>
              <a:t>Častá v pubertálním věku. Zbožňování</a:t>
            </a:r>
          </a:p>
          <a:p>
            <a:r>
              <a:rPr lang="cs-CZ" sz="3200" dirty="0">
                <a:latin typeface="Berlin Sans FB" pitchFamily="34" charset="0"/>
              </a:rPr>
              <a:t> </a:t>
            </a:r>
            <a:r>
              <a:rPr lang="cs-CZ" sz="3200" dirty="0" smtClean="0">
                <a:latin typeface="Berlin Sans FB" pitchFamily="34" charset="0"/>
              </a:rPr>
              <a:t>    určité osoby (</a:t>
            </a:r>
            <a:r>
              <a:rPr lang="cs-CZ" sz="3200" dirty="0" smtClean="0">
                <a:latin typeface="Berlin Sans FB" pitchFamily="34" charset="0"/>
              </a:rPr>
              <a:t>zpěvák, herec…)</a:t>
            </a:r>
            <a:endParaRPr lang="cs-CZ" sz="3200" dirty="0">
              <a:latin typeface="Berlin Sans FB" pitchFamily="34" charset="0"/>
            </a:endParaRPr>
          </a:p>
        </p:txBody>
      </p:sp>
      <p:pic>
        <p:nvPicPr>
          <p:cNvPr id="7170" name="Picture 2" descr="C:\Users\Lucie\AppData\Local\Microsoft\Windows\Temporary Internet Files\Content.IE5\32HDAXOE\MC9003559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45024"/>
            <a:ext cx="3312368" cy="2811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783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erlin Sans FB" pitchFamily="34" charset="0"/>
              </a:rPr>
              <a:t>Otázky</a:t>
            </a:r>
            <a:endParaRPr lang="cs-CZ" b="1" dirty="0">
              <a:latin typeface="Berlin Sans FB" pitchFamily="34" charset="0"/>
            </a:endParaRPr>
          </a:p>
        </p:txBody>
      </p:sp>
      <p:pic>
        <p:nvPicPr>
          <p:cNvPr id="8194" name="Picture 2" descr="C:\Users\Lucie\AppData\Local\Microsoft\Windows\Temporary Internet Files\Content.IE5\Z6QZ204O\MP900438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1" y="116633"/>
            <a:ext cx="252028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276872"/>
            <a:ext cx="829906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>
                <a:latin typeface="Berlin Sans FB" pitchFamily="34" charset="0"/>
              </a:rPr>
              <a:t>Pokus se vytvořit věty, kterými lidé vyjadřují</a:t>
            </a:r>
          </a:p>
          <a:p>
            <a:r>
              <a:rPr lang="cs-CZ" sz="3200" dirty="0">
                <a:latin typeface="Berlin Sans FB" pitchFamily="34" charset="0"/>
              </a:rPr>
              <a:t> </a:t>
            </a:r>
            <a:r>
              <a:rPr lang="cs-CZ" sz="3200" dirty="0" smtClean="0">
                <a:latin typeface="Berlin Sans FB" pitchFamily="34" charset="0"/>
              </a:rPr>
              <a:t>    lásku.</a:t>
            </a:r>
            <a:endParaRPr lang="cs-CZ" sz="32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645024"/>
            <a:ext cx="813690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Berlin Sans FB" pitchFamily="34" charset="0"/>
              </a:rPr>
              <a:t>2. Signály lásky.</a:t>
            </a:r>
          </a:p>
          <a:p>
            <a:r>
              <a:rPr lang="cs-CZ" sz="3200" dirty="0" smtClean="0">
                <a:latin typeface="Berlin Sans FB" pitchFamily="34" charset="0"/>
              </a:rPr>
              <a:t>    </a:t>
            </a:r>
            <a:r>
              <a:rPr lang="cs-CZ" sz="2800" dirty="0" smtClean="0">
                <a:latin typeface="Berlin Sans FB" pitchFamily="34" charset="0"/>
              </a:rPr>
              <a:t>Podle </a:t>
            </a:r>
            <a:r>
              <a:rPr lang="cs-CZ" sz="2400" dirty="0" smtClean="0">
                <a:latin typeface="Berlin Sans FB" pitchFamily="34" charset="0"/>
              </a:rPr>
              <a:t>čeho poznáš</a:t>
            </a:r>
            <a:r>
              <a:rPr lang="cs-CZ" sz="2800" dirty="0" smtClean="0">
                <a:latin typeface="Berlin Sans FB" pitchFamily="34" charset="0"/>
              </a:rPr>
              <a:t>, že:</a:t>
            </a:r>
          </a:p>
          <a:p>
            <a:r>
              <a:rPr lang="cs-CZ" sz="2800" dirty="0" smtClean="0">
                <a:latin typeface="Berlin Sans FB" pitchFamily="34" charset="0"/>
              </a:rPr>
              <a:t>                    </a:t>
            </a:r>
            <a:r>
              <a:rPr lang="cs-CZ" sz="2800" dirty="0" smtClean="0">
                <a:latin typeface="Berlin Sans FB" pitchFamily="34" charset="0"/>
              </a:rPr>
              <a:t>tě </a:t>
            </a:r>
            <a:r>
              <a:rPr lang="cs-CZ" sz="2800" dirty="0" smtClean="0">
                <a:latin typeface="Berlin Sans FB" pitchFamily="34" charset="0"/>
              </a:rPr>
              <a:t>má někdo rád?</a:t>
            </a:r>
          </a:p>
          <a:p>
            <a:r>
              <a:rPr lang="cs-CZ" sz="2800" dirty="0" smtClean="0">
                <a:latin typeface="Berlin Sans FB" pitchFamily="34" charset="0"/>
              </a:rPr>
              <a:t>                    </a:t>
            </a:r>
            <a:r>
              <a:rPr lang="cs-CZ" sz="2800" dirty="0" smtClean="0">
                <a:latin typeface="Berlin Sans FB" pitchFamily="34" charset="0"/>
              </a:rPr>
              <a:t>rodiče </a:t>
            </a:r>
            <a:r>
              <a:rPr lang="cs-CZ" sz="2800" dirty="0" smtClean="0">
                <a:latin typeface="Berlin Sans FB" pitchFamily="34" charset="0"/>
              </a:rPr>
              <a:t>mají rádi své děti?</a:t>
            </a:r>
          </a:p>
          <a:p>
            <a:r>
              <a:rPr lang="cs-CZ" sz="2800" dirty="0" smtClean="0">
                <a:latin typeface="Berlin Sans FB" pitchFamily="34" charset="0"/>
              </a:rPr>
              <a:t>                   </a:t>
            </a:r>
            <a:r>
              <a:rPr lang="cs-CZ" sz="2800" dirty="0" smtClean="0">
                <a:latin typeface="Berlin Sans FB" pitchFamily="34" charset="0"/>
              </a:rPr>
              <a:t> se </a:t>
            </a:r>
            <a:r>
              <a:rPr lang="cs-CZ" sz="2800" dirty="0" smtClean="0">
                <a:latin typeface="Berlin Sans FB" pitchFamily="34" charset="0"/>
              </a:rPr>
              <a:t>milují manželé?</a:t>
            </a:r>
          </a:p>
          <a:p>
            <a:r>
              <a:rPr lang="cs-CZ" sz="2800" dirty="0">
                <a:latin typeface="Berlin Sans FB" pitchFamily="34" charset="0"/>
              </a:rPr>
              <a:t> </a:t>
            </a:r>
            <a:r>
              <a:rPr lang="cs-CZ" sz="2800" dirty="0" smtClean="0">
                <a:latin typeface="Berlin Sans FB" pitchFamily="34" charset="0"/>
              </a:rPr>
              <a:t>                   </a:t>
            </a:r>
            <a:r>
              <a:rPr lang="cs-CZ" sz="2800" dirty="0" smtClean="0">
                <a:latin typeface="Berlin Sans FB" pitchFamily="34" charset="0"/>
              </a:rPr>
              <a:t>se </a:t>
            </a:r>
            <a:r>
              <a:rPr lang="cs-CZ" sz="2800" dirty="0" smtClean="0">
                <a:latin typeface="Berlin Sans FB" pitchFamily="34" charset="0"/>
              </a:rPr>
              <a:t>mají rádi chlapec a dívka?</a:t>
            </a:r>
          </a:p>
          <a:p>
            <a:endParaRPr lang="cs-CZ" sz="32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414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7647" y="980728"/>
            <a:ext cx="7538667" cy="51768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  vlastní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zdroje</a:t>
            </a:r>
          </a:p>
          <a:p>
            <a:pPr marL="342900" lvl="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Calibri"/>
                <a:hlinkClick r:id="rId2"/>
              </a:rPr>
              <a:t>  http://office.microsoft.com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 – kliparty</a:t>
            </a:r>
          </a:p>
          <a:p>
            <a:pPr marL="342900" lvl="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 smtClean="0">
                <a:solidFill>
                  <a:prstClr val="black"/>
                </a:solidFill>
                <a:latin typeface="Calibri"/>
              </a:rPr>
              <a:t>Müller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, O., OBČANSKÁ VÝCHOVA, 8. roč., 1.  vyd.</a:t>
            </a:r>
          </a:p>
          <a:p>
            <a:pPr lvl="0">
              <a:spcBef>
                <a:spcPct val="20000"/>
              </a:spcBef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      Praha: SEPTIMA, 1995. ISBN 80-85801-37-X</a:t>
            </a:r>
          </a:p>
          <a:p>
            <a:pPr marL="342900" lvl="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  Müller, O., VÝCHOVA K OBČANSTVÍ, pracovní</a:t>
            </a:r>
          </a:p>
          <a:p>
            <a:pPr lvl="0">
              <a:spcBef>
                <a:spcPct val="20000"/>
              </a:spcBef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      sešit, 3. díl, 1. vyd. Praha: PARTA, 2009. </a:t>
            </a:r>
          </a:p>
          <a:p>
            <a:pPr lvl="0">
              <a:spcBef>
                <a:spcPct val="20000"/>
              </a:spcBef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      ISBN 978-80-7320-121-0</a:t>
            </a:r>
          </a:p>
          <a:p>
            <a:pPr marL="342900" lvl="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  Müller, O., VÝCHOVA K OBČANSTVÍ, 2. díl,   </a:t>
            </a:r>
          </a:p>
          <a:p>
            <a:pPr lvl="0">
              <a:spcBef>
                <a:spcPct val="20000"/>
              </a:spcBef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      1. vyd. PRAHA: PARTA, s.r.o., 2010.</a:t>
            </a:r>
          </a:p>
          <a:p>
            <a:pPr lvl="0">
              <a:spcBef>
                <a:spcPct val="20000"/>
              </a:spcBef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      ISBN 978-80-7320-116-6</a:t>
            </a:r>
            <a:endParaRPr lang="cs-CZ" sz="3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272842"/>
            <a:ext cx="36423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701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342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Střední odborné učiliště a Základní škola AUTOR: Bc. Lucie Chojnová NÁZEV: VY_32_INOVACE_04_Láska, hledání partnera TÉMA SADY: Občanská výchova DATUM: 26. září 2011 ČÍSLO PROJEKTU: CZ.1.07/1.4.00/21.0477</vt:lpstr>
      <vt:lpstr>Láska, hledání partnera</vt:lpstr>
      <vt:lpstr>Láska provází celý lidský život</vt:lpstr>
      <vt:lpstr>„Leč umačkala bych Tě samou něhou.         Dobrou noc! Dobrou noc! Tak sladké žel  je loučení, že bych Ti bez ustání říkala  „dobrou noc“ až do svítání.“</vt:lpstr>
      <vt:lpstr>Láska mezi lidmi vyjadřuje silný cit k jiné osobě, který je spojený se šťastnými pocity v přítomnosti milované osoby. </vt:lpstr>
      <vt:lpstr>Klasická láska  </vt:lpstr>
      <vt:lpstr>Zamilovanost </vt:lpstr>
      <vt:lpstr>Platonická láska  </vt:lpstr>
      <vt:lpstr>Mateřská láska  </vt:lpstr>
      <vt:lpstr>Láska k idolu </vt:lpstr>
      <vt:lpstr>Otázky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79</cp:revision>
  <dcterms:created xsi:type="dcterms:W3CDTF">2012-04-21T07:06:25Z</dcterms:created>
  <dcterms:modified xsi:type="dcterms:W3CDTF">2012-07-20T10:35:07Z</dcterms:modified>
</cp:coreProperties>
</file>