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5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/>
              <a:pPr>
                <a:defRPr/>
              </a:pPr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3568" y="1844824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</a:t>
            </a:r>
            <a:r>
              <a:rPr lang="cs-CZ" sz="2800" dirty="0" err="1" smtClean="0"/>
              <a:t>Chojnová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VY_32_INOVACE_05_Sexuální život,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antikoncepce</a:t>
            </a:r>
            <a:br>
              <a:rPr lang="cs-CZ" sz="2800" dirty="0" smtClean="0"/>
            </a:br>
            <a:r>
              <a:rPr lang="cs-CZ" sz="2800" dirty="0" smtClean="0"/>
              <a:t>TÉMA SADY: Občanská </a:t>
            </a:r>
            <a:r>
              <a:rPr lang="cs-CZ" sz="2800" dirty="0" smtClean="0">
                <a:latin typeface="Arial" charset="0"/>
              </a:rPr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11. </a:t>
            </a:r>
            <a:r>
              <a:rPr lang="cs-CZ" sz="2800" smtClean="0"/>
              <a:t>říjen </a:t>
            </a:r>
            <a:r>
              <a:rPr lang="cs-CZ" sz="2800" smtClean="0"/>
              <a:t>2011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7924" y="5013325"/>
            <a:ext cx="7536486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ANOTACE: </a:t>
            </a:r>
            <a:r>
              <a:rPr lang="cs-CZ" sz="2600" dirty="0">
                <a:solidFill>
                  <a:schemeClr val="tx1"/>
                </a:solidFill>
              </a:rPr>
              <a:t>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/>
          <a:lstStyle/>
          <a:p>
            <a:r>
              <a:rPr lang="cs-CZ" sz="7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Berlin Sans FB" pitchFamily="34" charset="0"/>
              </a:rPr>
              <a:t>Sexuální život,</a:t>
            </a:r>
            <a:endParaRPr lang="cs-CZ" sz="7200" dirty="0">
              <a:solidFill>
                <a:schemeClr val="tx2">
                  <a:lumMod val="60000"/>
                  <a:lumOff val="40000"/>
                </a:schemeClr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2204864"/>
            <a:ext cx="59046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smtClean="0">
                <a:solidFill>
                  <a:srgbClr val="FF0000"/>
                </a:solidFill>
                <a:latin typeface="Berlin Sans FB" pitchFamily="34" charset="0"/>
              </a:rPr>
              <a:t> antikoncepce  </a:t>
            </a:r>
            <a:endParaRPr lang="cs-CZ" sz="7200" dirty="0">
              <a:solidFill>
                <a:srgbClr val="FF0000"/>
              </a:solidFill>
              <a:latin typeface="Berlin Sans FB" pitchFamily="34" charset="0"/>
            </a:endParaRPr>
          </a:p>
        </p:txBody>
      </p:sp>
      <p:pic>
        <p:nvPicPr>
          <p:cNvPr id="1026" name="Picture 2" descr="C:\Users\Lucie\AppData\Local\Microsoft\Windows\Temporary Internet Files\Content.IE5\SFB0X6VD\MP9003139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500" y="4077073"/>
            <a:ext cx="3657600" cy="2448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cie\AppData\Local\Microsoft\Windows\Temporary Internet Files\Content.IE5\32HDAXOE\MP9003210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01245"/>
            <a:ext cx="3456384" cy="2462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6296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383" y="1435455"/>
            <a:ext cx="6984776" cy="2232248"/>
          </a:xfrm>
        </p:spPr>
        <p:txBody>
          <a:bodyPr/>
          <a:lstStyle/>
          <a:p>
            <a:r>
              <a:rPr lang="cs-CZ" sz="4800" dirty="0" smtClean="0">
                <a:latin typeface="Berlin Sans FB" pitchFamily="34" charset="0"/>
              </a:rPr>
              <a:t>Co skrývá tajemné slovo</a:t>
            </a:r>
            <a:br>
              <a:rPr lang="cs-CZ" sz="4800" dirty="0" smtClean="0">
                <a:latin typeface="Berlin Sans FB" pitchFamily="34" charset="0"/>
              </a:rPr>
            </a:br>
            <a:endParaRPr lang="cs-CZ" sz="4800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95936" y="3653006"/>
            <a:ext cx="31430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Berlin Sans FB" pitchFamily="34" charset="0"/>
              </a:rPr>
              <a:t>sexuální</a:t>
            </a:r>
            <a:endParaRPr lang="cs-CZ" sz="6000" dirty="0">
              <a:latin typeface="Berlin Sans FB" pitchFamily="34" charset="0"/>
            </a:endParaRPr>
          </a:p>
        </p:txBody>
      </p:sp>
      <p:pic>
        <p:nvPicPr>
          <p:cNvPr id="2051" name="Picture 3" descr="C:\Users\Lucie\AppData\Local\Microsoft\Windows\Temporary Internet Files\Content.IE5\Z6QZ204O\MC9004348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30358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470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16632" y="197767"/>
            <a:ext cx="8229600" cy="1143000"/>
          </a:xfrm>
        </p:spPr>
        <p:txBody>
          <a:bodyPr/>
          <a:lstStyle/>
          <a:p>
            <a:r>
              <a:rPr lang="cs-CZ" sz="4800" dirty="0" smtClean="0">
                <a:latin typeface="Berlin Sans FB" pitchFamily="34" charset="0"/>
              </a:rPr>
              <a:t>-    Je to pohlavní život.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602" y="1340767"/>
            <a:ext cx="89289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Tx/>
              <a:buChar char="-"/>
            </a:pPr>
            <a:r>
              <a:rPr lang="cs-CZ" sz="4800" dirty="0" smtClean="0">
                <a:latin typeface="Berlin Sans FB" pitchFamily="34" charset="0"/>
              </a:rPr>
              <a:t>V období dospívání dozrávají          pohlavní orgány, které slouží </a:t>
            </a:r>
          </a:p>
          <a:p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  v dospělosti k rozmnožování.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5008" y="3649091"/>
            <a:ext cx="8789586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-  Ale v pohlavním životě nejde </a:t>
            </a:r>
          </a:p>
          <a:p>
            <a:r>
              <a:rPr lang="cs-CZ" sz="4800" dirty="0" smtClean="0">
                <a:latin typeface="Berlin Sans FB" pitchFamily="34" charset="0"/>
              </a:rPr>
              <a:t>    jen o zrození nového človíčka, </a:t>
            </a:r>
          </a:p>
          <a:p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 pohlavní život je vyvrcholením</a:t>
            </a:r>
          </a:p>
          <a:p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 vztahu zamilovaných lidí.</a:t>
            </a:r>
            <a:endParaRPr lang="cs-CZ" sz="48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4058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484784"/>
            <a:ext cx="8229600" cy="1143000"/>
          </a:xfrm>
        </p:spPr>
        <p:txBody>
          <a:bodyPr/>
          <a:lstStyle/>
          <a:p>
            <a:r>
              <a:rPr lang="cs-CZ" dirty="0" smtClean="0"/>
              <a:t>Nyní si zodpovíme pár otázek, na které má dospívající chlapec či dívka, </a:t>
            </a:r>
            <a:r>
              <a:rPr lang="cs-CZ" dirty="0" smtClean="0">
                <a:solidFill>
                  <a:srgbClr val="C00000"/>
                </a:solidFill>
              </a:rPr>
              <a:t>problém se zeptat:</a:t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Lucie\AppData\Local\Microsoft\Windows\Temporary Internet Files\Content.IE5\MD5YQW23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63068"/>
            <a:ext cx="97160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2996952"/>
            <a:ext cx="82089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(A tak v jedné 8. třídě dostali žáci od pana učitele úkol, aby své dotazy sepsali na papírky a ty dali do krabice.</a:t>
            </a:r>
          </a:p>
          <a:p>
            <a:r>
              <a:rPr lang="cs-CZ" sz="3600" dirty="0" smtClean="0"/>
              <a:t>Pan učitel pak sáhnul do krabice pro první papírek a začal číst</a:t>
            </a:r>
            <a:r>
              <a:rPr lang="cs-CZ" sz="3600" dirty="0" smtClean="0">
                <a:solidFill>
                  <a:srgbClr val="7030A0"/>
                </a:solidFill>
                <a:sym typeface="Wingdings" pitchFamily="2" charset="2"/>
              </a:rPr>
              <a:t></a:t>
            </a:r>
            <a:r>
              <a:rPr lang="cs-CZ" sz="3600" dirty="0" smtClean="0">
                <a:sym typeface="Wingdings" pitchFamily="2" charset="2"/>
              </a:rPr>
              <a:t>)</a:t>
            </a:r>
            <a:r>
              <a:rPr lang="cs-CZ" sz="3600" dirty="0" smtClean="0"/>
              <a:t>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28533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20688"/>
            <a:ext cx="8363272" cy="2232248"/>
          </a:xfrm>
        </p:spPr>
        <p:txBody>
          <a:bodyPr/>
          <a:lstStyle/>
          <a:p>
            <a:pPr algn="just"/>
            <a:r>
              <a:rPr lang="cs-CZ" sz="3600" dirty="0" smtClean="0">
                <a:latin typeface="Arial" pitchFamily="34" charset="0"/>
                <a:cs typeface="Arial" pitchFamily="34" charset="0"/>
              </a:rPr>
              <a:t>- Doma mi rodiče říkají, že nemám být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zvědavý, a že na některé věci mám 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dost času. Nikdo mi neřekne, co mě zajímá. Třeba jestli je normální, že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se mi zdá o nahatých dívkách.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861768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Takové sny jsou v pubertě velmi běžné a </a:t>
            </a:r>
          </a:p>
          <a:p>
            <a:r>
              <a:rPr lang="cs-CZ" sz="3600" dirty="0">
                <a:latin typeface="Berlin Sans FB" pitchFamily="34" charset="0"/>
              </a:rPr>
              <a:t>p</a:t>
            </a:r>
            <a:r>
              <a:rPr lang="cs-CZ" sz="3600" dirty="0" smtClean="0">
                <a:latin typeface="Berlin Sans FB" pitchFamily="34" charset="0"/>
              </a:rPr>
              <a:t>řirozené. V období dospívání dochází </a:t>
            </a:r>
          </a:p>
          <a:p>
            <a:r>
              <a:rPr lang="cs-CZ" sz="3600" dirty="0">
                <a:latin typeface="Berlin Sans FB" pitchFamily="34" charset="0"/>
              </a:rPr>
              <a:t>k</a:t>
            </a:r>
            <a:r>
              <a:rPr lang="cs-CZ" sz="3600" dirty="0" smtClean="0">
                <a:latin typeface="Berlin Sans FB" pitchFamily="34" charset="0"/>
              </a:rPr>
              <a:t> poznávání opačného pohlaví, a proto se </a:t>
            </a:r>
          </a:p>
          <a:p>
            <a:r>
              <a:rPr lang="cs-CZ" sz="3600" dirty="0" smtClean="0">
                <a:latin typeface="Berlin Sans FB" pitchFamily="34" charset="0"/>
              </a:rPr>
              <a:t>Vám zdá například o dívce, která sice </a:t>
            </a:r>
            <a:r>
              <a:rPr lang="cs-CZ" sz="3600" dirty="0" err="1" smtClean="0">
                <a:latin typeface="Berlin Sans FB" pitchFamily="34" charset="0"/>
              </a:rPr>
              <a:t>nee</a:t>
            </a:r>
            <a:r>
              <a:rPr lang="cs-CZ" sz="3600" dirty="0" smtClean="0">
                <a:latin typeface="Berlin Sans FB" pitchFamily="34" charset="0"/>
              </a:rPr>
              <a:t>-</a:t>
            </a:r>
          </a:p>
          <a:p>
            <a:r>
              <a:rPr lang="cs-CZ" sz="3600" dirty="0" err="1">
                <a:latin typeface="Berlin Sans FB" pitchFamily="34" charset="0"/>
              </a:rPr>
              <a:t>x</a:t>
            </a:r>
            <a:r>
              <a:rPr lang="cs-CZ" sz="3600" dirty="0" err="1" smtClean="0">
                <a:latin typeface="Berlin Sans FB" pitchFamily="34" charset="0"/>
              </a:rPr>
              <a:t>istuje</a:t>
            </a:r>
            <a:r>
              <a:rPr lang="cs-CZ" sz="3600" dirty="0" smtClean="0">
                <a:latin typeface="Berlin Sans FB" pitchFamily="34" charset="0"/>
              </a:rPr>
              <a:t>, ale přáli byste si ji potkat.</a:t>
            </a:r>
          </a:p>
        </p:txBody>
      </p:sp>
    </p:spTree>
    <p:extLst>
      <p:ext uri="{BB962C8B-B14F-4D97-AF65-F5344CB8AC3E}">
        <p14:creationId xmlns:p14="http://schemas.microsoft.com/office/powerpoint/2010/main" val="4034809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/>
          <a:lstStyle/>
          <a:p>
            <a:pPr algn="just"/>
            <a:r>
              <a:rPr lang="cs-CZ" sz="3600" dirty="0" smtClean="0">
                <a:latin typeface="Arial" pitchFamily="34" charset="0"/>
                <a:cs typeface="Arial" pitchFamily="34" charset="0"/>
              </a:rPr>
              <a:t>Ve škole probíráme, jak máme pečovat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o malé dítě, jak ho máme krmit a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přebalovat. Ale málo víme o tom, jak dítě vznikne. Může dívka otěhotnět již při polibku?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3501008"/>
            <a:ext cx="84783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V žádném případě. K těhotenství dochází</a:t>
            </a:r>
          </a:p>
          <a:p>
            <a:r>
              <a:rPr lang="cs-CZ" sz="3600" dirty="0" smtClean="0">
                <a:latin typeface="Berlin Sans FB" pitchFamily="34" charset="0"/>
              </a:rPr>
              <a:t>o pohlavním styku, kdy dojde ke splynutí</a:t>
            </a:r>
          </a:p>
          <a:p>
            <a:r>
              <a:rPr lang="cs-CZ" sz="3600" dirty="0">
                <a:latin typeface="Berlin Sans FB" pitchFamily="34" charset="0"/>
              </a:rPr>
              <a:t>m</a:t>
            </a:r>
            <a:r>
              <a:rPr lang="cs-CZ" sz="3600" dirty="0" smtClean="0">
                <a:latin typeface="Berlin Sans FB" pitchFamily="34" charset="0"/>
              </a:rPr>
              <a:t>užských a ženských pohlavních buněk. </a:t>
            </a:r>
            <a:endParaRPr lang="cs-CZ" sz="3600" dirty="0">
              <a:latin typeface="Berlin Sans FB" pitchFamily="34" charset="0"/>
            </a:endParaRPr>
          </a:p>
          <a:p>
            <a:r>
              <a:rPr lang="cs-CZ" sz="3600" dirty="0" smtClean="0">
                <a:latin typeface="Berlin Sans FB" pitchFamily="34" charset="0"/>
              </a:rPr>
              <a:t>V těle ženy začíná růst nový človíček.</a:t>
            </a:r>
            <a:endParaRPr lang="cs-CZ" sz="36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5694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/>
          <a:lstStyle/>
          <a:p>
            <a:pPr algn="just"/>
            <a:r>
              <a:rPr lang="cs-CZ" dirty="0" smtClean="0"/>
              <a:t>Nedávno jsem prohledal knihovnu</a:t>
            </a:r>
            <a:br>
              <a:rPr lang="cs-CZ" dirty="0" smtClean="0"/>
            </a:br>
            <a:r>
              <a:rPr lang="cs-CZ" dirty="0" smtClean="0"/>
              <a:t>protože jsem zaslechl, jak táta říká, </a:t>
            </a:r>
            <a:br>
              <a:rPr lang="cs-CZ" dirty="0" smtClean="0"/>
            </a:br>
            <a:r>
              <a:rPr lang="cs-CZ" dirty="0" smtClean="0"/>
              <a:t>že je někdo homosexuál. Kdo je to </a:t>
            </a:r>
            <a:br>
              <a:rPr lang="cs-CZ" dirty="0" smtClean="0"/>
            </a:br>
            <a:r>
              <a:rPr lang="cs-CZ" dirty="0" smtClean="0"/>
              <a:t>homosexuál?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488680"/>
            <a:ext cx="835677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Homosexualita je pohlavní náklonnost </a:t>
            </a:r>
          </a:p>
          <a:p>
            <a:r>
              <a:rPr lang="cs-CZ" sz="3600" dirty="0">
                <a:latin typeface="Berlin Sans FB" pitchFamily="34" charset="0"/>
              </a:rPr>
              <a:t>k</a:t>
            </a:r>
            <a:r>
              <a:rPr lang="cs-CZ" sz="3600" dirty="0" smtClean="0">
                <a:latin typeface="Berlin Sans FB" pitchFamily="34" charset="0"/>
              </a:rPr>
              <a:t>e stejnému pohlaví. To znamená, že se </a:t>
            </a:r>
          </a:p>
          <a:p>
            <a:r>
              <a:rPr lang="cs-CZ" sz="3600" dirty="0">
                <a:latin typeface="Berlin Sans FB" pitchFamily="34" charset="0"/>
              </a:rPr>
              <a:t>n</a:t>
            </a:r>
            <a:r>
              <a:rPr lang="cs-CZ" sz="3600" dirty="0" smtClean="0">
                <a:latin typeface="Berlin Sans FB" pitchFamily="34" charset="0"/>
              </a:rPr>
              <a:t>apříklad milují dva muži nebo dvě ženy.</a:t>
            </a:r>
          </a:p>
          <a:p>
            <a:r>
              <a:rPr lang="cs-CZ" sz="3600" dirty="0" smtClean="0">
                <a:latin typeface="Berlin Sans FB" pitchFamily="34" charset="0"/>
              </a:rPr>
              <a:t>Tato vlastnost se projevuje až v dospělosti.</a:t>
            </a:r>
            <a:endParaRPr lang="cs-CZ" sz="36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21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/>
          <a:lstStyle/>
          <a:p>
            <a:pPr algn="just"/>
            <a:r>
              <a:rPr lang="cs-CZ" sz="3600" dirty="0" smtClean="0">
                <a:latin typeface="Arial" pitchFamily="34" charset="0"/>
                <a:cs typeface="Arial" pitchFamily="34" charset="0"/>
              </a:rPr>
              <a:t>Budete si možná myslet, že jsem hloupá, ale co je to vlastně menstruace?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708920"/>
            <a:ext cx="94829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Menstruace, neboli měsíčky, je přirozeným </a:t>
            </a:r>
          </a:p>
          <a:p>
            <a:r>
              <a:rPr lang="cs-CZ" sz="3600" dirty="0">
                <a:latin typeface="Berlin Sans FB" pitchFamily="34" charset="0"/>
              </a:rPr>
              <a:t>p</a:t>
            </a:r>
            <a:r>
              <a:rPr lang="cs-CZ" sz="3600" dirty="0" smtClean="0">
                <a:latin typeface="Berlin Sans FB" pitchFamily="34" charset="0"/>
              </a:rPr>
              <a:t>rojevem pohlavního dospívání. Přibližně </a:t>
            </a:r>
          </a:p>
          <a:p>
            <a:r>
              <a:rPr lang="cs-CZ" sz="3600" dirty="0">
                <a:latin typeface="Berlin Sans FB" pitchFamily="34" charset="0"/>
              </a:rPr>
              <a:t>s</a:t>
            </a:r>
            <a:r>
              <a:rPr lang="cs-CZ" sz="3600" dirty="0" smtClean="0">
                <a:latin typeface="Berlin Sans FB" pitchFamily="34" charset="0"/>
              </a:rPr>
              <a:t>e dostavuje kolem dvanáctého roku. Jedná</a:t>
            </a:r>
          </a:p>
          <a:p>
            <a:r>
              <a:rPr lang="cs-CZ" sz="3600" dirty="0">
                <a:latin typeface="Berlin Sans FB" pitchFamily="34" charset="0"/>
              </a:rPr>
              <a:t>s</a:t>
            </a:r>
            <a:r>
              <a:rPr lang="cs-CZ" sz="3600" dirty="0" smtClean="0">
                <a:latin typeface="Berlin Sans FB" pitchFamily="34" charset="0"/>
              </a:rPr>
              <a:t>e o krvácení z ženských pohlavních orgánů,</a:t>
            </a:r>
          </a:p>
          <a:p>
            <a:r>
              <a:rPr lang="cs-CZ" sz="3600" dirty="0">
                <a:latin typeface="Berlin Sans FB" pitchFamily="34" charset="0"/>
              </a:rPr>
              <a:t>k</a:t>
            </a:r>
            <a:r>
              <a:rPr lang="cs-CZ" sz="3600" dirty="0" smtClean="0">
                <a:latin typeface="Berlin Sans FB" pitchFamily="34" charset="0"/>
              </a:rPr>
              <a:t>teré se opakuje přibližně po čtyřech týdnech.</a:t>
            </a:r>
          </a:p>
          <a:p>
            <a:r>
              <a:rPr lang="cs-CZ" sz="3600" dirty="0" smtClean="0">
                <a:latin typeface="Berlin Sans FB" pitchFamily="34" charset="0"/>
              </a:rPr>
              <a:t>Z těla žen se krvácením dostávají uzrálé </a:t>
            </a:r>
          </a:p>
          <a:p>
            <a:r>
              <a:rPr lang="cs-CZ" sz="3600" dirty="0">
                <a:latin typeface="Berlin Sans FB" pitchFamily="34" charset="0"/>
              </a:rPr>
              <a:t>p</a:t>
            </a:r>
            <a:r>
              <a:rPr lang="cs-CZ" sz="3600" dirty="0" smtClean="0">
                <a:latin typeface="Berlin Sans FB" pitchFamily="34" charset="0"/>
              </a:rPr>
              <a:t>ohlavní buňky.</a:t>
            </a:r>
          </a:p>
        </p:txBody>
      </p:sp>
    </p:spTree>
    <p:extLst>
      <p:ext uri="{BB962C8B-B14F-4D97-AF65-F5344CB8AC3E}">
        <p14:creationId xmlns:p14="http://schemas.microsoft.com/office/powerpoint/2010/main" val="21073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/>
          <a:lstStyle/>
          <a:p>
            <a:r>
              <a:rPr lang="cs-CZ" sz="7200" dirty="0" smtClean="0">
                <a:solidFill>
                  <a:srgbClr val="FF0000"/>
                </a:solidFill>
                <a:latin typeface="Berlin Sans FB" pitchFamily="34" charset="0"/>
              </a:rPr>
              <a:t>Antikoncepce</a:t>
            </a:r>
            <a:endParaRPr lang="cs-CZ" sz="7200" dirty="0">
              <a:solidFill>
                <a:srgbClr val="FF000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3069208"/>
            <a:ext cx="93135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 dirty="0" smtClean="0">
                <a:latin typeface="Berlin Sans FB" pitchFamily="34" charset="0"/>
              </a:rPr>
              <a:t>Dívka může otěhotnět i při své první </a:t>
            </a:r>
          </a:p>
          <a:p>
            <a:r>
              <a:rPr lang="cs-CZ" sz="3600" dirty="0" smtClean="0">
                <a:latin typeface="Berlin Sans FB" pitchFamily="34" charset="0"/>
              </a:rPr>
              <a:t>     souloži, když je ještě panna. Dostatečnou</a:t>
            </a:r>
          </a:p>
          <a:p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ochranou nejsou ani tzv. neplodné dny, ani </a:t>
            </a:r>
          </a:p>
          <a:p>
            <a:r>
              <a:rPr lang="cs-CZ" sz="3600" dirty="0" smtClean="0">
                <a:latin typeface="Berlin Sans FB" pitchFamily="34" charset="0"/>
              </a:rPr>
              <a:t>     přerušovaná soulož.</a:t>
            </a:r>
            <a:endParaRPr lang="cs-CZ" sz="36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0980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801" y="184383"/>
            <a:ext cx="9461244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algn="just">
              <a:buFontTx/>
              <a:buChar char="-"/>
            </a:pPr>
            <a:r>
              <a:rPr lang="cs-CZ" sz="3600" dirty="0" smtClean="0">
                <a:latin typeface="Berlin Sans FB" pitchFamily="34" charset="0"/>
              </a:rPr>
              <a:t>Před zahájením pohlavního života</a:t>
            </a:r>
          </a:p>
          <a:p>
            <a:pPr algn="just"/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je důležitá spolehlivá </a:t>
            </a:r>
            <a:r>
              <a:rPr lang="cs-CZ" sz="3600" b="1" dirty="0" smtClean="0">
                <a:solidFill>
                  <a:srgbClr val="FF0000"/>
                </a:solidFill>
                <a:latin typeface="Berlin Sans FB" pitchFamily="34" charset="0"/>
              </a:rPr>
              <a:t>antikoncepce.</a:t>
            </a:r>
          </a:p>
          <a:p>
            <a:pPr marL="571500" indent="-571500" algn="just">
              <a:buFontTx/>
              <a:buChar char="-"/>
            </a:pPr>
            <a:r>
              <a:rPr lang="cs-CZ" sz="3600" dirty="0" smtClean="0">
                <a:latin typeface="Berlin Sans FB" pitchFamily="34" charset="0"/>
              </a:rPr>
              <a:t>Nejvhodnější antikoncepce pro mladou </a:t>
            </a:r>
          </a:p>
          <a:p>
            <a:pPr algn="just"/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dívku je </a:t>
            </a:r>
            <a:r>
              <a:rPr lang="cs-CZ" sz="3600" b="1" dirty="0" smtClean="0">
                <a:solidFill>
                  <a:srgbClr val="FF0000"/>
                </a:solidFill>
                <a:latin typeface="Berlin Sans FB" pitchFamily="34" charset="0"/>
              </a:rPr>
              <a:t>antikoncepce hormonální</a:t>
            </a:r>
            <a:r>
              <a:rPr lang="cs-CZ" sz="3600" b="1" dirty="0" smtClean="0">
                <a:latin typeface="Berlin Sans FB" pitchFamily="34" charset="0"/>
              </a:rPr>
              <a:t>,</a:t>
            </a:r>
            <a:r>
              <a:rPr lang="cs-CZ" sz="3600" dirty="0" smtClean="0">
                <a:latin typeface="Berlin Sans FB" pitchFamily="34" charset="0"/>
              </a:rPr>
              <a:t> která </a:t>
            </a:r>
          </a:p>
          <a:p>
            <a:pPr algn="just"/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při pravidelném užívání představuje </a:t>
            </a:r>
          </a:p>
          <a:p>
            <a:pPr algn="just"/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neškodnou a jednu z </a:t>
            </a:r>
            <a:r>
              <a:rPr lang="cs-CZ" sz="3600" dirty="0" smtClean="0">
                <a:solidFill>
                  <a:srgbClr val="FF0000"/>
                </a:solidFill>
                <a:latin typeface="Berlin Sans FB" pitchFamily="34" charset="0"/>
              </a:rPr>
              <a:t>nejspolehlivějších</a:t>
            </a:r>
          </a:p>
          <a:p>
            <a:pPr algn="just"/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</a:t>
            </a:r>
            <a:r>
              <a:rPr lang="cs-CZ" sz="3600" dirty="0" smtClean="0">
                <a:solidFill>
                  <a:srgbClr val="FF0000"/>
                </a:solidFill>
                <a:latin typeface="Berlin Sans FB" pitchFamily="34" charset="0"/>
              </a:rPr>
              <a:t>metod </a:t>
            </a:r>
            <a:r>
              <a:rPr lang="cs-CZ" sz="3600" dirty="0" smtClean="0">
                <a:latin typeface="Berlin Sans FB" pitchFamily="34" charset="0"/>
              </a:rPr>
              <a:t>zábrany nežádoucího otěhotnění.</a:t>
            </a:r>
          </a:p>
          <a:p>
            <a:pPr marL="571500" indent="-571500" algn="just">
              <a:buFontTx/>
              <a:buChar char="-"/>
            </a:pPr>
            <a:r>
              <a:rPr lang="cs-CZ" sz="3600" b="1" dirty="0" smtClean="0">
                <a:solidFill>
                  <a:srgbClr val="FF0000"/>
                </a:solidFill>
                <a:latin typeface="Berlin Sans FB" pitchFamily="34" charset="0"/>
              </a:rPr>
              <a:t>Hormonální antikoncepce</a:t>
            </a:r>
            <a:r>
              <a:rPr lang="cs-CZ" sz="3600" dirty="0" smtClean="0">
                <a:solidFill>
                  <a:srgbClr val="FF0000"/>
                </a:solidFill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však nechrání</a:t>
            </a:r>
          </a:p>
          <a:p>
            <a:pPr algn="just"/>
            <a:r>
              <a:rPr lang="cs-CZ" sz="3600" dirty="0" smtClean="0">
                <a:latin typeface="Berlin Sans FB" pitchFamily="34" charset="0"/>
              </a:rPr>
              <a:t>     před nákazou pohlavně přenosných</a:t>
            </a:r>
          </a:p>
          <a:p>
            <a:pPr algn="just"/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chorob. Proto i v případě, že dívka </a:t>
            </a:r>
          </a:p>
          <a:p>
            <a:pPr algn="just"/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pilulky užívá, měl by chlapec použít </a:t>
            </a:r>
          </a:p>
          <a:p>
            <a:pPr algn="just"/>
            <a:r>
              <a:rPr lang="cs-CZ" sz="3600" dirty="0">
                <a:solidFill>
                  <a:srgbClr val="FF0000"/>
                </a:solidFill>
                <a:latin typeface="Berlin Sans FB" pitchFamily="34" charset="0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Berlin Sans FB" pitchFamily="34" charset="0"/>
              </a:rPr>
              <a:t>    </a:t>
            </a:r>
            <a:r>
              <a:rPr lang="cs-CZ" sz="3600" b="1" dirty="0" smtClean="0">
                <a:solidFill>
                  <a:srgbClr val="FF0000"/>
                </a:solidFill>
                <a:latin typeface="Berlin Sans FB" pitchFamily="34" charset="0"/>
              </a:rPr>
              <a:t>kondom (prezervativ).</a:t>
            </a:r>
            <a:r>
              <a:rPr lang="cs-CZ" sz="3600" b="1" dirty="0" smtClean="0">
                <a:latin typeface="Berlin Sans FB" pitchFamily="34" charset="0"/>
              </a:rPr>
              <a:t> </a:t>
            </a:r>
            <a:endParaRPr lang="cs-CZ" sz="3600" b="1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8774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815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692696"/>
            <a:ext cx="46682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Berlin Sans FB" pitchFamily="34" charset="0"/>
              </a:rPr>
              <a:t>Kondom (prezervativ) </a:t>
            </a:r>
            <a:endParaRPr lang="cs-CZ" sz="3200" b="1" dirty="0">
              <a:solidFill>
                <a:srgbClr val="FF0000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858068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 dirty="0" smtClean="0">
                <a:latin typeface="Berlin Sans FB" pitchFamily="34" charset="0"/>
              </a:rPr>
              <a:t>Je nejúčinnější prostředek k zabránění </a:t>
            </a:r>
          </a:p>
          <a:p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smrtelného viru HIV (nemoc AIDS)</a:t>
            </a:r>
          </a:p>
          <a:p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a nejlepší ochrana před pohlavně </a:t>
            </a:r>
          </a:p>
          <a:p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přenosnými chorobami.</a:t>
            </a:r>
          </a:p>
          <a:p>
            <a:endParaRPr lang="cs-CZ" sz="3600" dirty="0" smtClean="0">
              <a:latin typeface="Berlin Sans FB" pitchFamily="34" charset="0"/>
            </a:endParaRPr>
          </a:p>
          <a:p>
            <a:pPr marL="571500" indent="-571500">
              <a:buFontTx/>
              <a:buChar char="-"/>
            </a:pPr>
            <a:r>
              <a:rPr lang="cs-CZ" sz="3600" dirty="0" smtClean="0">
                <a:latin typeface="Berlin Sans FB" pitchFamily="34" charset="0"/>
              </a:rPr>
              <a:t>Styk s náhodnými sexuálními partnery</a:t>
            </a:r>
          </a:p>
          <a:p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a jejich střídání zvyšuje možnost nákazy </a:t>
            </a:r>
          </a:p>
          <a:p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pohlavně přenosných chorob. </a:t>
            </a:r>
          </a:p>
          <a:p>
            <a:endParaRPr lang="cs-CZ" sz="3600" dirty="0">
              <a:latin typeface="Berlin Sans FB" pitchFamily="34" charset="0"/>
            </a:endParaRPr>
          </a:p>
        </p:txBody>
      </p:sp>
      <p:pic>
        <p:nvPicPr>
          <p:cNvPr id="3074" name="Picture 2" descr="C:\Users\Lucie\AppData\Local\Microsoft\Windows\Temporary Internet Files\Content.IE5\Z6QZ204O\MC900028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8640"/>
            <a:ext cx="209996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726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rgbClr val="00B0F0"/>
                </a:solidFill>
                <a:latin typeface="Berlin Sans FB" pitchFamily="34" charset="0"/>
              </a:rPr>
              <a:t>Otázky</a:t>
            </a:r>
            <a:endParaRPr lang="cs-CZ" sz="6000" dirty="0">
              <a:solidFill>
                <a:srgbClr val="00B0F0"/>
              </a:solidFill>
              <a:latin typeface="Berlin Sans FB" pitchFamily="34" charset="0"/>
            </a:endParaRPr>
          </a:p>
        </p:txBody>
      </p:sp>
      <p:pic>
        <p:nvPicPr>
          <p:cNvPr id="4098" name="Picture 2" descr="C:\Users\Lucie\AppData\Local\Microsoft\Windows\Temporary Internet Files\Content.IE5\MD5YQW23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-171400"/>
            <a:ext cx="2843932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321072" y="1628800"/>
            <a:ext cx="903230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00150" lvl="1" indent="-742950">
              <a:buFontTx/>
              <a:buAutoNum type="arabicPeriod"/>
            </a:pPr>
            <a:r>
              <a:rPr lang="cs-CZ" sz="3600" dirty="0" smtClean="0">
                <a:latin typeface="Berlin Sans FB" pitchFamily="34" charset="0"/>
              </a:rPr>
              <a:t>Napište vlastními slovy, co si představujete </a:t>
            </a:r>
            <a:r>
              <a:rPr lang="cs-CZ" sz="3600" dirty="0">
                <a:latin typeface="Berlin Sans FB" pitchFamily="34" charset="0"/>
              </a:rPr>
              <a:t>pod pojmem sexuální život.</a:t>
            </a:r>
          </a:p>
          <a:p>
            <a:pPr marL="1200150" lvl="1" indent="-742950">
              <a:buAutoNum type="arabicPeriod"/>
            </a:pPr>
            <a:r>
              <a:rPr lang="cs-CZ" sz="3600" dirty="0" smtClean="0">
                <a:latin typeface="Berlin Sans FB" pitchFamily="34" charset="0"/>
              </a:rPr>
              <a:t> </a:t>
            </a:r>
          </a:p>
          <a:p>
            <a:r>
              <a:rPr lang="cs-CZ" sz="3600" dirty="0" smtClean="0">
                <a:latin typeface="Berlin Sans FB" pitchFamily="34" charset="0"/>
              </a:rPr>
              <a:t>       </a:t>
            </a:r>
            <a:endParaRPr lang="cs-CZ" sz="36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7392" y="3357612"/>
            <a:ext cx="81884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    Udělejte si podobnou anketu. Napište</a:t>
            </a:r>
          </a:p>
          <a:p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na papírky otázky, týkající se </a:t>
            </a:r>
            <a:r>
              <a:rPr lang="cs-CZ" sz="3600" dirty="0" err="1" smtClean="0">
                <a:latin typeface="Berlin Sans FB" pitchFamily="34" charset="0"/>
              </a:rPr>
              <a:t>sexuál</a:t>
            </a:r>
            <a:r>
              <a:rPr lang="cs-CZ" sz="3600" dirty="0" smtClean="0">
                <a:latin typeface="Berlin Sans FB" pitchFamily="34" charset="0"/>
              </a:rPr>
              <a:t>.</a:t>
            </a:r>
          </a:p>
          <a:p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života. Podpis není důležitý.</a:t>
            </a:r>
            <a:endParaRPr lang="cs-CZ" sz="3600" dirty="0"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5115529"/>
            <a:ext cx="87046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erlin Sans FB" pitchFamily="34" charset="0"/>
              </a:rPr>
              <a:t> 3.    Jak si představujete svého partnera pro</a:t>
            </a:r>
          </a:p>
          <a:p>
            <a:r>
              <a:rPr lang="cs-CZ" sz="3600" dirty="0">
                <a:latin typeface="Berlin Sans FB" pitchFamily="34" charset="0"/>
              </a:rPr>
              <a:t> </a:t>
            </a:r>
            <a:r>
              <a:rPr lang="cs-CZ" sz="3600" dirty="0" smtClean="0">
                <a:latin typeface="Berlin Sans FB" pitchFamily="34" charset="0"/>
              </a:rPr>
              <a:t>       budoucí život.</a:t>
            </a:r>
            <a:endParaRPr lang="cs-CZ" sz="36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6571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r>
              <a:rPr lang="cs-CZ" dirty="0" smtClean="0"/>
              <a:t> vlastní zdroje</a:t>
            </a:r>
          </a:p>
          <a:p>
            <a:r>
              <a:rPr lang="cs-CZ" dirty="0" smtClean="0">
                <a:hlinkClick r:id="rId2"/>
              </a:rPr>
              <a:t> http://office.microsoft.com</a:t>
            </a:r>
            <a:r>
              <a:rPr lang="cs-CZ" dirty="0" smtClean="0"/>
              <a:t> – kliparty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Müller, O., OBČANSKÁ VÝCHOVA, 8. roč., 1.  vyd.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Praha: SEPTIMA, 1995. ISBN 80-85801-37-X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VÝCHOVA K OBČANSTVÍ, pracovní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sešit, 3. díl, 1. vyd. Praha: PARTA, 2009.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978-80-7320-121-0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VÝCHOVA K OBČANSTVÍ, 2. díl,  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1. vyd. PRAHA: PARTA, s.r.o., 2010.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978-80-7320-116-6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231</TotalTime>
  <Words>610</Words>
  <Application>Microsoft Office PowerPoint</Application>
  <PresentationFormat>Předvádění na obrazovce (4:3)</PresentationFormat>
  <Paragraphs>86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NÁZEV ŠKOLY: Střední odborné učiliště a Základní škola AUTOR: Bc. Lucie Chojnová NÁZEV: VY_32_INOVACE_05_Sexuální život,                                                      antikoncepce TÉMA SADY: Občanská výchova DATUM: 11. říjen 2011 ČÍSLO PROJEKTU: CZ.1.07/1.4.00/21.0477</vt:lpstr>
      <vt:lpstr>Sexuální život,</vt:lpstr>
      <vt:lpstr>Co skrývá tajemné slovo </vt:lpstr>
      <vt:lpstr>-    Je to pohlavní život.</vt:lpstr>
      <vt:lpstr>Nyní si zodpovíme pár otázek, na které má dospívající chlapec či dívka, problém se zeptat: </vt:lpstr>
      <vt:lpstr>- Doma mi rodiče říkají, že nemám být  zvědavý, a že na některé věci mám   dost času. Nikdo mi neřekne, co mě zajímá. Třeba jestli je normální, že se mi zdá o nahatých dívkách. </vt:lpstr>
      <vt:lpstr>Ve škole probíráme, jak máme pečovat o malé dítě, jak ho máme krmit a  přebalovat. Ale málo víme o tom, jak dítě vznikne. Může dívka otěhotnět již při polibku?</vt:lpstr>
      <vt:lpstr>Nedávno jsem prohledal knihovnu protože jsem zaslechl, jak táta říká,  že je někdo homosexuál. Kdo je to  homosexuál?</vt:lpstr>
      <vt:lpstr>Budete si možná myslet, že jsem hloupá, ale co je to vlastně menstruace?</vt:lpstr>
      <vt:lpstr>Antikoncepce</vt:lpstr>
      <vt:lpstr>Prezentace aplikace PowerPoint</vt:lpstr>
      <vt:lpstr>Prezentace aplikace PowerPoint</vt:lpstr>
      <vt:lpstr>Otázky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83</cp:revision>
  <dcterms:created xsi:type="dcterms:W3CDTF">2012-04-21T07:06:25Z</dcterms:created>
  <dcterms:modified xsi:type="dcterms:W3CDTF">2012-07-02T08:22:40Z</dcterms:modified>
</cp:coreProperties>
</file>