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1" r:id="rId13"/>
    <p:sldId id="259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56" autoAdjust="0"/>
    <p:restoredTop sz="94660"/>
  </p:normalViewPr>
  <p:slideViewPr>
    <p:cSldViewPr>
      <p:cViewPr varScale="1">
        <p:scale>
          <a:sx n="103" d="100"/>
          <a:sy n="103" d="100"/>
        </p:scale>
        <p:origin x="-192" y="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633B0-F3A4-4323-BC35-DE5B32101E67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351C4-26EB-4111-B992-B54443B5E7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FB7C6-7C4B-418C-B0F9-7759EDC89E0C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EDD78-0857-4BB4-87A4-8AAC8DF0DC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161C3-A959-4F57-BEF7-8F385720DA2A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54FE9-172C-40DE-A701-71C5E778FC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3CC0A-6A96-49E4-AFB7-14925A3CBBE1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FA957-B4CC-4B68-9B44-7B28B68DD5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C869-AC25-47D3-A5BD-9268073B8B7B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A71ED-FD7A-41CE-B235-384F198FC0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8BEEB-A51C-4935-BBB5-EEC8FDE1A3C2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CBA48-C3A6-44F0-A06B-4F8216ED12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B9F2C-4E9B-45A8-83EE-17A3D021BF25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40FFF-A699-43E9-B22F-5ADEFF91C9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571A9-F980-4DD9-A829-E5B6A5F80AC4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9FB50-84D3-4A72-97C9-C416E12D22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79F28-07B3-4E41-B136-964321A2033E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80991-B70E-40D8-AFA4-73533EF830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126A4-45A3-4E90-9250-CFFD2F356F26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A4AD7-FA43-4E9E-88A1-3358D4D9A0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B88F1-601F-44D3-B833-0175559882DD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CAFEE-5521-4A03-88CA-2C0DBD90B6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F3568DF-82C1-4F21-B850-2F168677312A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983858C-7BE5-45F7-A543-16707474F8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cz/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/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Lucie </a:t>
            </a:r>
            <a:r>
              <a:rPr lang="cs-CZ" sz="2800" dirty="0" err="1" smtClean="0"/>
              <a:t>Chojnová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VY_32_INOVACE_06_Nebezpečí pohlavních</a:t>
            </a:r>
            <a:br>
              <a:rPr lang="cs-CZ" sz="2800" dirty="0" smtClean="0"/>
            </a:br>
            <a:r>
              <a:rPr lang="cs-CZ" sz="2800" dirty="0"/>
              <a:t> </a:t>
            </a:r>
            <a:r>
              <a:rPr lang="cs-CZ" sz="2800" dirty="0" smtClean="0"/>
              <a:t>                                                   chorob      </a:t>
            </a:r>
            <a:br>
              <a:rPr lang="cs-CZ" sz="2800" dirty="0" smtClean="0"/>
            </a:br>
            <a:r>
              <a:rPr lang="cs-CZ" sz="2800" dirty="0" smtClean="0"/>
              <a:t>TÉMA SADY: Občanská </a:t>
            </a:r>
            <a:r>
              <a:rPr lang="cs-CZ" sz="2800" dirty="0" smtClean="0">
                <a:latin typeface="Arial" charset="0"/>
              </a:rPr>
              <a:t>výchova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DATUM: 19. říjen 2011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4941168"/>
            <a:ext cx="7632848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 smtClean="0">
                <a:solidFill>
                  <a:schemeClr val="tx1"/>
                </a:solidFill>
              </a:rPr>
              <a:t>ANOTACE: </a:t>
            </a:r>
            <a:r>
              <a:rPr lang="cs-CZ" sz="2600" dirty="0">
                <a:solidFill>
                  <a:schemeClr val="tx1"/>
                </a:solidFill>
              </a:rPr>
              <a:t>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8. </a:t>
            </a:r>
            <a:r>
              <a:rPr lang="cs-CZ" sz="2600" dirty="0" smtClean="0">
                <a:solidFill>
                  <a:schemeClr val="tx1"/>
                </a:solidFill>
              </a:rPr>
              <a:t>ročníku </a:t>
            </a:r>
            <a:r>
              <a:rPr lang="cs-CZ" sz="2600" dirty="0" smtClean="0">
                <a:solidFill>
                  <a:schemeClr val="tx1"/>
                </a:solidFill>
              </a:rPr>
              <a:t>praktické školy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540568" y="548680"/>
            <a:ext cx="7436884" cy="1800200"/>
          </a:xfrm>
        </p:spPr>
        <p:txBody>
          <a:bodyPr/>
          <a:lstStyle/>
          <a:p>
            <a:r>
              <a:rPr lang="cs-CZ" sz="8000" dirty="0" smtClean="0">
                <a:solidFill>
                  <a:srgbClr val="FF0000"/>
                </a:solidFill>
                <a:latin typeface="Berlin Sans FB" pitchFamily="34" charset="0"/>
              </a:rPr>
              <a:t>Nebezpečí</a:t>
            </a:r>
            <a:br>
              <a:rPr lang="cs-CZ" sz="8000" dirty="0" smtClean="0">
                <a:solidFill>
                  <a:srgbClr val="FF0000"/>
                </a:solidFill>
                <a:latin typeface="Berlin Sans FB" pitchFamily="34" charset="0"/>
              </a:rPr>
            </a:br>
            <a:endParaRPr lang="cs-CZ" sz="80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987824" y="2564904"/>
            <a:ext cx="55389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solidFill>
                  <a:srgbClr val="FF0000"/>
                </a:solidFill>
                <a:latin typeface="Berlin Sans FB" pitchFamily="34" charset="0"/>
              </a:rPr>
              <a:t>pohlavních</a:t>
            </a:r>
            <a:endParaRPr lang="cs-CZ" sz="80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11960" y="4941168"/>
            <a:ext cx="46085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solidFill>
                  <a:srgbClr val="FF0000"/>
                </a:solidFill>
                <a:latin typeface="Berlin Sans FB" pitchFamily="34" charset="0"/>
              </a:rPr>
              <a:t>chorob</a:t>
            </a:r>
            <a:endParaRPr lang="cs-CZ" sz="80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pic>
        <p:nvPicPr>
          <p:cNvPr id="1026" name="Picture 2" descr="C:\Users\Lucie\AppData\Local\Microsoft\Windows\Temporary Internet Files\Content.IE5\SFB0X6VD\MC9003892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76872"/>
            <a:ext cx="2736304" cy="4320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15693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dirty="0" smtClean="0">
                <a:solidFill>
                  <a:srgbClr val="FF0000"/>
                </a:solidFill>
                <a:latin typeface="Berlin Sans FB" pitchFamily="34" charset="0"/>
              </a:rPr>
              <a:t>Pohlavní choroby</a:t>
            </a:r>
            <a:endParaRPr lang="cs-CZ" sz="60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2420888"/>
            <a:ext cx="968981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Tx/>
              <a:buChar char="-"/>
            </a:pPr>
            <a:r>
              <a:rPr lang="cs-CZ" sz="5400" dirty="0" smtClean="0">
                <a:latin typeface="Berlin Sans FB" pitchFamily="34" charset="0"/>
              </a:rPr>
              <a:t>Je označení </a:t>
            </a:r>
            <a:r>
              <a:rPr lang="cs-CZ" sz="5400" dirty="0" smtClean="0">
                <a:latin typeface="Berlin Sans FB" pitchFamily="34" charset="0"/>
              </a:rPr>
              <a:t>                              pro </a:t>
            </a:r>
            <a:r>
              <a:rPr lang="cs-CZ" sz="5400" dirty="0" smtClean="0">
                <a:latin typeface="Berlin Sans FB" pitchFamily="34" charset="0"/>
              </a:rPr>
              <a:t>onemocnění,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 které se ve většině případů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 přenáší pohlavním stykem.</a:t>
            </a:r>
            <a:endParaRPr lang="cs-CZ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605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2290266"/>
          </a:xfrm>
        </p:spPr>
        <p:txBody>
          <a:bodyPr/>
          <a:lstStyle/>
          <a:p>
            <a:r>
              <a:rPr lang="cs-CZ" sz="5400" dirty="0" smtClean="0">
                <a:latin typeface="Berlin Sans FB" pitchFamily="34" charset="0"/>
              </a:rPr>
              <a:t>- </a:t>
            </a:r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Pohlavních chorob </a:t>
            </a:r>
            <a:r>
              <a:rPr lang="cs-CZ" sz="5400" dirty="0" smtClean="0">
                <a:latin typeface="Berlin Sans FB" pitchFamily="34" charset="0"/>
              </a:rPr>
              <a:t>existuje</a:t>
            </a:r>
            <a:br>
              <a:rPr lang="cs-CZ" sz="5400" dirty="0" smtClean="0">
                <a:latin typeface="Berlin Sans FB" pitchFamily="34" charset="0"/>
              </a:rPr>
            </a:br>
            <a:r>
              <a:rPr lang="cs-CZ" sz="5400" dirty="0" smtClean="0">
                <a:latin typeface="Berlin Sans FB" pitchFamily="34" charset="0"/>
              </a:rPr>
              <a:t>   několik druhů a vyskytují</a:t>
            </a:r>
            <a:br>
              <a:rPr lang="cs-CZ" sz="5400" dirty="0" smtClean="0">
                <a:latin typeface="Berlin Sans FB" pitchFamily="34" charset="0"/>
              </a:rPr>
            </a:br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</a:t>
            </a:r>
            <a:r>
              <a:rPr lang="cs-CZ" sz="5400" dirty="0">
                <a:latin typeface="Berlin Sans FB" pitchFamily="34" charset="0"/>
              </a:rPr>
              <a:t>se u mužů a žen.</a:t>
            </a:r>
          </a:p>
        </p:txBody>
      </p:sp>
      <p:pic>
        <p:nvPicPr>
          <p:cNvPr id="2050" name="Picture 2" descr="C:\Users\Lucie\AppData\Local\Microsoft\Windows\Temporary Internet Files\Content.IE5\Z6QZ204O\MC9003355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284983"/>
            <a:ext cx="5038213" cy="3250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88212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2440" y="188640"/>
            <a:ext cx="1094150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Berlin Sans FB" pitchFamily="34" charset="0"/>
              </a:rPr>
              <a:t>Mezi </a:t>
            </a:r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nejznámější</a:t>
            </a:r>
          </a:p>
          <a:p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 </a:t>
            </a:r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    </a:t>
            </a:r>
            <a:r>
              <a:rPr lang="cs-CZ" sz="5400" dirty="0" smtClean="0">
                <a:latin typeface="Berlin Sans FB" pitchFamily="34" charset="0"/>
              </a:rPr>
              <a:t>a </a:t>
            </a:r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nejobávanější</a:t>
            </a:r>
            <a:endParaRPr lang="cs-CZ" sz="5400" dirty="0" smtClean="0">
              <a:solidFill>
                <a:srgbClr val="FF0000"/>
              </a:solidFill>
              <a:latin typeface="Berlin Sans FB" pitchFamily="34" charset="0"/>
            </a:endParaRPr>
          </a:p>
          <a:p>
            <a:r>
              <a:rPr lang="cs-CZ" sz="5400" dirty="0" smtClean="0">
                <a:latin typeface="Berlin Sans FB" pitchFamily="34" charset="0"/>
              </a:rPr>
              <a:t>        patří </a:t>
            </a:r>
            <a:r>
              <a:rPr lang="cs-CZ" sz="5400" dirty="0" smtClean="0">
                <a:latin typeface="Berlin Sans FB" pitchFamily="34" charset="0"/>
              </a:rPr>
              <a:t>v dnešní době:</a:t>
            </a:r>
            <a:endParaRPr lang="cs-CZ" sz="5400" dirty="0"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7504" y="3037815"/>
            <a:ext cx="192232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Berlin Sans FB" pitchFamily="34" charset="0"/>
              </a:rPr>
              <a:t>. </a:t>
            </a:r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AIDS</a:t>
            </a:r>
            <a:endParaRPr lang="cs-CZ" sz="54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4400" y="4005610"/>
            <a:ext cx="35654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Berlin Sans FB" pitchFamily="34" charset="0"/>
              </a:rPr>
              <a:t>. </a:t>
            </a:r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KAPAVKA</a:t>
            </a:r>
            <a:endParaRPr lang="cs-CZ" sz="54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7504" y="4928940"/>
            <a:ext cx="4032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Berlin Sans FB" pitchFamily="34" charset="0"/>
              </a:rPr>
              <a:t>. </a:t>
            </a:r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SYFILIS</a:t>
            </a:r>
            <a:endParaRPr lang="cs-CZ" sz="54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1921" y="5803340"/>
            <a:ext cx="2644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Berlin Sans FB" pitchFamily="34" charset="0"/>
              </a:rPr>
              <a:t>. </a:t>
            </a:r>
            <a:endParaRPr lang="cs-CZ" sz="5400" dirty="0">
              <a:latin typeface="Berlin Sans FB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06203" y="5854348"/>
            <a:ext cx="36215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CHLAMIDIE</a:t>
            </a:r>
            <a:endParaRPr lang="cs-CZ" sz="5400" dirty="0">
              <a:solidFill>
                <a:srgbClr val="FF0000"/>
              </a:solidFill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276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60648"/>
            <a:ext cx="85689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Berlin Sans FB" pitchFamily="34" charset="0"/>
              </a:rPr>
              <a:t>Mezi méně nebezpečné, přesto velice </a:t>
            </a:r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nepříjemné </a:t>
            </a:r>
            <a:r>
              <a:rPr lang="cs-CZ" sz="5400" dirty="0" smtClean="0">
                <a:latin typeface="Berlin Sans FB" pitchFamily="34" charset="0"/>
              </a:rPr>
              <a:t>patří:</a:t>
            </a:r>
          </a:p>
          <a:p>
            <a:endParaRPr lang="cs-CZ" sz="5400" dirty="0"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380312" y="113781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5400" dirty="0">
              <a:latin typeface="Berlin Sans FB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3068960"/>
            <a:ext cx="867645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Berlin Sans FB" pitchFamily="34" charset="0"/>
              </a:rPr>
              <a:t>. </a:t>
            </a:r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ZÁNĚTY </a:t>
            </a:r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MOČOVÝCH</a:t>
            </a:r>
          </a:p>
          <a:p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 </a:t>
            </a:r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 CEST</a:t>
            </a:r>
            <a:endParaRPr lang="cs-CZ" sz="5400" dirty="0" smtClean="0">
              <a:solidFill>
                <a:srgbClr val="FF0000"/>
              </a:solidFill>
              <a:latin typeface="Berlin Sans FB" pitchFamily="34" charset="0"/>
            </a:endParaRPr>
          </a:p>
          <a:p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 </a:t>
            </a:r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  </a:t>
            </a:r>
            <a:endParaRPr lang="cs-CZ" sz="54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4555159"/>
            <a:ext cx="83164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Berlin Sans FB" pitchFamily="34" charset="0"/>
              </a:rPr>
              <a:t>. </a:t>
            </a:r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KVASINKOVÉ INFEKCE</a:t>
            </a:r>
          </a:p>
          <a:p>
            <a:r>
              <a:rPr lang="cs-CZ" sz="5400" dirty="0">
                <a:solidFill>
                  <a:srgbClr val="FF0000"/>
                </a:solidFill>
                <a:latin typeface="Berlin Sans FB" pitchFamily="34" charset="0"/>
              </a:rPr>
              <a:t> </a:t>
            </a:r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 (MYKÓZA, PLÍSNĚ)</a:t>
            </a:r>
            <a:endParaRPr lang="cs-CZ" sz="5400" dirty="0">
              <a:solidFill>
                <a:srgbClr val="FF0000"/>
              </a:solidFill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57557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347864" y="365899"/>
            <a:ext cx="16001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AIDS</a:t>
            </a:r>
            <a:endParaRPr lang="cs-CZ" sz="54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252536" y="1844824"/>
            <a:ext cx="101124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Berlin Sans FB" pitchFamily="34" charset="0"/>
              </a:rPr>
              <a:t>   - nakažlivá nemoc, která se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   projevuje ztrátou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   obranyschopnosti </a:t>
            </a:r>
            <a:r>
              <a:rPr lang="cs-CZ" sz="5400" dirty="0" smtClean="0">
                <a:latin typeface="Berlin Sans FB" pitchFamily="34" charset="0"/>
              </a:rPr>
              <a:t>proti </a:t>
            </a:r>
            <a:endParaRPr lang="cs-CZ" sz="5400" dirty="0" smtClean="0">
              <a:latin typeface="Berlin Sans FB" pitchFamily="34" charset="0"/>
            </a:endParaRP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   jakýmkoliv chorobám.      </a:t>
            </a:r>
            <a:endParaRPr lang="cs-CZ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991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Přenáší se několika způsoby:</a:t>
            </a:r>
            <a:endParaRPr lang="cs-CZ" sz="54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18" y="1988840"/>
            <a:ext cx="68153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a)</a:t>
            </a:r>
            <a:r>
              <a:rPr lang="cs-CZ" sz="5400" dirty="0" smtClean="0">
                <a:latin typeface="Berlin Sans FB" pitchFamily="34" charset="0"/>
              </a:rPr>
              <a:t> </a:t>
            </a:r>
            <a:r>
              <a:rPr lang="cs-CZ" sz="5400" dirty="0">
                <a:latin typeface="Berlin Sans FB" pitchFamily="34" charset="0"/>
              </a:rPr>
              <a:t>p</a:t>
            </a:r>
            <a:r>
              <a:rPr lang="cs-CZ" sz="5400" dirty="0" smtClean="0">
                <a:latin typeface="Berlin Sans FB" pitchFamily="34" charset="0"/>
              </a:rPr>
              <a:t>ohlavním stykem</a:t>
            </a:r>
            <a:endParaRPr lang="cs-CZ" sz="5400" dirty="0"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17" y="3140968"/>
            <a:ext cx="68153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b)</a:t>
            </a:r>
            <a:r>
              <a:rPr lang="cs-CZ" sz="5400" dirty="0" smtClean="0">
                <a:latin typeface="Berlin Sans FB" pitchFamily="34" charset="0"/>
              </a:rPr>
              <a:t> nakaženou krví</a:t>
            </a:r>
            <a:endParaRPr lang="cs-CZ" sz="5400" dirty="0">
              <a:latin typeface="Berlin Sans FB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244" y="4365104"/>
            <a:ext cx="78488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Berlin Sans FB" pitchFamily="34" charset="0"/>
              </a:rPr>
              <a:t> </a:t>
            </a:r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c)</a:t>
            </a:r>
            <a:r>
              <a:rPr lang="cs-CZ" sz="5400" dirty="0" smtClean="0">
                <a:latin typeface="Berlin Sans FB" pitchFamily="34" charset="0"/>
              </a:rPr>
              <a:t> jehlami a stříkačkami</a:t>
            </a:r>
            <a:endParaRPr lang="cs-CZ" sz="5400" dirty="0">
              <a:latin typeface="Berlin Sans FB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5663340"/>
            <a:ext cx="11844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5400" dirty="0" smtClean="0">
                <a:latin typeface="Berlin Sans FB" pitchFamily="34" charset="0"/>
              </a:rPr>
              <a:t> </a:t>
            </a:r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d)</a:t>
            </a:r>
            <a:r>
              <a:rPr lang="cs-CZ" sz="5400" dirty="0" smtClean="0">
                <a:latin typeface="Berlin Sans FB" pitchFamily="34" charset="0"/>
              </a:rPr>
              <a:t> z nakažené matky na dítě </a:t>
            </a:r>
            <a:endParaRPr lang="cs-CZ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4572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KAPAVKA</a:t>
            </a:r>
            <a:endParaRPr lang="cs-CZ" sz="54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2060848"/>
            <a:ext cx="846043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Tx/>
              <a:buChar char="-"/>
            </a:pPr>
            <a:r>
              <a:rPr lang="cs-CZ" sz="5400" dirty="0" smtClean="0">
                <a:latin typeface="Berlin Sans FB" pitchFamily="34" charset="0"/>
              </a:rPr>
              <a:t>Patří k častým pohlavním  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 chorobám. Přenáší se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 výhradně pohlavním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 stykem.</a:t>
            </a:r>
            <a:endParaRPr lang="cs-CZ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3976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SYFILIS</a:t>
            </a:r>
            <a:endParaRPr lang="cs-CZ" sz="54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988840"/>
            <a:ext cx="9115963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Berlin Sans FB" pitchFamily="34" charset="0"/>
              </a:rPr>
              <a:t>- K nákaze dojde při </a:t>
            </a:r>
            <a:r>
              <a:rPr lang="cs-CZ" sz="5400" dirty="0" err="1" smtClean="0">
                <a:latin typeface="Berlin Sans FB" pitchFamily="34" charset="0"/>
              </a:rPr>
              <a:t>pohlav</a:t>
            </a:r>
            <a:r>
              <a:rPr lang="cs-CZ" sz="5400" dirty="0" smtClean="0">
                <a:latin typeface="Berlin Sans FB" pitchFamily="34" charset="0"/>
              </a:rPr>
              <a:t>.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styku. Zcela výjimečně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použitím předmětů denní 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potřeby od nakaženého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člověka (např. nádobí)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</a:t>
            </a:r>
            <a:endParaRPr lang="cs-CZ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0584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sz="5400" dirty="0" smtClean="0">
                <a:solidFill>
                  <a:srgbClr val="FF0000"/>
                </a:solidFill>
                <a:latin typeface="Berlin Sans FB" pitchFamily="34" charset="0"/>
              </a:rPr>
              <a:t>CHLAMIDIE</a:t>
            </a:r>
            <a:endParaRPr lang="cs-CZ" sz="54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948690"/>
            <a:ext cx="9187130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85800" indent="-685800">
              <a:buFontTx/>
              <a:buChar char="-"/>
            </a:pPr>
            <a:r>
              <a:rPr lang="cs-CZ" sz="5400" dirty="0" smtClean="0">
                <a:latin typeface="Berlin Sans FB" pitchFamily="34" charset="0"/>
              </a:rPr>
              <a:t>Je nepohyblivá bakterie.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Často se nemusí projevit, 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 zvláště u žen.</a:t>
            </a:r>
          </a:p>
          <a:p>
            <a:pPr marL="685800" indent="-685800">
              <a:buFontTx/>
              <a:buChar char="-"/>
            </a:pPr>
            <a:r>
              <a:rPr lang="cs-CZ" sz="5400" dirty="0" smtClean="0">
                <a:latin typeface="Berlin Sans FB" pitchFamily="34" charset="0"/>
              </a:rPr>
              <a:t>způsobuje: </a:t>
            </a:r>
            <a:r>
              <a:rPr lang="cs-CZ" sz="5400" dirty="0" smtClean="0">
                <a:latin typeface="Berlin Sans FB" pitchFamily="34" charset="0"/>
              </a:rPr>
              <a:t>bolest </a:t>
            </a:r>
            <a:r>
              <a:rPr lang="cs-CZ" sz="5400" dirty="0" smtClean="0">
                <a:latin typeface="Berlin Sans FB" pitchFamily="34" charset="0"/>
              </a:rPr>
              <a:t>či pálení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 při močení, bolest při </a:t>
            </a:r>
            <a:r>
              <a:rPr lang="cs-CZ" sz="5400" dirty="0" err="1" smtClean="0">
                <a:latin typeface="Berlin Sans FB" pitchFamily="34" charset="0"/>
              </a:rPr>
              <a:t>pohl</a:t>
            </a:r>
            <a:r>
              <a:rPr lang="cs-CZ" sz="5400" dirty="0" smtClean="0">
                <a:latin typeface="Berlin Sans FB" pitchFamily="34" charset="0"/>
              </a:rPr>
              <a:t>.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 styku, bolest v </a:t>
            </a:r>
            <a:r>
              <a:rPr lang="cs-CZ" sz="5400" dirty="0" smtClean="0">
                <a:latin typeface="Berlin Sans FB" pitchFamily="34" charset="0"/>
              </a:rPr>
              <a:t>podbřišku</a:t>
            </a:r>
            <a:r>
              <a:rPr lang="cs-CZ" sz="5400" dirty="0" smtClean="0">
                <a:latin typeface="Berlin Sans FB" pitchFamily="34" charset="0"/>
              </a:rPr>
              <a:t>, </a:t>
            </a:r>
          </a:p>
          <a:p>
            <a:r>
              <a:rPr lang="cs-CZ" sz="5400" dirty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  u mužů bolest ve varlatech</a:t>
            </a:r>
            <a:endParaRPr lang="cs-CZ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8396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/>
          <a:lstStyle/>
          <a:p>
            <a:r>
              <a:rPr lang="cs-CZ" sz="5400" b="1" smtClean="0">
                <a:solidFill>
                  <a:srgbClr val="FF0000"/>
                </a:solidFill>
              </a:rPr>
              <a:t>Prevence </a:t>
            </a:r>
            <a:r>
              <a:rPr lang="cs-CZ" sz="5400" b="1" dirty="0">
                <a:solidFill>
                  <a:srgbClr val="FF0000"/>
                </a:solidFill>
              </a:rPr>
              <a:t>pohlavních </a:t>
            </a:r>
            <a:r>
              <a:rPr lang="cs-CZ" sz="5400" b="1" dirty="0" smtClean="0">
                <a:solidFill>
                  <a:srgbClr val="FF0000"/>
                </a:solidFill>
              </a:rPr>
              <a:t>chorob</a:t>
            </a:r>
            <a:r>
              <a:rPr lang="cs-CZ" sz="5400" b="1" dirty="0">
                <a:solidFill>
                  <a:srgbClr val="FF0000"/>
                </a:solidFill>
              </a:rPr>
              <a:t/>
            </a:r>
            <a:br>
              <a:rPr lang="cs-CZ" sz="5400" b="1" dirty="0">
                <a:solidFill>
                  <a:srgbClr val="FF0000"/>
                </a:solidFill>
              </a:rPr>
            </a:br>
            <a:endParaRPr lang="cs-CZ" sz="54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0" y="1484784"/>
            <a:ext cx="88204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dirty="0">
                <a:latin typeface="Berlin Sans FB" pitchFamily="34" charset="0"/>
              </a:rPr>
              <a:t>.</a:t>
            </a:r>
            <a:r>
              <a:rPr lang="cs-CZ" sz="5400" dirty="0" smtClean="0">
                <a:latin typeface="Berlin Sans FB" pitchFamily="34" charset="0"/>
              </a:rPr>
              <a:t> omez </a:t>
            </a:r>
            <a:r>
              <a:rPr lang="cs-CZ" sz="5400" dirty="0">
                <a:latin typeface="Berlin Sans FB" pitchFamily="34" charset="0"/>
              </a:rPr>
              <a:t>počet sexuálních </a:t>
            </a:r>
            <a:endParaRPr lang="cs-CZ" sz="5400" dirty="0" smtClean="0">
              <a:latin typeface="Berlin Sans FB" pitchFamily="34" charset="0"/>
            </a:endParaRPr>
          </a:p>
          <a:p>
            <a:r>
              <a:rPr lang="cs-CZ" sz="5400" dirty="0" smtClean="0">
                <a:latin typeface="Berlin Sans FB" pitchFamily="34" charset="0"/>
              </a:rPr>
              <a:t>  </a:t>
            </a:r>
            <a:r>
              <a:rPr lang="cs-CZ" sz="5400" dirty="0" smtClean="0">
                <a:latin typeface="Berlin Sans FB" pitchFamily="34" charset="0"/>
              </a:rPr>
              <a:t>partnerů</a:t>
            </a:r>
            <a:endParaRPr lang="cs-CZ" sz="5400" dirty="0" smtClean="0">
              <a:latin typeface="Berlin Sans FB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3068960"/>
            <a:ext cx="84011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>
                <a:latin typeface="Berlin Sans FB" pitchFamily="34" charset="0"/>
              </a:rPr>
              <a:t>.</a:t>
            </a:r>
            <a:r>
              <a:rPr lang="cs-CZ" sz="5400" dirty="0" smtClean="0">
                <a:latin typeface="Berlin Sans FB" pitchFamily="34" charset="0"/>
              </a:rPr>
              <a:t> vždy používej </a:t>
            </a:r>
            <a:r>
              <a:rPr lang="cs-CZ" sz="5400" dirty="0">
                <a:latin typeface="Berlin Sans FB" pitchFamily="34" charset="0"/>
              </a:rPr>
              <a:t>kondom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0" y="3933056"/>
            <a:ext cx="1007198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Berlin Sans FB" pitchFamily="34" charset="0"/>
              </a:rPr>
              <a:t>. </a:t>
            </a:r>
            <a:r>
              <a:rPr lang="cs-CZ" sz="5400" dirty="0">
                <a:latin typeface="Berlin Sans FB" pitchFamily="34" charset="0"/>
              </a:rPr>
              <a:t>při </a:t>
            </a:r>
            <a:r>
              <a:rPr lang="cs-CZ" sz="5400" dirty="0" smtClean="0">
                <a:latin typeface="Berlin Sans FB" pitchFamily="34" charset="0"/>
              </a:rPr>
              <a:t>jakýchkoliv </a:t>
            </a:r>
            <a:r>
              <a:rPr lang="cs-CZ" sz="5400" dirty="0">
                <a:latin typeface="Berlin Sans FB" pitchFamily="34" charset="0"/>
              </a:rPr>
              <a:t>obtížích či </a:t>
            </a:r>
            <a:endParaRPr lang="cs-CZ" sz="5400" dirty="0" smtClean="0">
              <a:latin typeface="Berlin Sans FB" pitchFamily="34" charset="0"/>
            </a:endParaRPr>
          </a:p>
          <a:p>
            <a:r>
              <a:rPr lang="cs-CZ" sz="5400" dirty="0" smtClean="0">
                <a:latin typeface="Berlin Sans FB" pitchFamily="34" charset="0"/>
              </a:rPr>
              <a:t>  pochybnostech </a:t>
            </a:r>
            <a:r>
              <a:rPr lang="cs-CZ" sz="5400" dirty="0">
                <a:latin typeface="Berlin Sans FB" pitchFamily="34" charset="0"/>
              </a:rPr>
              <a:t>vyhledej </a:t>
            </a:r>
            <a:r>
              <a:rPr lang="cs-CZ" sz="5400" dirty="0" smtClean="0">
                <a:latin typeface="Berlin Sans FB" pitchFamily="34" charset="0"/>
              </a:rPr>
              <a:t>          </a:t>
            </a:r>
          </a:p>
          <a:p>
            <a:r>
              <a:rPr lang="cs-CZ" sz="5400" dirty="0" smtClean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 </a:t>
            </a:r>
            <a:r>
              <a:rPr lang="cs-CZ" sz="5400" dirty="0" smtClean="0">
                <a:latin typeface="Berlin Sans FB" pitchFamily="34" charset="0"/>
              </a:rPr>
              <a:t>lékaře </a:t>
            </a:r>
            <a:endParaRPr lang="cs-CZ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3821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/>
          <a:lstStyle/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 vlastní </a:t>
            </a:r>
            <a:r>
              <a:rPr lang="cs-CZ" sz="2800" dirty="0">
                <a:solidFill>
                  <a:prstClr val="black"/>
                </a:solidFill>
              </a:rPr>
              <a:t>zdroje</a:t>
            </a:r>
          </a:p>
          <a:p>
            <a:pPr lvl="0"/>
            <a:r>
              <a:rPr lang="cs-CZ" sz="2800" dirty="0">
                <a:solidFill>
                  <a:prstClr val="black"/>
                </a:solidFill>
                <a:hlinkClick r:id="rId2"/>
              </a:rPr>
              <a:t>  http://office.microsoft.com</a:t>
            </a:r>
            <a:r>
              <a:rPr lang="cs-CZ" sz="2800" dirty="0">
                <a:solidFill>
                  <a:prstClr val="black"/>
                </a:solidFill>
              </a:rPr>
              <a:t> – kliparty</a:t>
            </a:r>
          </a:p>
          <a:p>
            <a:pPr lvl="0"/>
            <a:r>
              <a:rPr lang="cs-CZ" sz="2800" u="sng" dirty="0">
                <a:solidFill>
                  <a:srgbClr val="1F497D"/>
                </a:solidFill>
                <a:hlinkClick r:id="rId3"/>
              </a:rPr>
              <a:t>  </a:t>
            </a:r>
            <a:r>
              <a:rPr lang="cs-CZ" sz="2800" u="sng" dirty="0">
                <a:solidFill>
                  <a:srgbClr val="1F497D"/>
                </a:solidFill>
                <a:hlinkClick r:id="rId3"/>
              </a:rPr>
              <a:t>http://</a:t>
            </a:r>
            <a:r>
              <a:rPr lang="cs-CZ" sz="2800" u="sng" dirty="0" smtClean="0">
                <a:solidFill>
                  <a:srgbClr val="1F497D"/>
                </a:solidFill>
                <a:hlinkClick r:id="rId3"/>
              </a:rPr>
              <a:t>cs.wikipedia.cz</a:t>
            </a:r>
            <a:r>
              <a:rPr lang="cs-CZ" sz="2800" u="sng" dirty="0" smtClean="0">
                <a:solidFill>
                  <a:srgbClr val="1F497D"/>
                </a:solidFill>
              </a:rPr>
              <a:t> - text</a:t>
            </a:r>
            <a:endParaRPr lang="cs-CZ" sz="2800" u="sng" dirty="0">
              <a:solidFill>
                <a:srgbClr val="1F497D"/>
              </a:solidFill>
            </a:endParaRP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  Müller, O., OBČANSKÁ VÝCHOVA, 8. roč., 1.  vyd.</a:t>
            </a:r>
          </a:p>
          <a:p>
            <a:pPr marL="0" lvl="0" indent="0">
              <a:buNone/>
            </a:pPr>
            <a:r>
              <a:rPr lang="cs-CZ" sz="2800" dirty="0">
                <a:solidFill>
                  <a:prstClr val="black"/>
                </a:solidFill>
              </a:rPr>
              <a:t>      Praha: SEPTIMA, 1995. ISBN 80-85801-37-X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  Müller, O., VÝCHOVA K OBČANSTVÍ, pracovní</a:t>
            </a:r>
          </a:p>
          <a:p>
            <a:pPr marL="0" lvl="0" indent="0">
              <a:buNone/>
            </a:pPr>
            <a:r>
              <a:rPr lang="cs-CZ" sz="2800" dirty="0">
                <a:solidFill>
                  <a:prstClr val="black"/>
                </a:solidFill>
              </a:rPr>
              <a:t>      sešit, 3. díl, 1. vyd. Praha: PARTA, 2009. </a:t>
            </a:r>
          </a:p>
          <a:p>
            <a:pPr marL="0" lvl="0" indent="0">
              <a:buNone/>
            </a:pPr>
            <a:r>
              <a:rPr lang="cs-CZ" sz="2800" dirty="0">
                <a:solidFill>
                  <a:prstClr val="black"/>
                </a:solidFill>
              </a:rPr>
              <a:t>      ISBN 978-80-7320-121-0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  Müller, O., VÝCHOVA K OBČANSTVÍ, 2. díl,   </a:t>
            </a:r>
          </a:p>
          <a:p>
            <a:pPr marL="0" lvl="0" indent="0">
              <a:buNone/>
            </a:pPr>
            <a:r>
              <a:rPr lang="cs-CZ" sz="2800" dirty="0">
                <a:solidFill>
                  <a:prstClr val="black"/>
                </a:solidFill>
              </a:rPr>
              <a:t>      1. vyd. PRAHA: PARTA, s.r.o., 2010.</a:t>
            </a:r>
          </a:p>
          <a:p>
            <a:pPr marL="0" lvl="0" indent="0">
              <a:buNone/>
            </a:pPr>
            <a:r>
              <a:rPr lang="cs-CZ" sz="2800" dirty="0">
                <a:solidFill>
                  <a:prstClr val="black"/>
                </a:solidFill>
              </a:rPr>
              <a:t>      ISBN 978-80-7320-116-6</a:t>
            </a:r>
            <a:endParaRPr lang="cs-CZ" dirty="0">
              <a:solidFill>
                <a:prstClr val="black"/>
              </a:solidFill>
            </a:endParaRPr>
          </a:p>
          <a:p>
            <a:pPr lvl="0"/>
            <a:endParaRPr lang="cs-CZ" u="sng" dirty="0">
              <a:solidFill>
                <a:srgbClr val="1F497D"/>
              </a:solidFill>
            </a:endParaRPr>
          </a:p>
          <a:p>
            <a:pPr marL="0" indent="0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233</TotalTime>
  <Words>350</Words>
  <Application>Microsoft Office PowerPoint</Application>
  <PresentationFormat>Předvádění na obrazovce (4:3)</PresentationFormat>
  <Paragraphs>74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NÁZEV ŠKOLY: Střední odborné učiliště a Základní škola AUTOR: Bc. Lucie Chojnová NÁZEV: VY_32_INOVACE_06_Nebezpečí pohlavních                                                     chorob       TÉMA SADY: Občanská výchova DATUM: 19. říjen 2011 ČÍSLO PROJEKTU: CZ.1.07/1.4.00/21.0477</vt:lpstr>
      <vt:lpstr>Nebezpečí </vt:lpstr>
      <vt:lpstr>Pohlavní choroby</vt:lpstr>
      <vt:lpstr>- Pohlavních chorob existuje    několik druhů a vyskytují    se u mužů a žen.</vt:lpstr>
      <vt:lpstr>Snímek 5</vt:lpstr>
      <vt:lpstr>Snímek 6</vt:lpstr>
      <vt:lpstr>Snímek 7</vt:lpstr>
      <vt:lpstr>Přenáší se několika způsoby:</vt:lpstr>
      <vt:lpstr>KAPAVKA</vt:lpstr>
      <vt:lpstr>SYFILIS</vt:lpstr>
      <vt:lpstr>CHLAMIDIE</vt:lpstr>
      <vt:lpstr>Prevence pohlavních chorob 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Dum</cp:lastModifiedBy>
  <cp:revision>78</cp:revision>
  <dcterms:created xsi:type="dcterms:W3CDTF">2012-04-21T07:06:25Z</dcterms:created>
  <dcterms:modified xsi:type="dcterms:W3CDTF">2012-07-20T10:44:27Z</dcterms:modified>
</cp:coreProperties>
</file>