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37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2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7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8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2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3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4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7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7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7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8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1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2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8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5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6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8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9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0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9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6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7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8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10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8880" cy="114264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r>
              <a:rPr lang="cs-CZ"/>
              <a:t>Klikněte pro úpravu formátu textu nadpisu</a:t>
            </a:r>
            <a:endParaRPr/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/>
              <a:t>Klepněte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/>
              <a:t>Klikněte pro úpravu formátu textu nadpisu</a:t>
            </a:r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/>
              <a:t>Klepněte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8880" cy="114264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r>
              <a:rPr lang="cs-CZ"/>
              <a:t>Klikněte pro úpravu formátu textu nadpisu</a:t>
            </a:r>
            <a:endParaRPr/>
          </a:p>
        </p:txBody>
      </p:sp>
      <p:sp>
        <p:nvSpPr>
          <p:cNvPr id="6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/>
              <a:t>Klepněte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CustomShape 1"/>
          <p:cNvSpPr/>
          <p:nvPr/>
        </p:nvSpPr>
        <p:spPr>
          <a:xfrm>
            <a:off x="684360" y="1628640"/>
            <a:ext cx="8351280" cy="25916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r>
              <a:rPr lang="cs-CZ" sz="2800">
                <a:solidFill>
                  <a:srgbClr val="000000"/>
                </a:solidFill>
                <a:latin typeface="Calibri"/>
              </a:rPr>
              <a:t>NÁZEV ŠKOLY: Střední odborné učiliště a Základní škola</a:t>
            </a:r>
            <a:endParaRPr/>
          </a:p>
          <a:p>
            <a:r>
              <a:rPr lang="cs-CZ" sz="2800">
                <a:solidFill>
                  <a:srgbClr val="000000"/>
                </a:solidFill>
                <a:latin typeface="Calibri"/>
              </a:rPr>
              <a:t>AUTOR: Bc. Lucie Chojnová</a:t>
            </a:r>
            <a:endParaRPr/>
          </a:p>
          <a:p>
            <a:r>
              <a:rPr lang="cs-CZ" sz="2800">
                <a:solidFill>
                  <a:srgbClr val="000000"/>
                </a:solidFill>
                <a:latin typeface="Calibri"/>
              </a:rPr>
              <a:t>NÁZEV: VY_32_INOVACE_07_Význam a funkce rodiny</a:t>
            </a:r>
            <a:endParaRPr/>
          </a:p>
          <a:p>
            <a:r>
              <a:rPr lang="cs-CZ" sz="2800">
                <a:solidFill>
                  <a:srgbClr val="000000"/>
                </a:solidFill>
                <a:latin typeface="Calibri"/>
              </a:rPr>
              <a:t>TÉMA SADY: Občanská </a:t>
            </a:r>
            <a:r>
              <a:rPr lang="cs-CZ" sz="2800">
                <a:solidFill>
                  <a:srgbClr val="000000"/>
                </a:solidFill>
                <a:latin typeface="Arial"/>
              </a:rPr>
              <a:t>výchova</a:t>
            </a:r>
            <a:endParaRPr/>
          </a:p>
          <a:p>
            <a:r>
              <a:rPr lang="cs-CZ" sz="2800">
                <a:solidFill>
                  <a:srgbClr val="000000"/>
                </a:solidFill>
                <a:latin typeface="Calibri"/>
              </a:rPr>
              <a:t>DATUM: 25. říjen 2011</a:t>
            </a:r>
            <a:endParaRPr/>
          </a:p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ČÍSLO PROJEKTU: CZ.1.07/1.4.00/21.0477</a:t>
            </a:r>
            <a:endParaRPr/>
          </a:p>
        </p:txBody>
      </p:sp>
      <p:sp>
        <p:nvSpPr>
          <p:cNvPr id="103" name="CustomShape 2"/>
          <p:cNvSpPr/>
          <p:nvPr/>
        </p:nvSpPr>
        <p:spPr>
          <a:xfrm>
            <a:off x="663840" y="5013360"/>
            <a:ext cx="7723800" cy="1294560"/>
          </a:xfrm>
          <a:prstGeom prst="rect">
            <a:avLst/>
          </a:prstGeom>
        </p:spPr>
        <p:txBody>
          <a:bodyPr lIns="90000" tIns="45000" rIns="90000" bIns="45000"/>
          <a:lstStyle/>
          <a:p>
            <a:pPr algn="just">
              <a:lnSpc>
                <a:spcPct val="100000"/>
              </a:lnSpc>
            </a:pPr>
            <a:r>
              <a:rPr lang="cs-CZ" sz="2600" dirty="0">
                <a:solidFill>
                  <a:srgbClr val="000000"/>
                </a:solidFill>
                <a:latin typeface="Calibri"/>
              </a:rPr>
              <a:t>ANOTACE:  Materiál je určen pro žáky 8. ročníku, praktické školy,  jako prezentace.</a:t>
            </a:r>
            <a:endParaRPr dirty="0"/>
          </a:p>
          <a:p>
            <a:pPr algn="just">
              <a:lnSpc>
                <a:spcPct val="100000"/>
              </a:lnSpc>
            </a:pPr>
            <a:endParaRPr dirty="0"/>
          </a:p>
        </p:txBody>
      </p:sp>
      <p:pic>
        <p:nvPicPr>
          <p:cNvPr id="104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1981080" y="152280"/>
            <a:ext cx="5542920" cy="1351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</p:spPr>
      </p:sp>
      <p:sp>
        <p:nvSpPr>
          <p:cNvPr id="106" name="CustomShape 2"/>
          <p:cNvSpPr/>
          <p:nvPr/>
        </p:nvSpPr>
        <p:spPr>
          <a:xfrm>
            <a:off x="457200" y="3407040"/>
            <a:ext cx="8228880" cy="1533600"/>
          </a:xfrm>
          <a:prstGeom prst="rect">
            <a:avLst/>
          </a:prstGeom>
        </p:spPr>
      </p:sp>
      <p:sp>
        <p:nvSpPr>
          <p:cNvPr id="107" name="CustomShape 3"/>
          <p:cNvSpPr/>
          <p:nvPr/>
        </p:nvSpPr>
        <p:spPr>
          <a:xfrm>
            <a:off x="393840" y="218880"/>
            <a:ext cx="3853800" cy="1308960"/>
          </a:xfrm>
          <a:prstGeom prst="rect">
            <a:avLst/>
          </a:prstGeom>
        </p:spPr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8000">
                <a:solidFill>
                  <a:srgbClr val="00B050"/>
                </a:solidFill>
                <a:latin typeface="Berlin Sans FB"/>
              </a:rPr>
              <a:t>Význam</a:t>
            </a:r>
            <a:endParaRPr/>
          </a:p>
        </p:txBody>
      </p:sp>
      <p:sp>
        <p:nvSpPr>
          <p:cNvPr id="108" name="CustomShape 4"/>
          <p:cNvSpPr/>
          <p:nvPr/>
        </p:nvSpPr>
        <p:spPr>
          <a:xfrm>
            <a:off x="4186800" y="1570320"/>
            <a:ext cx="746280" cy="1308960"/>
          </a:xfrm>
          <a:prstGeom prst="rect">
            <a:avLst/>
          </a:prstGeom>
        </p:spPr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8000">
                <a:solidFill>
                  <a:srgbClr val="000000"/>
                </a:solidFill>
                <a:latin typeface="Berlin Sans FB"/>
              </a:rPr>
              <a:t>a</a:t>
            </a:r>
            <a:endParaRPr/>
          </a:p>
        </p:txBody>
      </p:sp>
      <p:sp>
        <p:nvSpPr>
          <p:cNvPr id="109" name="CustomShape 5"/>
          <p:cNvSpPr/>
          <p:nvPr/>
        </p:nvSpPr>
        <p:spPr>
          <a:xfrm>
            <a:off x="5375880" y="3301200"/>
            <a:ext cx="3175560" cy="1308960"/>
          </a:xfrm>
          <a:prstGeom prst="rect">
            <a:avLst/>
          </a:prstGeom>
        </p:spPr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8000">
                <a:solidFill>
                  <a:srgbClr val="00B0F0"/>
                </a:solidFill>
                <a:latin typeface="Berlin Sans FB"/>
              </a:rPr>
              <a:t>funkce</a:t>
            </a:r>
            <a:endParaRPr/>
          </a:p>
        </p:txBody>
      </p:sp>
      <p:sp>
        <p:nvSpPr>
          <p:cNvPr id="110" name="CustomShape 6"/>
          <p:cNvSpPr/>
          <p:nvPr/>
        </p:nvSpPr>
        <p:spPr>
          <a:xfrm>
            <a:off x="2675520" y="5085360"/>
            <a:ext cx="4522680" cy="1430640"/>
          </a:xfrm>
          <a:prstGeom prst="rect">
            <a:avLst/>
          </a:prstGeom>
        </p:spPr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8800">
                <a:solidFill>
                  <a:srgbClr val="92D050"/>
                </a:solidFill>
                <a:latin typeface="Berlin Sans FB"/>
              </a:rPr>
              <a:t>ROD</a:t>
            </a:r>
            <a:r>
              <a:rPr lang="cs-CZ" sz="8800">
                <a:solidFill>
                  <a:srgbClr val="00B0F0"/>
                </a:solidFill>
                <a:latin typeface="Berlin Sans FB"/>
              </a:rPr>
              <a:t>INY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>
                                            <p:txEl>
                                              <p:pRg st="0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9">
                                            <p:txEl>
                                              <p:pRg st="0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109">
                                            <p:txEl>
                                              <p:pRg st="0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cs-CZ" sz="5400">
                <a:solidFill>
                  <a:srgbClr val="00B0F0"/>
                </a:solidFill>
                <a:latin typeface="Berlin Sans FB"/>
              </a:rPr>
              <a:t>Člověk je tvor společenský.</a:t>
            </a:r>
            <a:endParaRPr/>
          </a:p>
        </p:txBody>
      </p:sp>
      <p:sp>
        <p:nvSpPr>
          <p:cNvPr id="112" name="CustomShape 2"/>
          <p:cNvSpPr/>
          <p:nvPr/>
        </p:nvSpPr>
        <p:spPr>
          <a:xfrm>
            <a:off x="52200" y="1845000"/>
            <a:ext cx="9282240" cy="3137400"/>
          </a:xfrm>
          <a:prstGeom prst="rect">
            <a:avLst/>
          </a:prstGeom>
        </p:spPr>
        <p:txBody>
          <a:bodyPr wrap="none" lIns="90000" tIns="45000" rIns="90000" bIns="45000"/>
          <a:lstStyle/>
          <a:p>
            <a:pPr>
              <a:lnSpc>
                <a:spcPct val="100000"/>
              </a:lnSpc>
              <a:buFont typeface="StarSymbol"/>
              <a:buChar char="-"/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A to znamená, že vždy žil a vyvíjel se 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   v různých lidských skupinách.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   První, nejzákladnější a nejvíce 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   důležitou skupinou je pro každého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   </a:t>
            </a:r>
            <a:endParaRPr/>
          </a:p>
        </p:txBody>
      </p:sp>
      <p:sp>
        <p:nvSpPr>
          <p:cNvPr id="113" name="CustomShape 3"/>
          <p:cNvSpPr/>
          <p:nvPr/>
        </p:nvSpPr>
        <p:spPr>
          <a:xfrm>
            <a:off x="3448080" y="4660920"/>
            <a:ext cx="2392200" cy="699480"/>
          </a:xfrm>
          <a:prstGeom prst="rect">
            <a:avLst/>
          </a:prstGeom>
        </p:spPr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4000" b="1">
                <a:solidFill>
                  <a:srgbClr val="FF0000"/>
                </a:solidFill>
                <a:latin typeface="Berlin Sans FB"/>
              </a:rPr>
              <a:t>RODINA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3" dur="1000" fill="freeze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CustomShape 1"/>
          <p:cNvSpPr/>
          <p:nvPr/>
        </p:nvSpPr>
        <p:spPr>
          <a:xfrm>
            <a:off x="-1332720" y="908640"/>
            <a:ext cx="9936360" cy="200952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r>
              <a:rPr lang="cs-CZ" sz="4000">
                <a:solidFill>
                  <a:srgbClr val="000000"/>
                </a:solidFill>
                <a:latin typeface="Berlin Sans FB"/>
              </a:rPr>
              <a:t>-          Nejdůležitější a nejzákladnější</a:t>
            </a:r>
            <a:endParaRPr/>
          </a:p>
          <a:p>
            <a:r>
              <a:rPr lang="cs-CZ" sz="4000">
                <a:solidFill>
                  <a:srgbClr val="000000"/>
                </a:solidFill>
                <a:latin typeface="Berlin Sans FB"/>
              </a:rPr>
              <a:t>            lidskou skupinou je </a:t>
            </a:r>
            <a:r>
              <a:rPr lang="cs-CZ" sz="4000" b="1">
                <a:solidFill>
                  <a:srgbClr val="FF0000"/>
                </a:solidFill>
                <a:latin typeface="Berlin Sans FB"/>
              </a:rPr>
              <a:t>RODINA.</a:t>
            </a:r>
            <a:endParaRPr/>
          </a:p>
          <a:p>
            <a:pPr algn="ctr">
              <a:lnSpc>
                <a:spcPct val="100000"/>
              </a:lnSpc>
            </a:pPr>
            <a:endParaRPr/>
          </a:p>
        </p:txBody>
      </p:sp>
      <p:sp>
        <p:nvSpPr>
          <p:cNvPr id="115" name="CustomShape 2"/>
          <p:cNvSpPr/>
          <p:nvPr/>
        </p:nvSpPr>
        <p:spPr>
          <a:xfrm>
            <a:off x="539640" y="2349000"/>
            <a:ext cx="183960" cy="707040"/>
          </a:xfrm>
          <a:prstGeom prst="rect">
            <a:avLst/>
          </a:prstGeom>
        </p:spPr>
      </p:sp>
      <p:sp>
        <p:nvSpPr>
          <p:cNvPr id="116" name="CustomShape 3"/>
          <p:cNvSpPr/>
          <p:nvPr/>
        </p:nvSpPr>
        <p:spPr>
          <a:xfrm>
            <a:off x="107640" y="3353040"/>
            <a:ext cx="8620920" cy="252792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Font typeface="StarSymbol"/>
              <a:buChar char="-"/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Je to tím, že poskytuje lidem řadu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výhod – těmto se říká funkce.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A každá </a:t>
            </a:r>
            <a:r>
              <a:rPr lang="cs-CZ" sz="4000" b="1">
                <a:solidFill>
                  <a:srgbClr val="FF0000"/>
                </a:solidFill>
                <a:latin typeface="Berlin Sans FB"/>
              </a:rPr>
              <a:t>RODINA</a:t>
            </a:r>
            <a:r>
              <a:rPr lang="cs-CZ" sz="4000">
                <a:solidFill>
                  <a:srgbClr val="FF0000"/>
                </a:solidFill>
                <a:latin typeface="Berlin Sans FB"/>
              </a:rPr>
              <a:t> 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je jich schopna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FF0000"/>
                </a:solidFill>
                <a:latin typeface="Berlin Sans FB"/>
              </a:rPr>
              <a:t>  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plnit najednou několik: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 fill="freeze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4" dur="1000" fill="freeze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CustomShape 1"/>
          <p:cNvSpPr/>
          <p:nvPr/>
        </p:nvSpPr>
        <p:spPr>
          <a:xfrm>
            <a:off x="266760" y="1656000"/>
            <a:ext cx="8228880" cy="30956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r>
              <a:rPr lang="cs-CZ" sz="4400">
                <a:solidFill>
                  <a:srgbClr val="000000"/>
                </a:solidFill>
                <a:latin typeface="Berlin Sans FB"/>
              </a:rPr>
              <a:t>1) </a:t>
            </a:r>
            <a:r>
              <a:rPr lang="cs-CZ" sz="4400" b="1">
                <a:solidFill>
                  <a:srgbClr val="FF0000"/>
                </a:solidFill>
                <a:latin typeface="Berlin Sans FB"/>
              </a:rPr>
              <a:t>RODINA</a:t>
            </a:r>
            <a:r>
              <a:rPr lang="cs-CZ" sz="4400">
                <a:solidFill>
                  <a:srgbClr val="000000"/>
                </a:solidFill>
                <a:latin typeface="Berlin Sans FB"/>
              </a:rPr>
              <a:t> je ideální pro výchovu</a:t>
            </a:r>
            <a:endParaRPr/>
          </a:p>
          <a:p>
            <a:r>
              <a:rPr lang="cs-CZ" sz="4400">
                <a:solidFill>
                  <a:srgbClr val="000000"/>
                </a:solidFill>
                <a:latin typeface="Berlin Sans FB"/>
              </a:rPr>
              <a:t>    dětí – děti v ní mají své rodiče,</a:t>
            </a:r>
            <a:endParaRPr/>
          </a:p>
          <a:p>
            <a:r>
              <a:rPr lang="cs-CZ" sz="4400">
                <a:solidFill>
                  <a:srgbClr val="000000"/>
                </a:solidFill>
                <a:latin typeface="Berlin Sans FB"/>
              </a:rPr>
              <a:t>    kteří je přivedli na svět a snaží</a:t>
            </a:r>
            <a:endParaRPr/>
          </a:p>
          <a:p>
            <a:r>
              <a:rPr lang="cs-CZ" sz="4400">
                <a:solidFill>
                  <a:srgbClr val="000000"/>
                </a:solidFill>
                <a:latin typeface="Berlin Sans FB"/>
              </a:rPr>
              <a:t>    se je naučit tomu nejlepšímu,</a:t>
            </a:r>
            <a:endParaRPr/>
          </a:p>
          <a:p>
            <a:r>
              <a:rPr lang="cs-CZ" sz="4400">
                <a:solidFill>
                  <a:srgbClr val="000000"/>
                </a:solidFill>
                <a:latin typeface="Berlin Sans FB"/>
              </a:rPr>
              <a:t>    co sami umí.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Berlin Sans FB"/>
              </a:rPr>
              <a:t>                </a:t>
            </a:r>
            <a:endParaRPr/>
          </a:p>
        </p:txBody>
      </p:sp>
      <p:pic>
        <p:nvPicPr>
          <p:cNvPr id="118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2339752" y="4581128"/>
            <a:ext cx="4823872" cy="198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 fill="freeze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out" filter="barn(inVertical)">
                                      <p:cBhvr additive="repl">
                                        <p:cTn id="14" dur="500" fill="freeze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CustomShape 1"/>
          <p:cNvSpPr/>
          <p:nvPr/>
        </p:nvSpPr>
        <p:spPr>
          <a:xfrm>
            <a:off x="-1800360" y="2493000"/>
            <a:ext cx="10944360" cy="225828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r>
              <a:rPr lang="cs-CZ" sz="4000" dirty="0">
                <a:solidFill>
                  <a:srgbClr val="000000"/>
                </a:solidFill>
                <a:latin typeface="Berlin Sans FB"/>
              </a:rPr>
              <a:t>               2) V </a:t>
            </a:r>
            <a:r>
              <a:rPr lang="cs-CZ" sz="4000" b="1" dirty="0">
                <a:solidFill>
                  <a:srgbClr val="FF0000"/>
                </a:solidFill>
                <a:latin typeface="Berlin Sans FB"/>
              </a:rPr>
              <a:t>RODINĚ</a:t>
            </a:r>
            <a:r>
              <a:rPr lang="cs-CZ" sz="4000" dirty="0">
                <a:solidFill>
                  <a:srgbClr val="FF0000"/>
                </a:solidFill>
                <a:latin typeface="Berlin Sans FB"/>
              </a:rPr>
              <a:t> </a:t>
            </a:r>
            <a:r>
              <a:rPr lang="cs-CZ" sz="4000" dirty="0">
                <a:solidFill>
                  <a:srgbClr val="000000"/>
                </a:solidFill>
                <a:latin typeface="Berlin Sans FB"/>
              </a:rPr>
              <a:t>funguje řada</a:t>
            </a:r>
            <a:endParaRPr dirty="0"/>
          </a:p>
          <a:p>
            <a:r>
              <a:rPr lang="cs-CZ" sz="4000" dirty="0">
                <a:solidFill>
                  <a:srgbClr val="000000"/>
                </a:solidFill>
                <a:latin typeface="Berlin Sans FB"/>
              </a:rPr>
              <a:t>                    mezilidských vztahů – jsou zde</a:t>
            </a:r>
            <a:endParaRPr dirty="0"/>
          </a:p>
          <a:p>
            <a:r>
              <a:rPr lang="cs-CZ" sz="4000" dirty="0">
                <a:solidFill>
                  <a:srgbClr val="000000"/>
                </a:solidFill>
                <a:latin typeface="Berlin Sans FB"/>
              </a:rPr>
              <a:t>                    vztahy mezi </a:t>
            </a:r>
            <a:r>
              <a:rPr lang="cs-CZ" sz="4000" dirty="0" smtClean="0">
                <a:solidFill>
                  <a:srgbClr val="000000"/>
                </a:solidFill>
                <a:latin typeface="Berlin Sans FB"/>
              </a:rPr>
              <a:t>manžely, </a:t>
            </a:r>
            <a:r>
              <a:rPr lang="cs-CZ" sz="4000" dirty="0">
                <a:solidFill>
                  <a:srgbClr val="000000"/>
                </a:solidFill>
                <a:latin typeface="Berlin Sans FB"/>
              </a:rPr>
              <a:t>mezi </a:t>
            </a:r>
            <a:endParaRPr dirty="0"/>
          </a:p>
          <a:p>
            <a:r>
              <a:rPr lang="cs-CZ" sz="4000" dirty="0">
                <a:solidFill>
                  <a:srgbClr val="000000"/>
                </a:solidFill>
                <a:latin typeface="Berlin Sans FB"/>
              </a:rPr>
              <a:t>                    sourozenci, mezi generacemi.</a:t>
            </a:r>
            <a:endParaRPr dirty="0"/>
          </a:p>
          <a:p>
            <a:pPr algn="ctr">
              <a:lnSpc>
                <a:spcPct val="100000"/>
              </a:lnSpc>
            </a:pPr>
            <a:r>
              <a:rPr lang="cs-CZ" sz="4000" dirty="0">
                <a:solidFill>
                  <a:srgbClr val="000000"/>
                </a:solidFill>
                <a:latin typeface="Berlin Sans FB"/>
              </a:rPr>
              <a:t> </a:t>
            </a: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 fill="freeze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CustomShape 1"/>
          <p:cNvSpPr/>
          <p:nvPr/>
        </p:nvSpPr>
        <p:spPr>
          <a:xfrm>
            <a:off x="457200" y="274680"/>
            <a:ext cx="8228880" cy="574596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r>
              <a:rPr lang="cs-CZ" sz="4000">
                <a:solidFill>
                  <a:srgbClr val="000000"/>
                </a:solidFill>
                <a:latin typeface="Berlin Sans FB"/>
              </a:rPr>
              <a:t>3) </a:t>
            </a:r>
            <a:r>
              <a:rPr lang="cs-CZ" sz="4000" b="1">
                <a:solidFill>
                  <a:srgbClr val="FF0000"/>
                </a:solidFill>
                <a:latin typeface="Berlin Sans FB"/>
              </a:rPr>
              <a:t>RODINA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 umožňuje prožívat různé</a:t>
            </a:r>
            <a:endParaRPr/>
          </a:p>
          <a:p>
            <a:r>
              <a:rPr lang="cs-CZ" sz="4000">
                <a:solidFill>
                  <a:srgbClr val="000000"/>
                </a:solidFill>
                <a:latin typeface="Berlin Sans FB"/>
              </a:rPr>
              <a:t>    druhy lásky – její členové nachází</a:t>
            </a:r>
            <a:endParaRPr/>
          </a:p>
          <a:p>
            <a:r>
              <a:rPr lang="cs-CZ" sz="4000">
                <a:solidFill>
                  <a:srgbClr val="000000"/>
                </a:solidFill>
                <a:latin typeface="Berlin Sans FB"/>
              </a:rPr>
              <a:t>    lásku partnerskou, rodičovskou,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  sourozeneckou…..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 fill="freeze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CustomShape 1"/>
          <p:cNvSpPr/>
          <p:nvPr/>
        </p:nvSpPr>
        <p:spPr>
          <a:xfrm>
            <a:off x="971600" y="404664"/>
            <a:ext cx="7956376" cy="560196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r>
              <a:rPr lang="cs-CZ" sz="4000" dirty="0">
                <a:solidFill>
                  <a:srgbClr val="000000"/>
                </a:solidFill>
                <a:latin typeface="Berlin Sans FB"/>
              </a:rPr>
              <a:t>        </a:t>
            </a:r>
            <a:r>
              <a:rPr lang="cs-CZ" sz="4000" b="1" dirty="0">
                <a:solidFill>
                  <a:srgbClr val="FF0000"/>
                </a:solidFill>
                <a:latin typeface="Berlin Sans FB"/>
              </a:rPr>
              <a:t>RODINA</a:t>
            </a:r>
            <a:r>
              <a:rPr lang="cs-CZ" sz="4000" dirty="0">
                <a:solidFill>
                  <a:srgbClr val="FF0000"/>
                </a:solidFill>
                <a:latin typeface="Berlin Sans FB"/>
              </a:rPr>
              <a:t> </a:t>
            </a:r>
            <a:r>
              <a:rPr lang="cs-CZ" sz="4000" dirty="0">
                <a:solidFill>
                  <a:srgbClr val="000000"/>
                </a:solidFill>
                <a:latin typeface="Berlin Sans FB"/>
              </a:rPr>
              <a:t>je přizpůsobena </a:t>
            </a:r>
            <a:r>
              <a:rPr lang="cs-CZ" sz="4000" dirty="0" smtClean="0">
                <a:solidFill>
                  <a:srgbClr val="000000"/>
                </a:solidFill>
                <a:latin typeface="Berlin Sans FB"/>
              </a:rPr>
              <a:t>                           ke společnému  </a:t>
            </a:r>
            <a:r>
              <a:rPr lang="cs-CZ" sz="4000" dirty="0">
                <a:solidFill>
                  <a:srgbClr val="000000"/>
                </a:solidFill>
                <a:latin typeface="Berlin Sans FB"/>
              </a:rPr>
              <a:t>hospodaření</a:t>
            </a:r>
            <a:endParaRPr dirty="0"/>
          </a:p>
          <a:p>
            <a:pPr algn="ctr">
              <a:lnSpc>
                <a:spcPct val="100000"/>
              </a:lnSpc>
            </a:pP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 fill="freeze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</p:spPr>
      </p:sp>
      <p:sp>
        <p:nvSpPr>
          <p:cNvPr id="123" name="CustomShape 2"/>
          <p:cNvSpPr/>
          <p:nvPr/>
        </p:nvSpPr>
        <p:spPr>
          <a:xfrm>
            <a:off x="323640" y="2565000"/>
            <a:ext cx="7811640" cy="252720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5) </a:t>
            </a:r>
            <a:r>
              <a:rPr lang="cs-CZ" sz="4000" b="1">
                <a:solidFill>
                  <a:srgbClr val="FF0000"/>
                </a:solidFill>
                <a:latin typeface="Berlin Sans FB"/>
              </a:rPr>
              <a:t>RODINA</a:t>
            </a:r>
            <a:r>
              <a:rPr lang="cs-CZ" sz="4000">
                <a:solidFill>
                  <a:srgbClr val="FF0000"/>
                </a:solidFill>
                <a:latin typeface="Berlin Sans FB"/>
              </a:rPr>
              <a:t> 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poskytuje příjemné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  prožitky – například formou  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  společné zábavy, rekreace apod. 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 fill="freeze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CustomShape 1"/>
          <p:cNvSpPr/>
          <p:nvPr/>
        </p:nvSpPr>
        <p:spPr>
          <a:xfrm>
            <a:off x="179640" y="477720"/>
            <a:ext cx="8506440" cy="637956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r>
              <a:rPr lang="cs-CZ" sz="4000">
                <a:solidFill>
                  <a:srgbClr val="000000"/>
                </a:solidFill>
                <a:latin typeface="Berlin Sans FB"/>
              </a:rPr>
              <a:t>6) V </a:t>
            </a:r>
            <a:r>
              <a:rPr lang="cs-CZ" sz="4000" b="1">
                <a:solidFill>
                  <a:srgbClr val="FF0000"/>
                </a:solidFill>
                <a:latin typeface="Berlin Sans FB"/>
              </a:rPr>
              <a:t>RODINĚ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 je možné společně          lépe řešit různé problémy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 fill="freeze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CustomShape 1"/>
          <p:cNvSpPr/>
          <p:nvPr/>
        </p:nvSpPr>
        <p:spPr>
          <a:xfrm>
            <a:off x="457200" y="1124640"/>
            <a:ext cx="8228880" cy="518400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r>
              <a:rPr lang="cs-CZ" sz="4000" b="1">
                <a:solidFill>
                  <a:srgbClr val="FF0000"/>
                </a:solidFill>
                <a:latin typeface="Berlin Sans FB"/>
              </a:rPr>
              <a:t>Výchovu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 v užší rodině mají na starost</a:t>
            </a:r>
            <a:endParaRPr/>
          </a:p>
          <a:p>
            <a:r>
              <a:rPr lang="cs-CZ" sz="4000">
                <a:solidFill>
                  <a:srgbClr val="000000"/>
                </a:solidFill>
                <a:latin typeface="Berlin Sans FB"/>
              </a:rPr>
              <a:t>                rodiče (otec a matka).</a:t>
            </a:r>
            <a:endParaRPr/>
          </a:p>
          <a:p>
            <a:r>
              <a:rPr lang="cs-CZ" sz="4000">
                <a:solidFill>
                  <a:srgbClr val="000000"/>
                </a:solidFill>
                <a:latin typeface="Berlin Sans FB"/>
              </a:rPr>
              <a:t>                - tato patří mezi jejich</a:t>
            </a:r>
            <a:endParaRPr/>
          </a:p>
          <a:p>
            <a:r>
              <a:rPr lang="cs-CZ" sz="4000">
                <a:solidFill>
                  <a:srgbClr val="000000"/>
                </a:solidFill>
                <a:latin typeface="Berlin Sans FB"/>
              </a:rPr>
              <a:t>                </a:t>
            </a:r>
            <a:r>
              <a:rPr lang="cs-CZ" sz="4000" b="1">
                <a:solidFill>
                  <a:srgbClr val="FF0000"/>
                </a:solidFill>
                <a:latin typeface="Berlin Sans FB"/>
              </a:rPr>
              <a:t>základní povinnosti. </a:t>
            </a:r>
            <a:endParaRPr/>
          </a:p>
          <a:p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 fill="freeze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</p:spPr>
      </p:sp>
      <p:sp>
        <p:nvSpPr>
          <p:cNvPr id="127" name="CustomShape 2"/>
          <p:cNvSpPr/>
          <p:nvPr/>
        </p:nvSpPr>
        <p:spPr>
          <a:xfrm>
            <a:off x="179640" y="332640"/>
            <a:ext cx="10302120" cy="197532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4000" b="1">
                <a:solidFill>
                  <a:srgbClr val="FF0000"/>
                </a:solidFill>
                <a:latin typeface="Berlin Sans FB"/>
              </a:rPr>
              <a:t>Rodiče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 se mimo jiné musí </a:t>
            </a:r>
            <a:r>
              <a:rPr lang="cs-CZ" sz="4000" b="1">
                <a:solidFill>
                  <a:srgbClr val="FF0000"/>
                </a:solidFill>
                <a:latin typeface="Berlin Sans FB"/>
              </a:rPr>
              <a:t>postarat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 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o to, aby se děti </a:t>
            </a:r>
            <a:r>
              <a:rPr lang="cs-CZ" sz="4000" b="1">
                <a:solidFill>
                  <a:srgbClr val="FF0000"/>
                </a:solidFill>
                <a:latin typeface="Berlin Sans FB"/>
              </a:rPr>
              <a:t>naučily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:</a:t>
            </a:r>
            <a:endParaRPr/>
          </a:p>
        </p:txBody>
      </p:sp>
      <p:sp>
        <p:nvSpPr>
          <p:cNvPr id="128" name="CustomShape 3"/>
          <p:cNvSpPr/>
          <p:nvPr/>
        </p:nvSpPr>
        <p:spPr>
          <a:xfrm>
            <a:off x="0" y="1845000"/>
            <a:ext cx="10879920" cy="557532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Font typeface="StarSymbol"/>
              <a:buChar char="-"/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Základním pravidlům chování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   (k dospělým…)</a:t>
            </a:r>
            <a:endParaRPr/>
          </a:p>
          <a:p>
            <a:pPr>
              <a:lnSpc>
                <a:spcPct val="100000"/>
              </a:lnSpc>
              <a:buFont typeface="StarSymbol"/>
              <a:buChar char="-"/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Některým dovednostem (hygiena…)</a:t>
            </a:r>
            <a:endParaRPr/>
          </a:p>
          <a:p>
            <a:pPr>
              <a:lnSpc>
                <a:spcPct val="100000"/>
              </a:lnSpc>
              <a:buFont typeface="StarSymbol"/>
              <a:buChar char="-"/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Tradicím a zvykům (různé oslavy)</a:t>
            </a:r>
            <a:endParaRPr/>
          </a:p>
          <a:p>
            <a:pPr>
              <a:lnSpc>
                <a:spcPct val="100000"/>
              </a:lnSpc>
              <a:buFont typeface="StarSymbol"/>
              <a:buChar char="-"/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Hodnotám (vědomí, co je správné)</a:t>
            </a:r>
            <a:endParaRPr/>
          </a:p>
          <a:p>
            <a:pPr>
              <a:lnSpc>
                <a:spcPct val="100000"/>
              </a:lnSpc>
              <a:buFont typeface="StarSymbol"/>
              <a:buChar char="-"/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Řeči (a jejímu používání)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   = tímto je připravují na život v dalších 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   skupinách (ve škole, v práci).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3" dur="1000" fill="freeze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CustomShape 1"/>
          <p:cNvSpPr/>
          <p:nvPr/>
        </p:nvSpPr>
        <p:spPr>
          <a:xfrm>
            <a:off x="179640" y="1412640"/>
            <a:ext cx="8506440" cy="48236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r>
              <a:rPr lang="cs-CZ" sz="4000">
                <a:solidFill>
                  <a:srgbClr val="000000"/>
                </a:solidFill>
                <a:latin typeface="Berlin Sans FB"/>
              </a:rPr>
              <a:t>Kromě povinnosti </a:t>
            </a:r>
            <a:r>
              <a:rPr lang="cs-CZ" sz="4000">
                <a:solidFill>
                  <a:srgbClr val="FF0000"/>
                </a:solidFill>
                <a:latin typeface="Berlin Sans FB"/>
              </a:rPr>
              <a:t>vychovávat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 své děti</a:t>
            </a:r>
            <a:endParaRPr/>
          </a:p>
          <a:p>
            <a:r>
              <a:rPr lang="cs-CZ" sz="4000">
                <a:solidFill>
                  <a:srgbClr val="000000"/>
                </a:solidFill>
                <a:latin typeface="Berlin Sans FB"/>
              </a:rPr>
              <a:t>mají rodiče i jiné </a:t>
            </a:r>
            <a:r>
              <a:rPr lang="cs-CZ" sz="4000" b="1">
                <a:solidFill>
                  <a:srgbClr val="FF0000"/>
                </a:solidFill>
                <a:latin typeface="Berlin Sans FB"/>
              </a:rPr>
              <a:t>povinnosti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 – avšak</a:t>
            </a:r>
            <a:endParaRPr/>
          </a:p>
          <a:p>
            <a:r>
              <a:rPr lang="cs-CZ" sz="4000">
                <a:solidFill>
                  <a:srgbClr val="000000"/>
                </a:solidFill>
                <a:latin typeface="Berlin Sans FB"/>
              </a:rPr>
              <a:t>také </a:t>
            </a:r>
            <a:r>
              <a:rPr lang="cs-CZ" sz="4000" b="1">
                <a:solidFill>
                  <a:srgbClr val="FF0000"/>
                </a:solidFill>
                <a:latin typeface="Berlin Sans FB"/>
              </a:rPr>
              <a:t>práva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. Otázka </a:t>
            </a:r>
            <a:r>
              <a:rPr lang="cs-CZ" sz="4000">
                <a:solidFill>
                  <a:srgbClr val="FF0000"/>
                </a:solidFill>
                <a:latin typeface="Berlin Sans FB"/>
              </a:rPr>
              <a:t>vlastních práv 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a </a:t>
            </a:r>
            <a:r>
              <a:rPr lang="cs-CZ" sz="4000">
                <a:solidFill>
                  <a:srgbClr val="FF0000"/>
                </a:solidFill>
                <a:latin typeface="Berlin Sans FB"/>
              </a:rPr>
              <a:t>povinností</a:t>
            </a:r>
            <a:r>
              <a:rPr lang="cs-CZ" sz="4000">
                <a:solidFill>
                  <a:srgbClr val="000000"/>
                </a:solidFill>
                <a:latin typeface="Berlin Sans FB"/>
              </a:rPr>
              <a:t> se týká všech členů rodiny</a:t>
            </a:r>
            <a:r>
              <a:rPr lang="cs-CZ" sz="4000">
                <a:solidFill>
                  <a:srgbClr val="FF0000"/>
                </a:solidFill>
                <a:latin typeface="Berlin Sans FB"/>
              </a:rPr>
              <a:t>!</a:t>
            </a:r>
            <a:endParaRPr/>
          </a:p>
          <a:p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 fill="freeze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cs-CZ" sz="6000">
                <a:solidFill>
                  <a:srgbClr val="92D050"/>
                </a:solidFill>
                <a:latin typeface="Berlin Sans FB"/>
              </a:rPr>
              <a:t>Otázky</a:t>
            </a:r>
            <a:r>
              <a:rPr lang="cs-CZ" sz="6000">
                <a:solidFill>
                  <a:srgbClr val="000000"/>
                </a:solidFill>
                <a:latin typeface="Berlin Sans FB"/>
              </a:rPr>
              <a:t> </a:t>
            </a:r>
            <a:endParaRPr/>
          </a:p>
        </p:txBody>
      </p:sp>
      <p:pic>
        <p:nvPicPr>
          <p:cNvPr id="131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5902200" y="260640"/>
            <a:ext cx="2629440" cy="1840320"/>
          </a:xfrm>
          <a:prstGeom prst="rect">
            <a:avLst/>
          </a:prstGeom>
        </p:spPr>
      </p:pic>
      <p:sp>
        <p:nvSpPr>
          <p:cNvPr id="132" name="CustomShape 2"/>
          <p:cNvSpPr/>
          <p:nvPr/>
        </p:nvSpPr>
        <p:spPr>
          <a:xfrm>
            <a:off x="179640" y="2205000"/>
            <a:ext cx="8799120" cy="43563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Font typeface="StarSymbol"/>
              <a:buAutoNum type="arabicParenR"/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Co to znamená, že člověk je tvor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    společenský?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Font typeface="StarSymbol"/>
              <a:buAutoNum type="arabicParenR"/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Jaké jsou funkce rodiny?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Font typeface="StarSymbol"/>
              <a:buAutoNum type="arabicParenR"/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Jakou povinnost vůči svým dětem </a:t>
            </a:r>
            <a:endParaRPr/>
          </a:p>
          <a:p>
            <a:pPr>
              <a:lnSpc>
                <a:spcPct val="100000"/>
              </a:lnSpc>
            </a:pPr>
            <a:r>
              <a:rPr lang="cs-CZ" sz="4000">
                <a:solidFill>
                  <a:srgbClr val="000000"/>
                </a:solidFill>
                <a:latin typeface="Berlin Sans FB"/>
              </a:rPr>
              <a:t>      mají v užší rodině rodiče?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out" filter="barn(inVertical)">
                                      <p:cBhvr additive="repl">
                                        <p:cTn id="13" dur="500" fill="freeze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8" dur="1000" fill="freeze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Použité zdroje:</a:t>
            </a:r>
            <a:endParaRPr/>
          </a:p>
        </p:txBody>
      </p:sp>
      <p:sp>
        <p:nvSpPr>
          <p:cNvPr id="134" name="CustomShape 2"/>
          <p:cNvSpPr/>
          <p:nvPr/>
        </p:nvSpPr>
        <p:spPr>
          <a:xfrm>
            <a:off x="323640" y="1340640"/>
            <a:ext cx="8228880" cy="452520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  vlastní zdroje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 u="sng">
                <a:solidFill>
                  <a:srgbClr val="0000FF"/>
                </a:solidFill>
                <a:latin typeface="Calibri"/>
                <a:hlinkClick r:id="rId2"/>
              </a:rPr>
              <a:t>  http://office.microsoft.com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 – kliparty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  Müller, O., OBČANSKÁ VÝCHOVA, 8. roč., 1.  vyd.</a:t>
            </a:r>
            <a:endParaRPr/>
          </a:p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      Praha: SEPTIMA, 1995. ISBN 80-85801-37-X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  Müller, O., VÝCHOVA K OBČANSTVÍ, pracovní</a:t>
            </a:r>
            <a:endParaRPr/>
          </a:p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      sešit, 3. díl, 1. vyd. Praha: PARTA, 2009. </a:t>
            </a:r>
            <a:endParaRPr/>
          </a:p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      ISBN 978-80-7320-121-0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  Müller, O., VÝCHOVA K OBČANSTVÍ, 2. díl,   </a:t>
            </a:r>
            <a:endParaRPr/>
          </a:p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      1. vyd. PRAHA: PARTA, s.r.o., 2010.</a:t>
            </a:r>
            <a:endParaRPr/>
          </a:p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      ISBN 978-80-7320-116-6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492</Words>
  <Application>Microsoft Office PowerPoint</Application>
  <PresentationFormat>Předvádění na obrazovce (4:3)</PresentationFormat>
  <Paragraphs>80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Office Theme</vt:lpstr>
      <vt:lpstr>Office Theme</vt:lpstr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User</cp:lastModifiedBy>
  <cp:revision>1</cp:revision>
  <dcterms:modified xsi:type="dcterms:W3CDTF">2012-07-20T15:34:04Z</dcterms:modified>
</cp:coreProperties>
</file>