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A0CBAF-D2E1-468D-B6B0-BE300A542F15}" type="datetimeFigureOut">
              <a:rPr lang="cs-CZ" smtClean="0"/>
              <a:pPr/>
              <a:t>20.7.2012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9968C4-7393-4174-8C37-82EF7974F07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6855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9968C4-7393-4174-8C37-82EF7974F07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6675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VY_32_INOVACE_10_Rozpad rodiny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14.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776790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ANOTACE</a:t>
            </a:r>
            <a:r>
              <a:rPr lang="cs-CZ" sz="2600" dirty="0">
                <a:solidFill>
                  <a:schemeClr val="tx1"/>
                </a:solidFill>
              </a:rPr>
              <a:t>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340768" y="1196752"/>
            <a:ext cx="10955560" cy="1143000"/>
          </a:xfrm>
        </p:spPr>
        <p:txBody>
          <a:bodyPr/>
          <a:lstStyle/>
          <a:p>
            <a:r>
              <a:rPr lang="cs-CZ" sz="8800" dirty="0" smtClean="0">
                <a:solidFill>
                  <a:srgbClr val="C00000"/>
                </a:solidFill>
                <a:latin typeface="Berlin Sans FB" pitchFamily="34" charset="0"/>
              </a:rPr>
              <a:t>Rozpad</a:t>
            </a:r>
            <a:endParaRPr lang="cs-CZ" sz="88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3573016"/>
            <a:ext cx="31406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Berlin Sans FB" pitchFamily="34" charset="0"/>
              </a:rPr>
              <a:t>rodiny</a:t>
            </a:r>
            <a:endParaRPr lang="cs-CZ" sz="88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pic>
        <p:nvPicPr>
          <p:cNvPr id="1030" name="Picture 6" descr="C:\Users\Lucie\AppData\Local\Microsoft\Windows\Temporary Internet Files\Content.IE5\32HDAXOE\MC900438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558504" flipV="1">
            <a:off x="5065059" y="525963"/>
            <a:ext cx="3755100" cy="353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604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435280" cy="2650306"/>
          </a:xfrm>
        </p:spPr>
        <p:txBody>
          <a:bodyPr/>
          <a:lstStyle/>
          <a:p>
            <a:pPr algn="l"/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Aby mohlo </a:t>
            </a:r>
            <a:r>
              <a:rPr lang="cs-CZ" sz="4800" u="sng" dirty="0" smtClean="0">
                <a:latin typeface="Berlin Sans FB" pitchFamily="34" charset="0"/>
              </a:rPr>
              <a:t>manželství</a:t>
            </a:r>
            <a:r>
              <a:rPr lang="cs-CZ" sz="4800" dirty="0" smtClean="0">
                <a:latin typeface="Berlin Sans FB" pitchFamily="34" charset="0"/>
              </a:rPr>
              <a:t> dobře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fungovat, je nutné v něm </a:t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dodržovat některá </a:t>
            </a:r>
            <a:r>
              <a:rPr lang="cs-CZ" sz="4800" u="sng" dirty="0" smtClean="0">
                <a:latin typeface="Berlin Sans FB" pitchFamily="34" charset="0"/>
              </a:rPr>
              <a:t>důležitá</a:t>
            </a:r>
            <a:br>
              <a:rPr lang="cs-CZ" sz="4800" u="sng" dirty="0" smtClean="0">
                <a:latin typeface="Berlin Sans FB" pitchFamily="34" charset="0"/>
              </a:rPr>
            </a:br>
            <a:r>
              <a:rPr lang="cs-CZ" sz="4800" u="sng" dirty="0" smtClean="0">
                <a:latin typeface="Berlin Sans FB" pitchFamily="34" charset="0"/>
              </a:rPr>
              <a:t>pravidla</a:t>
            </a:r>
            <a:endParaRPr lang="cs-CZ" sz="4800" u="sng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0334" y="3298812"/>
            <a:ext cx="4219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-</a:t>
            </a:r>
            <a:endParaRPr lang="cs-CZ" sz="48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365104"/>
            <a:ext cx="8964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p</a:t>
            </a:r>
            <a:r>
              <a:rPr lang="cs-CZ" sz="4800" dirty="0" smtClean="0">
                <a:latin typeface="Berlin Sans FB" pitchFamily="34" charset="0"/>
              </a:rPr>
              <a:t>ředevším </a:t>
            </a:r>
            <a:r>
              <a:rPr lang="cs-CZ" sz="4800" dirty="0" smtClean="0">
                <a:latin typeface="Berlin Sans FB" pitchFamily="34" charset="0"/>
              </a:rPr>
              <a:t>udržovat </a:t>
            </a:r>
            <a:r>
              <a:rPr lang="cs-CZ" sz="4800" u="sng" dirty="0" smtClean="0">
                <a:latin typeface="Berlin Sans FB" pitchFamily="34" charset="0"/>
              </a:rPr>
              <a:t>dobré </a:t>
            </a:r>
            <a:r>
              <a:rPr lang="cs-CZ" sz="4800" u="sng" dirty="0" smtClean="0">
                <a:latin typeface="Berlin Sans FB" pitchFamily="34" charset="0"/>
              </a:rPr>
              <a:t>vztahy </a:t>
            </a:r>
            <a:r>
              <a:rPr lang="cs-CZ" sz="4800" dirty="0" smtClean="0">
                <a:latin typeface="Berlin Sans FB" pitchFamily="34" charset="0"/>
              </a:rPr>
              <a:t>mezi </a:t>
            </a:r>
            <a:r>
              <a:rPr lang="cs-CZ" sz="4800" u="sng" dirty="0" smtClean="0">
                <a:latin typeface="Berlin Sans FB" pitchFamily="34" charset="0"/>
              </a:rPr>
              <a:t>manželi</a:t>
            </a:r>
            <a:r>
              <a:rPr lang="cs-CZ" sz="4800" dirty="0" smtClean="0">
                <a:latin typeface="Berlin Sans FB" pitchFamily="34" charset="0"/>
              </a:rPr>
              <a:t>.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326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>
                <a:solidFill>
                  <a:srgbClr val="C00000"/>
                </a:solidFill>
                <a:latin typeface="Berlin Sans FB" pitchFamily="34" charset="0"/>
              </a:rPr>
              <a:t>Ty by </a:t>
            </a:r>
            <a:r>
              <a:rPr lang="cs-CZ" sz="4800" u="sng" dirty="0" smtClean="0">
                <a:solidFill>
                  <a:srgbClr val="C00000"/>
                </a:solidFill>
                <a:latin typeface="Berlin Sans FB" pitchFamily="34" charset="0"/>
              </a:rPr>
              <a:t>měly </a:t>
            </a:r>
            <a:r>
              <a:rPr lang="cs-CZ" sz="4800" u="sng" dirty="0" smtClean="0">
                <a:solidFill>
                  <a:srgbClr val="C00000"/>
                </a:solidFill>
                <a:latin typeface="Berlin Sans FB" pitchFamily="34" charset="0"/>
              </a:rPr>
              <a:t>být založeny na:</a:t>
            </a:r>
            <a:endParaRPr lang="cs-CZ" sz="4800" u="sng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5193" y="1412776"/>
            <a:ext cx="946526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/>
            </a:pPr>
            <a:r>
              <a:rPr lang="cs-CZ" sz="4400" dirty="0" smtClean="0">
                <a:latin typeface="Berlin Sans FB" pitchFamily="34" charset="0"/>
              </a:rPr>
              <a:t>Vzájemném porozumění, úctě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a lásce</a:t>
            </a:r>
            <a:endParaRPr lang="cs-CZ" sz="44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910265"/>
            <a:ext cx="770275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AutoNum type="arabicPeriod" startAt="2"/>
            </a:pPr>
            <a:r>
              <a:rPr lang="cs-CZ" sz="4400" dirty="0" smtClean="0">
                <a:latin typeface="Berlin Sans FB" pitchFamily="34" charset="0"/>
              </a:rPr>
              <a:t>Na spokojenosti v sexuálním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 životě</a:t>
            </a:r>
            <a:endParaRPr lang="cs-CZ" sz="44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005064"/>
            <a:ext cx="1003832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 startAt="3"/>
            </a:pPr>
            <a:r>
              <a:rPr lang="cs-CZ" sz="4400" dirty="0" smtClean="0">
                <a:latin typeface="Berlin Sans FB" pitchFamily="34" charset="0"/>
              </a:rPr>
              <a:t>Na </a:t>
            </a:r>
            <a:r>
              <a:rPr lang="cs-CZ" sz="4400" dirty="0" smtClean="0">
                <a:latin typeface="Berlin Sans FB" pitchFamily="34" charset="0"/>
              </a:rPr>
              <a:t>schopnosti domluvit se </a:t>
            </a:r>
            <a:r>
              <a:rPr lang="cs-CZ" sz="4400" dirty="0" smtClean="0">
                <a:latin typeface="Berlin Sans FB" pitchFamily="34" charset="0"/>
              </a:rPr>
              <a:t>               </a:t>
            </a:r>
          </a:p>
          <a:p>
            <a:pPr marL="742950" indent="-742950"/>
            <a:r>
              <a:rPr lang="cs-CZ" sz="4400" dirty="0" smtClean="0">
                <a:latin typeface="Berlin Sans FB" pitchFamily="34" charset="0"/>
              </a:rPr>
              <a:t>     a řešit společně </a:t>
            </a:r>
            <a:r>
              <a:rPr lang="cs-CZ" sz="4400" dirty="0" smtClean="0">
                <a:latin typeface="Berlin Sans FB" pitchFamily="34" charset="0"/>
              </a:rPr>
              <a:t>problémy</a:t>
            </a:r>
          </a:p>
          <a:p>
            <a:endParaRPr lang="cs-CZ" sz="44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301208"/>
            <a:ext cx="873309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4"/>
            </a:pPr>
            <a:r>
              <a:rPr lang="cs-CZ" sz="4400" dirty="0" smtClean="0">
                <a:latin typeface="Berlin Sans FB" pitchFamily="34" charset="0"/>
              </a:rPr>
              <a:t>Na </a:t>
            </a:r>
            <a:r>
              <a:rPr lang="cs-CZ" sz="4400" dirty="0" smtClean="0">
                <a:latin typeface="Berlin Sans FB" pitchFamily="34" charset="0"/>
              </a:rPr>
              <a:t>schopnosti starat se </a:t>
            </a:r>
            <a:endParaRPr lang="cs-CZ" sz="4400" dirty="0" smtClean="0">
              <a:latin typeface="Berlin Sans FB" pitchFamily="34" charset="0"/>
            </a:endParaRPr>
          </a:p>
          <a:p>
            <a:pPr marL="742950" indent="-742950"/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</a:t>
            </a:r>
            <a:r>
              <a:rPr lang="cs-CZ" sz="4400" dirty="0" smtClean="0">
                <a:latin typeface="Berlin Sans FB" pitchFamily="34" charset="0"/>
              </a:rPr>
              <a:t>o </a:t>
            </a:r>
            <a:r>
              <a:rPr lang="cs-CZ" sz="4400" dirty="0" smtClean="0">
                <a:latin typeface="Berlin Sans FB" pitchFamily="34" charset="0"/>
              </a:rPr>
              <a:t>rodinu</a:t>
            </a:r>
            <a:endParaRPr lang="cs-CZ" sz="4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249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92696" y="260648"/>
            <a:ext cx="11449272" cy="2434282"/>
          </a:xfrm>
        </p:spPr>
        <p:txBody>
          <a:bodyPr/>
          <a:lstStyle/>
          <a:p>
            <a:pPr algn="l"/>
            <a:r>
              <a:rPr lang="cs-CZ" sz="4800" dirty="0" smtClean="0">
                <a:latin typeface="Berlin Sans FB" pitchFamily="34" charset="0"/>
              </a:rPr>
              <a:t>          </a:t>
            </a:r>
            <a:r>
              <a:rPr lang="cs-CZ" dirty="0" smtClean="0">
                <a:latin typeface="Berlin Sans FB" pitchFamily="34" charset="0"/>
              </a:rPr>
              <a:t>-Pro správně fungující </a:t>
            </a:r>
            <a:r>
              <a:rPr lang="cs-CZ" u="sng" dirty="0" smtClean="0">
                <a:latin typeface="Berlin Sans FB" pitchFamily="34" charset="0"/>
              </a:rPr>
              <a:t>manželství</a:t>
            </a:r>
            <a:br>
              <a:rPr lang="cs-CZ" u="sng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   jsou také důležité </a:t>
            </a:r>
            <a:r>
              <a:rPr lang="cs-CZ" u="sng" dirty="0" smtClean="0">
                <a:latin typeface="Berlin Sans FB" pitchFamily="34" charset="0"/>
              </a:rPr>
              <a:t>okolnosti</a:t>
            </a:r>
            <a:r>
              <a:rPr lang="cs-CZ" dirty="0" smtClean="0">
                <a:latin typeface="Berlin Sans FB" pitchFamily="34" charset="0"/>
              </a:rPr>
              <a:t/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   </a:t>
            </a:r>
            <a:r>
              <a:rPr lang="cs-CZ" u="sng" dirty="0" smtClean="0">
                <a:latin typeface="Berlin Sans FB" pitchFamily="34" charset="0"/>
              </a:rPr>
              <a:t>jeho vzniku </a:t>
            </a:r>
            <a:r>
              <a:rPr lang="cs-CZ" dirty="0" smtClean="0">
                <a:latin typeface="Berlin Sans FB" pitchFamily="34" charset="0"/>
              </a:rPr>
              <a:t>– zejména </a:t>
            </a: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výběr</a:t>
            </a:r>
            <a:r>
              <a:rPr lang="cs-CZ" dirty="0" smtClean="0">
                <a:latin typeface="Berlin Sans FB" pitchFamily="34" charset="0"/>
              </a:rPr>
              <a:t/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   </a:t>
            </a: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partnera</a:t>
            </a:r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.</a:t>
            </a:r>
            <a:r>
              <a:rPr lang="cs-CZ" sz="4800" dirty="0" smtClean="0">
                <a:latin typeface="Berlin Sans FB" pitchFamily="34" charset="0"/>
              </a:rPr>
              <a:t> 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5984" y="3072348"/>
            <a:ext cx="916308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-Všeobecně platí,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že dobré manžel-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ství</a:t>
            </a:r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je předpokladem dobré rodiny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</a:t>
            </a:r>
            <a:r>
              <a:rPr lang="cs-CZ" sz="4400" u="sng" dirty="0" smtClean="0">
                <a:latin typeface="Berlin Sans FB" pitchFamily="34" charset="0"/>
              </a:rPr>
              <a:t>a naopak </a:t>
            </a:r>
            <a:r>
              <a:rPr lang="cs-CZ" sz="4400" dirty="0" smtClean="0">
                <a:latin typeface="Berlin Sans FB" pitchFamily="34" charset="0"/>
              </a:rPr>
              <a:t>–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špatné manželství</a:t>
            </a:r>
          </a:p>
          <a:p>
            <a:r>
              <a:rPr lang="cs-CZ" sz="4400" dirty="0">
                <a:solidFill>
                  <a:srgbClr val="C00000"/>
                </a:solidFill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 se vždy projeví ve špatně fungující</a:t>
            </a:r>
          </a:p>
          <a:p>
            <a:r>
              <a:rPr lang="cs-CZ" sz="4400" dirty="0">
                <a:solidFill>
                  <a:srgbClr val="C00000"/>
                </a:solidFill>
                <a:latin typeface="Berlin Sans FB" pitchFamily="34" charset="0"/>
              </a:rPr>
              <a:t> </a:t>
            </a:r>
            <a:r>
              <a:rPr lang="cs-CZ" sz="4400" dirty="0" smtClean="0">
                <a:solidFill>
                  <a:srgbClr val="C00000"/>
                </a:solidFill>
                <a:latin typeface="Berlin Sans FB" pitchFamily="34" charset="0"/>
              </a:rPr>
              <a:t> rodině.</a:t>
            </a:r>
            <a:endParaRPr lang="cs-CZ" sz="4400" dirty="0">
              <a:solidFill>
                <a:srgbClr val="C0000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556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Rozvod aneb </a:t>
            </a:r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co </a:t>
            </a:r>
            <a:r>
              <a:rPr lang="cs-CZ" sz="4800" dirty="0" smtClean="0">
                <a:solidFill>
                  <a:srgbClr val="C00000"/>
                </a:solidFill>
                <a:latin typeface="Berlin Sans FB" pitchFamily="34" charset="0"/>
              </a:rPr>
              <a:t>k tomu říká </a:t>
            </a:r>
            <a:endParaRPr lang="cs-CZ" sz="48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51839" y="826688"/>
            <a:ext cx="40959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solidFill>
                  <a:srgbClr val="C00000"/>
                </a:solidFill>
                <a:latin typeface="Berlin Sans FB" pitchFamily="34" charset="0"/>
              </a:rPr>
              <a:t>Zákon o rodině</a:t>
            </a:r>
            <a:endParaRPr lang="cs-CZ" sz="4800" u="sng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pic>
        <p:nvPicPr>
          <p:cNvPr id="2050" name="Picture 2" descr="C:\Users\Lucie\AppData\Local\Microsoft\Windows\Temporary Internet Files\Content.IE5\32HDAXOE\MC9000788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27749"/>
            <a:ext cx="2504094" cy="219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1484784"/>
            <a:ext cx="662473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000" dirty="0" smtClean="0">
                <a:latin typeface="Berlin Sans FB" pitchFamily="34" charset="0"/>
              </a:rPr>
              <a:t>Soud může manželství  </a:t>
            </a:r>
            <a:r>
              <a:rPr lang="cs-CZ" sz="4000" dirty="0" smtClean="0">
                <a:latin typeface="Berlin Sans FB" pitchFamily="34" charset="0"/>
              </a:rPr>
              <a:t>na </a:t>
            </a:r>
            <a:r>
              <a:rPr lang="cs-CZ" sz="4000" dirty="0" smtClean="0">
                <a:latin typeface="Berlin Sans FB" pitchFamily="34" charset="0"/>
              </a:rPr>
              <a:t>návrh některého </a:t>
            </a:r>
            <a:r>
              <a:rPr lang="cs-CZ" sz="4000" dirty="0" smtClean="0">
                <a:latin typeface="Berlin Sans FB" pitchFamily="34" charset="0"/>
              </a:rPr>
              <a:t>                 z manželů </a:t>
            </a:r>
            <a:r>
              <a:rPr lang="cs-CZ" sz="4000" u="sng" dirty="0" smtClean="0">
                <a:latin typeface="Berlin Sans FB" pitchFamily="34" charset="0"/>
              </a:rPr>
              <a:t>rozvést</a:t>
            </a:r>
            <a:r>
              <a:rPr lang="cs-CZ" sz="4000" dirty="0" smtClean="0">
                <a:latin typeface="Berlin Sans FB" pitchFamily="34" charset="0"/>
              </a:rPr>
              <a:t>, je-li</a:t>
            </a:r>
          </a:p>
          <a:p>
            <a:r>
              <a:rPr lang="cs-CZ" sz="4000" dirty="0" smtClean="0">
                <a:latin typeface="Berlin Sans FB" pitchFamily="34" charset="0"/>
              </a:rPr>
              <a:t>    manželství </a:t>
            </a:r>
            <a:r>
              <a:rPr lang="cs-CZ" sz="4000" dirty="0" smtClean="0">
                <a:latin typeface="Berlin Sans FB" pitchFamily="34" charset="0"/>
              </a:rPr>
              <a:t>tak hluboce</a:t>
            </a:r>
            <a:endParaRPr lang="cs-CZ" sz="4000" dirty="0" smtClean="0">
              <a:latin typeface="Berlin Sans FB" pitchFamily="34" charset="0"/>
            </a:endParaRPr>
          </a:p>
          <a:p>
            <a:r>
              <a:rPr lang="cs-CZ" sz="4000" dirty="0" smtClean="0">
                <a:latin typeface="Berlin Sans FB" pitchFamily="34" charset="0"/>
              </a:rPr>
              <a:t>    a trvale rozvráceno, že</a:t>
            </a:r>
          </a:p>
          <a:p>
            <a:r>
              <a:rPr lang="cs-CZ" sz="4000" dirty="0" smtClean="0">
                <a:latin typeface="Berlin Sans FB" pitchFamily="34" charset="0"/>
              </a:rPr>
              <a:t>    nelze očekávat </a:t>
            </a:r>
          </a:p>
          <a:p>
            <a:r>
              <a:rPr lang="cs-CZ" sz="4000" dirty="0" smtClean="0">
                <a:latin typeface="Berlin Sans FB" pitchFamily="34" charset="0"/>
              </a:rPr>
              <a:t>    obnovení. </a:t>
            </a:r>
            <a:r>
              <a:rPr lang="cs-CZ" sz="4000" dirty="0">
                <a:latin typeface="Berlin Sans FB" pitchFamily="34" charset="0"/>
              </a:rPr>
              <a:t>Bere přitom </a:t>
            </a:r>
            <a:r>
              <a:rPr lang="cs-CZ" sz="4000" dirty="0" smtClean="0">
                <a:latin typeface="Berlin Sans FB" pitchFamily="34" charset="0"/>
              </a:rPr>
              <a:t>                v</a:t>
            </a:r>
            <a:r>
              <a:rPr lang="cs-CZ" sz="4000" dirty="0" smtClean="0">
                <a:latin typeface="Berlin Sans FB" pitchFamily="34" charset="0"/>
              </a:rPr>
              <a:t> </a:t>
            </a:r>
            <a:r>
              <a:rPr lang="cs-CZ" sz="4000" dirty="0" smtClean="0">
                <a:latin typeface="Berlin Sans FB" pitchFamily="34" charset="0"/>
              </a:rPr>
              <a:t>úvahu </a:t>
            </a:r>
            <a:r>
              <a:rPr lang="cs-CZ" sz="4000" u="sng" dirty="0" smtClean="0">
                <a:latin typeface="Berlin Sans FB" pitchFamily="34" charset="0"/>
              </a:rPr>
              <a:t>příčiny rozvratu.</a:t>
            </a:r>
            <a:endParaRPr lang="cs-CZ" sz="4000" u="sng" dirty="0">
              <a:latin typeface="Berlin Sans FB" pitchFamily="34" charset="0"/>
            </a:endParaRPr>
          </a:p>
          <a:p>
            <a:endParaRPr lang="cs-CZ" sz="4400" dirty="0" smtClean="0">
              <a:latin typeface="Berlin Sans FB" pitchFamily="34" charset="0"/>
            </a:endParaRPr>
          </a:p>
          <a:p>
            <a:r>
              <a:rPr lang="cs-CZ" sz="4400" dirty="0" smtClean="0">
                <a:latin typeface="Berlin Sans FB" pitchFamily="34" charset="0"/>
              </a:rPr>
              <a:t>    </a:t>
            </a:r>
            <a:endParaRPr lang="cs-CZ" sz="4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63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-171400"/>
            <a:ext cx="10116616" cy="3456384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      - </a:t>
            </a: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Nefunkční rodinu</a:t>
            </a:r>
            <a:r>
              <a:rPr lang="cs-CZ" dirty="0" smtClean="0">
                <a:latin typeface="Berlin Sans FB" pitchFamily="34" charset="0"/>
              </a:rPr>
              <a:t> čeká postupný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</a:t>
            </a: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rozpad</a:t>
            </a:r>
            <a:r>
              <a:rPr lang="cs-CZ" dirty="0" smtClean="0">
                <a:latin typeface="Berlin Sans FB" pitchFamily="34" charset="0"/>
              </a:rPr>
              <a:t>, který se projevuje tím, že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jsou hlavně </a:t>
            </a:r>
            <a:r>
              <a:rPr lang="cs-CZ" u="sng" dirty="0" smtClean="0">
                <a:latin typeface="Berlin Sans FB" pitchFamily="34" charset="0"/>
              </a:rPr>
              <a:t>zanedbávány děti </a:t>
            </a:r>
            <a:r>
              <a:rPr lang="cs-CZ" sz="4800" dirty="0" smtClean="0">
                <a:latin typeface="Berlin Sans FB" pitchFamily="34" charset="0"/>
              </a:rPr>
              <a:t/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        a ty to těžce nesou.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221725"/>
            <a:ext cx="8532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- </a:t>
            </a:r>
            <a:r>
              <a:rPr lang="cs-CZ" sz="4800" u="sng" dirty="0" smtClean="0">
                <a:latin typeface="Berlin Sans FB" pitchFamily="34" charset="0"/>
              </a:rPr>
              <a:t>Vždyť přicházejí </a:t>
            </a:r>
            <a:r>
              <a:rPr lang="cs-CZ" sz="4800" u="sng" dirty="0" smtClean="0">
                <a:latin typeface="Berlin Sans FB" pitchFamily="34" charset="0"/>
              </a:rPr>
              <a:t>                             </a:t>
            </a:r>
            <a:r>
              <a:rPr lang="cs-CZ" sz="4800" dirty="0" smtClean="0">
                <a:latin typeface="Berlin Sans FB" pitchFamily="34" charset="0"/>
              </a:rPr>
              <a:t>o </a:t>
            </a:r>
            <a:r>
              <a:rPr lang="cs-CZ" sz="4800" dirty="0" smtClean="0">
                <a:latin typeface="Berlin Sans FB" pitchFamily="34" charset="0"/>
              </a:rPr>
              <a:t>nejdůležitější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věc ve svém životě   -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4021944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Berlin Sans FB" pitchFamily="34" charset="0"/>
              </a:rPr>
              <a:t>o péči</a:t>
            </a:r>
            <a:endParaRPr lang="cs-CZ" sz="4400" b="1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9" y="4756578"/>
            <a:ext cx="2466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Berlin Sans FB" pitchFamily="34" charset="0"/>
              </a:rPr>
              <a:t>o oporu</a:t>
            </a:r>
            <a:endParaRPr lang="cs-CZ" sz="4800" b="1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56033" y="5587575"/>
            <a:ext cx="22637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  <a:latin typeface="Berlin Sans FB" pitchFamily="34" charset="0"/>
              </a:rPr>
              <a:t>o</a:t>
            </a:r>
            <a:r>
              <a:rPr lang="cs-CZ" sz="4800" b="1" dirty="0" smtClean="0">
                <a:solidFill>
                  <a:srgbClr val="C00000"/>
                </a:solidFill>
                <a:latin typeface="Berlin Sans FB" pitchFamily="34" charset="0"/>
              </a:rPr>
              <a:t> lásku</a:t>
            </a:r>
            <a:endParaRPr lang="cs-CZ" sz="4800" b="1" dirty="0">
              <a:solidFill>
                <a:srgbClr val="C0000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088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2463899"/>
          </a:xfrm>
        </p:spPr>
        <p:txBody>
          <a:bodyPr/>
          <a:lstStyle/>
          <a:p>
            <a:r>
              <a:rPr lang="cs-CZ" sz="5400" dirty="0" smtClean="0">
                <a:solidFill>
                  <a:srgbClr val="C00000"/>
                </a:solidFill>
                <a:latin typeface="Berlin Sans FB" pitchFamily="34" charset="0"/>
              </a:rPr>
              <a:t>Důsledkem rozpadu</a:t>
            </a:r>
            <a:r>
              <a:rPr lang="cs-CZ" sz="5400" dirty="0" smtClean="0">
                <a:latin typeface="Berlin Sans FB" pitchFamily="34" charset="0"/>
              </a:rPr>
              <a:t/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 </a:t>
            </a:r>
            <a:br>
              <a:rPr lang="cs-CZ" sz="5400" dirty="0" smtClean="0">
                <a:latin typeface="Berlin Sans FB" pitchFamily="34" charset="0"/>
              </a:rPr>
            </a:br>
            <a:r>
              <a:rPr lang="cs-CZ" sz="5400" dirty="0" smtClean="0">
                <a:latin typeface="Berlin Sans FB" pitchFamily="34" charset="0"/>
              </a:rPr>
              <a:t>pak bývá 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3173878"/>
            <a:ext cx="54441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C00000"/>
                </a:solidFill>
                <a:latin typeface="Berlin Sans FB" pitchFamily="34" charset="0"/>
              </a:rPr>
              <a:t>r</a:t>
            </a:r>
            <a:r>
              <a:rPr lang="cs-CZ" sz="5400" dirty="0" smtClean="0">
                <a:solidFill>
                  <a:srgbClr val="C00000"/>
                </a:solidFill>
                <a:latin typeface="Berlin Sans FB" pitchFamily="34" charset="0"/>
              </a:rPr>
              <a:t>ozpad manželství</a:t>
            </a:r>
            <a:endParaRPr lang="cs-CZ" sz="54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49315" y="4293096"/>
            <a:ext cx="11608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latin typeface="Berlin Sans FB" pitchFamily="34" charset="0"/>
              </a:rPr>
              <a:t>č</a:t>
            </a:r>
            <a:r>
              <a:rPr lang="cs-CZ" sz="5400" dirty="0" smtClean="0">
                <a:latin typeface="Berlin Sans FB" pitchFamily="34" charset="0"/>
              </a:rPr>
              <a:t>ili 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68481" y="5543353"/>
            <a:ext cx="63706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C00000"/>
                </a:solidFill>
                <a:latin typeface="Berlin Sans FB" pitchFamily="34" charset="0"/>
              </a:rPr>
              <a:t>m</a:t>
            </a:r>
            <a:r>
              <a:rPr lang="cs-CZ" sz="5400" b="1" dirty="0" smtClean="0">
                <a:solidFill>
                  <a:srgbClr val="C00000"/>
                </a:solidFill>
                <a:latin typeface="Berlin Sans FB" pitchFamily="34" charset="0"/>
              </a:rPr>
              <a:t>anželský rozvod.</a:t>
            </a:r>
            <a:endParaRPr lang="cs-CZ" sz="5400" b="1" dirty="0">
              <a:solidFill>
                <a:srgbClr val="C0000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07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44724" y="-243408"/>
            <a:ext cx="11017224" cy="3645024"/>
          </a:xfrm>
        </p:spPr>
        <p:txBody>
          <a:bodyPr/>
          <a:lstStyle/>
          <a:p>
            <a:pPr algn="l"/>
            <a:r>
              <a:rPr lang="cs-CZ" dirty="0" smtClean="0">
                <a:latin typeface="Berlin Sans FB" pitchFamily="34" charset="0"/>
              </a:rPr>
              <a:t>              - </a:t>
            </a:r>
            <a:r>
              <a:rPr lang="cs-CZ" u="sng" dirty="0" smtClean="0">
                <a:latin typeface="Berlin Sans FB" pitchFamily="34" charset="0"/>
              </a:rPr>
              <a:t>Důvody</a:t>
            </a:r>
            <a:r>
              <a:rPr lang="cs-CZ" dirty="0" smtClean="0">
                <a:latin typeface="Berlin Sans FB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Berlin Sans FB" pitchFamily="34" charset="0"/>
              </a:rPr>
              <a:t>manželských rozvodů</a:t>
            </a:r>
            <a:r>
              <a:rPr lang="cs-CZ" dirty="0" smtClean="0">
                <a:latin typeface="Berlin Sans FB" pitchFamily="34" charset="0"/>
              </a:rPr>
              <a:t/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        bývají různé. Nejčastějším však</a:t>
            </a:r>
            <a:br>
              <a:rPr lang="cs-CZ" dirty="0" smtClean="0">
                <a:latin typeface="Berlin Sans FB" pitchFamily="34" charset="0"/>
              </a:rPr>
            </a:br>
            <a:r>
              <a:rPr lang="cs-CZ" dirty="0" smtClean="0">
                <a:latin typeface="Berlin Sans FB" pitchFamily="34" charset="0"/>
              </a:rPr>
              <a:t>                 je </a:t>
            </a:r>
            <a:r>
              <a:rPr lang="cs-CZ" u="sng" dirty="0" smtClean="0">
                <a:latin typeface="Berlin Sans FB" pitchFamily="34" charset="0"/>
              </a:rPr>
              <a:t>zhoršení vztahů </a:t>
            </a:r>
            <a:r>
              <a:rPr lang="cs-CZ" dirty="0" smtClean="0">
                <a:latin typeface="Berlin Sans FB" pitchFamily="34" charset="0"/>
              </a:rPr>
              <a:t>mezi manželi.</a:t>
            </a:r>
            <a:r>
              <a:rPr lang="cs-CZ" sz="4800" dirty="0" smtClean="0">
                <a:latin typeface="Berlin Sans FB" pitchFamily="34" charset="0"/>
              </a:rPr>
              <a:t/>
            </a:r>
            <a:br>
              <a:rPr lang="cs-CZ" sz="4800" dirty="0" smtClean="0">
                <a:latin typeface="Berlin Sans FB" pitchFamily="34" charset="0"/>
              </a:rPr>
            </a:br>
            <a:r>
              <a:rPr lang="cs-CZ" sz="4800" dirty="0" smtClean="0">
                <a:latin typeface="Berlin Sans FB" pitchFamily="34" charset="0"/>
              </a:rPr>
              <a:t>                                                     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6301" y="2420888"/>
            <a:ext cx="20505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  <a:latin typeface="Berlin Sans FB" pitchFamily="34" charset="0"/>
              </a:rPr>
              <a:t>k</a:t>
            </a:r>
            <a:r>
              <a:rPr lang="cs-CZ" sz="4800" b="1" dirty="0" smtClean="0">
                <a:solidFill>
                  <a:srgbClr val="C00000"/>
                </a:solidFill>
                <a:latin typeface="Berlin Sans FB" pitchFamily="34" charset="0"/>
              </a:rPr>
              <a:t>vůli :</a:t>
            </a:r>
            <a:endParaRPr lang="cs-CZ" sz="4800" b="1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072348"/>
            <a:ext cx="830708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. Rozdílným povahám manželů</a:t>
            </a:r>
          </a:p>
          <a:p>
            <a:r>
              <a:rPr lang="cs-CZ" sz="4800" dirty="0" smtClean="0">
                <a:latin typeface="Berlin Sans FB" pitchFamily="34" charset="0"/>
              </a:rPr>
              <a:t>. Manželské nevěře</a:t>
            </a:r>
          </a:p>
          <a:p>
            <a:r>
              <a:rPr lang="cs-CZ" sz="4800" dirty="0" smtClean="0">
                <a:latin typeface="Berlin Sans FB" pitchFamily="34" charset="0"/>
              </a:rPr>
              <a:t>. Alkoholismu jednoho (či obou)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partnerů</a:t>
            </a:r>
          </a:p>
          <a:p>
            <a:r>
              <a:rPr lang="cs-CZ" sz="4800" dirty="0" smtClean="0">
                <a:latin typeface="Berlin Sans FB" pitchFamily="34" charset="0"/>
              </a:rPr>
              <a:t>. Nezájmu o rodinu</a:t>
            </a:r>
            <a:endParaRPr lang="cs-CZ" sz="48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156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C00000"/>
                </a:solidFill>
                <a:latin typeface="Berlin Sans FB" pitchFamily="34" charset="0"/>
              </a:rPr>
              <a:t>Otázky</a:t>
            </a:r>
            <a:endParaRPr lang="cs-CZ" sz="6600" dirty="0">
              <a:solidFill>
                <a:srgbClr val="C00000"/>
              </a:solidFill>
              <a:latin typeface="Berlin Sans FB" pitchFamily="34" charset="0"/>
            </a:endParaRPr>
          </a:p>
        </p:txBody>
      </p:sp>
      <p:pic>
        <p:nvPicPr>
          <p:cNvPr id="3075" name="Picture 3" descr="C:\Users\Lucie\AppData\Local\Microsoft\Windows\Temporary Internet Files\Content.IE5\32HDAXOE\MC9004122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4913" y="188641"/>
            <a:ext cx="2247527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81" y="2276872"/>
            <a:ext cx="891757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/>
            </a:pPr>
            <a:r>
              <a:rPr lang="cs-CZ" sz="4400" dirty="0" smtClean="0">
                <a:latin typeface="Berlin Sans FB" pitchFamily="34" charset="0"/>
              </a:rPr>
              <a:t>Na čem by měly být založeny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dobré manželské vztahy?</a:t>
            </a:r>
          </a:p>
          <a:p>
            <a:endParaRPr lang="cs-CZ" sz="4800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02" y="3769608"/>
            <a:ext cx="89398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 startAt="2"/>
            </a:pPr>
            <a:r>
              <a:rPr lang="cs-CZ" sz="4400" dirty="0" smtClean="0">
                <a:latin typeface="Berlin Sans FB" pitchFamily="34" charset="0"/>
              </a:rPr>
              <a:t>Dá se poznat člověk, který je </a:t>
            </a:r>
          </a:p>
          <a:p>
            <a:r>
              <a:rPr lang="cs-CZ" sz="4400" dirty="0">
                <a:latin typeface="Berlin Sans FB" pitchFamily="34" charset="0"/>
              </a:rPr>
              <a:t> </a:t>
            </a:r>
            <a:r>
              <a:rPr lang="cs-CZ" sz="4400" dirty="0" smtClean="0">
                <a:latin typeface="Berlin Sans FB" pitchFamily="34" charset="0"/>
              </a:rPr>
              <a:t>      nevhodný pro rodinný život?</a:t>
            </a:r>
          </a:p>
          <a:p>
            <a:endParaRPr lang="cs-CZ" sz="4400" dirty="0">
              <a:latin typeface="Berlin Sans FB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02" y="5373216"/>
            <a:ext cx="8028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erlin Sans FB" pitchFamily="34" charset="0"/>
              </a:rPr>
              <a:t>3.    Kvůli čemu se lidé rozvádějí?</a:t>
            </a:r>
            <a:endParaRPr lang="cs-CZ" sz="44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629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/>
          <a:lstStyle/>
          <a:p>
            <a:r>
              <a:rPr lang="cs-CZ" dirty="0" smtClean="0"/>
              <a:t>  vlastní zdroje</a:t>
            </a:r>
          </a:p>
          <a:p>
            <a:r>
              <a:rPr lang="cs-CZ" dirty="0" smtClean="0">
                <a:hlinkClick r:id="rId2"/>
              </a:rPr>
              <a:t>  http://office.microsoft.com</a:t>
            </a:r>
            <a:r>
              <a:rPr lang="cs-CZ" dirty="0" smtClean="0"/>
              <a:t> – kliparty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 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</TotalTime>
  <Words>342</Words>
  <Application>Microsoft Office PowerPoint</Application>
  <PresentationFormat>Předvádění na obrazovce (4:3)</PresentationFormat>
  <Paragraphs>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NÁZEV ŠKOLY: Střední odborné učiliště a Základní škola AUTOR: Bc. Lucie Chojnová NÁZEV: VY_32_INOVACE_10_Rozpad rodiny TÉMA SADY: Občanská výchova DATUM: 14. prosinec 2011 ČÍSLO PROJEKTU: CZ.1.07/1.4.00/21.0477</vt:lpstr>
      <vt:lpstr>Rozpad</vt:lpstr>
      <vt:lpstr>- Aby mohlo manželství dobře fungovat, je nutné v něm  dodržovat některá důležitá pravidla</vt:lpstr>
      <vt:lpstr>Ty by měly být založeny na:</vt:lpstr>
      <vt:lpstr>          -Pro správně fungující manželství             jsou také důležité okolnosti             jeho vzniku – zejména výběr             partnera. </vt:lpstr>
      <vt:lpstr>Rozvod aneb co k tomu říká </vt:lpstr>
      <vt:lpstr>      - Nefunkční rodinu čeká postupný          rozpad, který se projevuje tím, že          jsou hlavně zanedbávány děti           a ty to těžce nesou.</vt:lpstr>
      <vt:lpstr>Důsledkem rozpadu   pak bývá </vt:lpstr>
      <vt:lpstr>              - Důvody manželských rozvodů                  bývají různé. Nejčastějším však                  je zhoršení vztahů mezi manželi.                                                      </vt:lpstr>
      <vt:lpstr>Otázky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81</cp:revision>
  <dcterms:created xsi:type="dcterms:W3CDTF">2012-04-21T07:06:25Z</dcterms:created>
  <dcterms:modified xsi:type="dcterms:W3CDTF">2012-07-20T11:03:05Z</dcterms:modified>
</cp:coreProperties>
</file>