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60" r:id="rId3"/>
    <p:sldId id="261" r:id="rId4"/>
    <p:sldId id="262" r:id="rId5"/>
    <p:sldId id="264" r:id="rId6"/>
    <p:sldId id="265" r:id="rId7"/>
    <p:sldId id="266" r:id="rId8"/>
    <p:sldId id="267" r:id="rId9"/>
    <p:sldId id="268" r:id="rId10"/>
    <p:sldId id="269" r:id="rId11"/>
    <p:sldId id="263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633B0-F3A4-4323-BC35-DE5B32101E67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351C4-26EB-4111-B992-B54443B5E7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FB7C6-7C4B-418C-B0F9-7759EDC89E0C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EDD78-0857-4BB4-87A4-8AAC8DF0DC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161C3-A959-4F57-BEF7-8F385720DA2A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54FE9-172C-40DE-A701-71C5E778FC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3CC0A-6A96-49E4-AFB7-14925A3CBBE1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FA957-B4CC-4B68-9B44-7B28B68DD5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C869-AC25-47D3-A5BD-9268073B8B7B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A71ED-FD7A-41CE-B235-384F198FC0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8BEEB-A51C-4935-BBB5-EEC8FDE1A3C2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CBA48-C3A6-44F0-A06B-4F8216ED12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B9F2C-4E9B-45A8-83EE-17A3D021BF25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40FFF-A699-43E9-B22F-5ADEFF91C9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571A9-F980-4DD9-A829-E5B6A5F80AC4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9FB50-84D3-4A72-97C9-C416E12D22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79F28-07B3-4E41-B136-964321A2033E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80991-B70E-40D8-AFA4-73533EF830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126A4-45A3-4E90-9250-CFFD2F356F26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A4AD7-FA43-4E9E-88A1-3358D4D9A0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B88F1-601F-44D3-B833-0175559882DD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CAFEE-5521-4A03-88CA-2C0DBD90B6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F3568DF-82C1-4F21-B850-2F168677312A}" type="datetimeFigureOut">
              <a:rPr lang="cs-CZ"/>
              <a:pPr>
                <a:defRPr/>
              </a:pPr>
              <a:t>20.7.2012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983858C-7BE5-45F7-A543-16707474F8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hyperlink" Target="http://cs.wikipedia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3568" y="1844824"/>
            <a:ext cx="8351837" cy="2592388"/>
          </a:xfrm>
        </p:spPr>
        <p:txBody>
          <a:bodyPr/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Lucie </a:t>
            </a:r>
            <a:r>
              <a:rPr lang="cs-CZ" sz="2800" dirty="0" err="1" smtClean="0"/>
              <a:t>Chojnová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VY_32_INOVACE_13_Náhradní rodinná péče</a:t>
            </a:r>
            <a:br>
              <a:rPr lang="cs-CZ" sz="2800" dirty="0" smtClean="0"/>
            </a:br>
            <a:r>
              <a:rPr lang="cs-CZ" sz="2800" dirty="0" smtClean="0"/>
              <a:t>TÉMA SADY: Občanská </a:t>
            </a:r>
            <a:r>
              <a:rPr lang="cs-CZ" sz="2800" dirty="0" smtClean="0">
                <a:latin typeface="Arial" charset="0"/>
              </a:rPr>
              <a:t>výchova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DATUM: 12. leden 2012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5013176"/>
            <a:ext cx="8136904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8. </a:t>
            </a:r>
            <a:r>
              <a:rPr lang="cs-CZ" sz="2600" dirty="0" smtClean="0">
                <a:solidFill>
                  <a:schemeClr val="tx1"/>
                </a:solidFill>
              </a:rPr>
              <a:t>ročníku </a:t>
            </a:r>
            <a:r>
              <a:rPr lang="cs-CZ" sz="2600" dirty="0" smtClean="0">
                <a:solidFill>
                  <a:schemeClr val="tx1"/>
                </a:solidFill>
              </a:rPr>
              <a:t>praktické </a:t>
            </a:r>
            <a:r>
              <a:rPr lang="cs-CZ" sz="2600" dirty="0" smtClean="0">
                <a:solidFill>
                  <a:schemeClr val="tx1"/>
                </a:solidFill>
              </a:rPr>
              <a:t>školy </a:t>
            </a:r>
            <a:r>
              <a:rPr lang="cs-CZ" sz="2600" dirty="0" smtClean="0">
                <a:solidFill>
                  <a:schemeClr val="tx1"/>
                </a:solidFill>
              </a:rPr>
              <a:t>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116632" y="291034"/>
            <a:ext cx="8229600" cy="1143000"/>
          </a:xfrm>
        </p:spPr>
        <p:txBody>
          <a:bodyPr/>
          <a:lstStyle/>
          <a:p>
            <a:r>
              <a:rPr lang="cs-CZ" sz="8800" b="1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Náhradní</a:t>
            </a:r>
            <a:endParaRPr lang="cs-CZ" sz="8800" b="1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154518" y="2348880"/>
            <a:ext cx="442941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b="1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rodinná</a:t>
            </a:r>
            <a:endParaRPr lang="cs-CZ" sz="8800" b="1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5013176"/>
            <a:ext cx="275428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b="1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péče</a:t>
            </a:r>
            <a:endParaRPr lang="cs-CZ" sz="8800" b="1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  <p:pic>
        <p:nvPicPr>
          <p:cNvPr id="1026" name="Picture 2" descr="C:\Users\Lucie\AppData\Local\Microsoft\Windows\Temporary Internet Files\Content.IE5\32HDAXOE\MC9000569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3573016"/>
            <a:ext cx="3240360" cy="2886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68805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76672"/>
            <a:ext cx="8229600" cy="1143000"/>
          </a:xfrm>
        </p:spPr>
        <p:txBody>
          <a:bodyPr/>
          <a:lstStyle/>
          <a:p>
            <a:pPr algn="l"/>
            <a:r>
              <a:rPr lang="cs-CZ" sz="4800" dirty="0" smtClean="0">
                <a:latin typeface="Berlin Sans FB" pitchFamily="34" charset="0"/>
              </a:rPr>
              <a:t>- </a:t>
            </a:r>
            <a:r>
              <a:rPr lang="cs-CZ" sz="4800" b="1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Důvody</a:t>
            </a:r>
            <a:r>
              <a:rPr lang="cs-CZ" sz="4800" dirty="0" smtClean="0">
                <a:latin typeface="Berlin Sans FB" pitchFamily="34" charset="0"/>
              </a:rPr>
              <a:t>, proč dětem jejich</a:t>
            </a:r>
            <a:br>
              <a:rPr lang="cs-CZ" sz="4800" dirty="0" smtClean="0">
                <a:latin typeface="Berlin Sans FB" pitchFamily="34" charset="0"/>
              </a:rPr>
            </a:br>
            <a:r>
              <a:rPr lang="cs-CZ" sz="4800" dirty="0" smtClean="0">
                <a:latin typeface="Berlin Sans FB" pitchFamily="34" charset="0"/>
              </a:rPr>
              <a:t>  okolí neposkytuje potřebnou</a:t>
            </a:r>
            <a:br>
              <a:rPr lang="cs-CZ" sz="4800" dirty="0" smtClean="0">
                <a:latin typeface="Berlin Sans FB" pitchFamily="34" charset="0"/>
              </a:rPr>
            </a:br>
            <a:r>
              <a:rPr lang="cs-CZ" sz="4800" dirty="0" smtClean="0">
                <a:latin typeface="Berlin Sans FB" pitchFamily="34" charset="0"/>
              </a:rPr>
              <a:t>  péči</a:t>
            </a:r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:</a:t>
            </a:r>
            <a:endParaRPr lang="cs-CZ" sz="4800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-900608" y="2204864"/>
            <a:ext cx="103712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latin typeface="Berlin Sans FB" pitchFamily="34" charset="0"/>
              </a:rPr>
              <a:t>     </a:t>
            </a:r>
            <a:r>
              <a:rPr lang="cs-CZ" sz="44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1.</a:t>
            </a:r>
            <a:r>
              <a:rPr lang="cs-CZ" sz="4400" dirty="0" smtClean="0">
                <a:latin typeface="Berlin Sans FB" pitchFamily="34" charset="0"/>
              </a:rPr>
              <a:t> Rodiče se o </a:t>
            </a:r>
            <a:r>
              <a:rPr lang="cs-CZ" sz="4400" dirty="0" smtClean="0">
                <a:latin typeface="Berlin Sans FB" pitchFamily="34" charset="0"/>
              </a:rPr>
              <a:t>ně </a:t>
            </a:r>
            <a:r>
              <a:rPr lang="cs-CZ" sz="44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nestarají</a:t>
            </a:r>
            <a:r>
              <a:rPr lang="cs-CZ" sz="4400" dirty="0" smtClean="0">
                <a:latin typeface="Berlin Sans FB" pitchFamily="34" charset="0"/>
              </a:rPr>
              <a:t>(nemají </a:t>
            </a:r>
            <a:endParaRPr lang="cs-CZ" sz="4400" dirty="0" smtClean="0">
              <a:latin typeface="Berlin Sans FB" pitchFamily="34" charset="0"/>
            </a:endParaRPr>
          </a:p>
          <a:p>
            <a:r>
              <a:rPr lang="cs-CZ" sz="4400" dirty="0">
                <a:latin typeface="Berlin Sans FB" pitchFamily="34" charset="0"/>
              </a:rPr>
              <a:t> </a:t>
            </a:r>
            <a:r>
              <a:rPr lang="cs-CZ" sz="4400" dirty="0" smtClean="0">
                <a:latin typeface="Berlin Sans FB" pitchFamily="34" charset="0"/>
              </a:rPr>
              <a:t>         zájem)či </a:t>
            </a:r>
            <a:r>
              <a:rPr lang="cs-CZ" sz="4400" dirty="0" smtClean="0">
                <a:latin typeface="Berlin Sans FB" pitchFamily="34" charset="0"/>
              </a:rPr>
              <a:t>starají </a:t>
            </a:r>
            <a:r>
              <a:rPr lang="cs-CZ" sz="44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špatně</a:t>
            </a:r>
          </a:p>
          <a:p>
            <a:r>
              <a:rPr lang="cs-CZ" sz="44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          </a:t>
            </a:r>
            <a:r>
              <a:rPr lang="cs-CZ" sz="4400" dirty="0" smtClean="0">
                <a:latin typeface="Berlin Sans FB" pitchFamily="34" charset="0"/>
              </a:rPr>
              <a:t>(</a:t>
            </a:r>
            <a:r>
              <a:rPr lang="cs-CZ" sz="4400" dirty="0" smtClean="0">
                <a:latin typeface="Berlin Sans FB" pitchFamily="34" charset="0"/>
              </a:rPr>
              <a:t>zanedbávají </a:t>
            </a:r>
            <a:r>
              <a:rPr lang="cs-CZ" sz="4400" dirty="0" smtClean="0">
                <a:latin typeface="Berlin Sans FB" pitchFamily="34" charset="0"/>
              </a:rPr>
              <a:t>výchovu nebo</a:t>
            </a:r>
          </a:p>
          <a:p>
            <a:r>
              <a:rPr lang="cs-CZ" sz="4400" dirty="0" smtClean="0">
                <a:latin typeface="Berlin Sans FB" pitchFamily="34" charset="0"/>
              </a:rPr>
              <a:t> </a:t>
            </a:r>
            <a:r>
              <a:rPr lang="cs-CZ" sz="4400" dirty="0" smtClean="0">
                <a:latin typeface="Berlin Sans FB" pitchFamily="34" charset="0"/>
              </a:rPr>
              <a:t>         uplatňují nepřiměřenou </a:t>
            </a:r>
            <a:r>
              <a:rPr lang="cs-CZ" sz="4400" dirty="0" smtClean="0">
                <a:latin typeface="Berlin Sans FB" pitchFamily="34" charset="0"/>
              </a:rPr>
              <a:t>výchovu</a:t>
            </a:r>
            <a:r>
              <a:rPr lang="cs-CZ" sz="4400" dirty="0" smtClean="0">
                <a:latin typeface="Berlin Sans FB" pitchFamily="34" charset="0"/>
              </a:rPr>
              <a:t>).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0" y="5229200"/>
            <a:ext cx="903649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2.</a:t>
            </a:r>
            <a:r>
              <a:rPr lang="cs-CZ" sz="4400" dirty="0" smtClean="0">
                <a:latin typeface="Berlin Sans FB" pitchFamily="34" charset="0"/>
              </a:rPr>
              <a:t> Nebo se rodiče z různých </a:t>
            </a:r>
            <a:r>
              <a:rPr lang="cs-CZ" sz="4400" dirty="0" smtClean="0">
                <a:latin typeface="Berlin Sans FB" pitchFamily="34" charset="0"/>
              </a:rPr>
              <a:t>příčin </a:t>
            </a:r>
            <a:r>
              <a:rPr lang="cs-CZ" sz="44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starat </a:t>
            </a:r>
            <a:r>
              <a:rPr lang="cs-CZ" sz="44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nemohou.</a:t>
            </a:r>
            <a:endParaRPr lang="cs-CZ" sz="4400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1457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692696"/>
            <a:ext cx="8229600" cy="1143000"/>
          </a:xfrm>
        </p:spPr>
        <p:txBody>
          <a:bodyPr/>
          <a:lstStyle/>
          <a:p>
            <a:r>
              <a:rPr lang="cs-CZ" sz="4800" dirty="0" smtClean="0">
                <a:latin typeface="Berlin Sans FB" pitchFamily="34" charset="0"/>
              </a:rPr>
              <a:t>- </a:t>
            </a:r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Nejzávažnější důvody</a:t>
            </a:r>
            <a:r>
              <a:rPr lang="cs-CZ" sz="4800" dirty="0" smtClean="0">
                <a:latin typeface="Berlin Sans FB" pitchFamily="34" charset="0"/>
              </a:rPr>
              <a:t>, proč se rodiče o svoje děti nestarají</a:t>
            </a:r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:</a:t>
            </a:r>
            <a:endParaRPr lang="cs-CZ" sz="4800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2348880"/>
            <a:ext cx="84154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latin typeface="Berlin Sans FB" pitchFamily="34" charset="0"/>
              </a:rPr>
              <a:t>1. </a:t>
            </a:r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Smrt </a:t>
            </a:r>
            <a:r>
              <a:rPr lang="cs-CZ" sz="4000" dirty="0" smtClean="0">
                <a:latin typeface="Berlin Sans FB" pitchFamily="34" charset="0"/>
              </a:rPr>
              <a:t>jednoho nebo obou rod</a:t>
            </a:r>
            <a:r>
              <a:rPr lang="cs-CZ" sz="4800" dirty="0" smtClean="0">
                <a:latin typeface="Berlin Sans FB" pitchFamily="34" charset="0"/>
              </a:rPr>
              <a:t>ičů</a:t>
            </a:r>
            <a:endParaRPr lang="cs-CZ" sz="4800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08306" y="3298046"/>
            <a:ext cx="870190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latin typeface="Berlin Sans FB" pitchFamily="34" charset="0"/>
              </a:rPr>
              <a:t>2.</a:t>
            </a:r>
            <a:r>
              <a:rPr lang="cs-CZ" sz="4000" dirty="0" smtClean="0">
                <a:latin typeface="Berlin Sans FB" pitchFamily="34" charset="0"/>
              </a:rPr>
              <a:t> </a:t>
            </a:r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Uvěznění</a:t>
            </a:r>
            <a:r>
              <a:rPr lang="cs-CZ" sz="40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 </a:t>
            </a:r>
            <a:r>
              <a:rPr lang="cs-CZ" sz="4000" dirty="0" smtClean="0">
                <a:latin typeface="Berlin Sans FB" pitchFamily="34" charset="0"/>
              </a:rPr>
              <a:t>jednoho nebo obou</a:t>
            </a:r>
          </a:p>
          <a:p>
            <a:r>
              <a:rPr lang="cs-CZ" sz="4000" dirty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 </a:t>
            </a:r>
            <a:r>
              <a:rPr lang="cs-CZ" sz="40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   </a:t>
            </a:r>
            <a:r>
              <a:rPr lang="cs-CZ" sz="4000" dirty="0" smtClean="0">
                <a:latin typeface="Berlin Sans FB" pitchFamily="34" charset="0"/>
              </a:rPr>
              <a:t>rodičů</a:t>
            </a:r>
            <a:endParaRPr lang="cs-CZ" sz="4000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3092" y="4744596"/>
            <a:ext cx="82313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latin typeface="Berlin Sans FB" pitchFamily="34" charset="0"/>
              </a:rPr>
              <a:t>3. </a:t>
            </a:r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Alkoholismus či drogová  </a:t>
            </a:r>
          </a:p>
          <a:p>
            <a:r>
              <a:rPr lang="cs-CZ" sz="4800" dirty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 </a:t>
            </a:r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   závislost</a:t>
            </a:r>
          </a:p>
        </p:txBody>
      </p:sp>
    </p:spTree>
    <p:extLst>
      <p:ext uri="{BB962C8B-B14F-4D97-AF65-F5344CB8AC3E}">
        <p14:creationId xmlns:p14="http://schemas.microsoft.com/office/powerpoint/2010/main" xmlns="" val="1608574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43408"/>
            <a:ext cx="8229600" cy="4090466"/>
          </a:xfrm>
        </p:spPr>
        <p:txBody>
          <a:bodyPr/>
          <a:lstStyle/>
          <a:p>
            <a:pPr algn="l"/>
            <a:r>
              <a:rPr lang="cs-CZ" sz="4800" dirty="0" smtClean="0">
                <a:latin typeface="Berlin Sans FB" pitchFamily="34" charset="0"/>
              </a:rPr>
              <a:t>- Jestliže se rodiče o své děti </a:t>
            </a:r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nestarají, starají špatně</a:t>
            </a:r>
            <a:r>
              <a:rPr lang="cs-CZ" sz="4800" dirty="0" smtClean="0">
                <a:latin typeface="Berlin Sans FB" pitchFamily="34" charset="0"/>
              </a:rPr>
              <a:t>, nebo se </a:t>
            </a:r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starat nemohou</a:t>
            </a:r>
            <a:r>
              <a:rPr lang="cs-CZ" sz="4800" dirty="0" smtClean="0">
                <a:latin typeface="Berlin Sans FB" pitchFamily="34" charset="0"/>
              </a:rPr>
              <a:t>, musí být vykonána určitá </a:t>
            </a:r>
            <a:r>
              <a:rPr lang="cs-CZ" sz="4800" b="1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opatření:</a:t>
            </a:r>
            <a:endParaRPr lang="cs-CZ" sz="4800" b="1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4077072"/>
            <a:ext cx="93720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>
                <a:latin typeface="Berlin Sans FB" pitchFamily="34" charset="0"/>
              </a:rPr>
              <a:t> </a:t>
            </a:r>
            <a:r>
              <a:rPr lang="cs-CZ" sz="4800" dirty="0" smtClean="0">
                <a:latin typeface="Berlin Sans FB" pitchFamily="34" charset="0"/>
              </a:rPr>
              <a:t>  - Od </a:t>
            </a:r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napomenutí </a:t>
            </a:r>
            <a:r>
              <a:rPr lang="cs-CZ" sz="4800" dirty="0" smtClean="0">
                <a:latin typeface="Berlin Sans FB" pitchFamily="34" charset="0"/>
              </a:rPr>
              <a:t>až po </a:t>
            </a:r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odejmutí </a:t>
            </a:r>
            <a:r>
              <a:rPr lang="cs-CZ" sz="4800" dirty="0" smtClean="0">
                <a:latin typeface="Berlin Sans FB" pitchFamily="34" charset="0"/>
              </a:rPr>
              <a:t>odpovědnosti </a:t>
            </a:r>
            <a:r>
              <a:rPr lang="cs-CZ" sz="4800" dirty="0" smtClean="0">
                <a:latin typeface="Berlin Sans FB" pitchFamily="34" charset="0"/>
              </a:rPr>
              <a:t>za výchovu. </a:t>
            </a:r>
          </a:p>
          <a:p>
            <a:r>
              <a:rPr lang="cs-CZ" sz="4800" dirty="0">
                <a:latin typeface="Berlin Sans FB" pitchFamily="34" charset="0"/>
              </a:rPr>
              <a:t> </a:t>
            </a:r>
            <a:r>
              <a:rPr lang="cs-CZ" sz="4800" dirty="0" smtClean="0">
                <a:latin typeface="Berlin Sans FB" pitchFamily="34" charset="0"/>
              </a:rPr>
              <a:t>     </a:t>
            </a:r>
          </a:p>
          <a:p>
            <a:endParaRPr lang="cs-CZ" sz="48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7191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0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Péče o děti bez rodiny v České republice</a:t>
            </a:r>
            <a:endParaRPr lang="cs-CZ" sz="6000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9634" y="1916832"/>
            <a:ext cx="8820043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685800" indent="-685800">
              <a:buFontTx/>
              <a:buChar char="-"/>
            </a:pPr>
            <a:r>
              <a:rPr lang="cs-CZ" sz="4400" dirty="0" smtClean="0">
                <a:latin typeface="Berlin Sans FB" pitchFamily="34" charset="0"/>
              </a:rPr>
              <a:t>Kromě stíhání </a:t>
            </a:r>
            <a:r>
              <a:rPr lang="cs-CZ" sz="44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nezodpovědných</a:t>
            </a:r>
          </a:p>
          <a:p>
            <a:r>
              <a:rPr lang="cs-CZ" sz="4400" dirty="0">
                <a:latin typeface="Berlin Sans FB" pitchFamily="34" charset="0"/>
              </a:rPr>
              <a:t> </a:t>
            </a:r>
            <a:r>
              <a:rPr lang="cs-CZ" sz="4400" dirty="0" smtClean="0">
                <a:latin typeface="Berlin Sans FB" pitchFamily="34" charset="0"/>
              </a:rPr>
              <a:t>    </a:t>
            </a:r>
            <a:r>
              <a:rPr lang="cs-CZ" sz="44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rodičů</a:t>
            </a:r>
            <a:r>
              <a:rPr lang="cs-CZ" sz="4400" dirty="0" smtClean="0">
                <a:latin typeface="Berlin Sans FB" pitchFamily="34" charset="0"/>
              </a:rPr>
              <a:t> je také nutné zajistit</a:t>
            </a:r>
          </a:p>
          <a:p>
            <a:r>
              <a:rPr lang="cs-CZ" sz="4400" dirty="0">
                <a:latin typeface="Berlin Sans FB" pitchFamily="34" charset="0"/>
              </a:rPr>
              <a:t> </a:t>
            </a:r>
            <a:r>
              <a:rPr lang="cs-CZ" sz="4400" dirty="0" smtClean="0">
                <a:latin typeface="Berlin Sans FB" pitchFamily="34" charset="0"/>
              </a:rPr>
              <a:t>    </a:t>
            </a:r>
            <a:r>
              <a:rPr lang="cs-CZ" sz="44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potřebnou péči.</a:t>
            </a:r>
            <a:endParaRPr lang="cs-CZ" sz="4400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4581128"/>
            <a:ext cx="875592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685800" indent="-685800">
              <a:buFontTx/>
              <a:buChar char="-"/>
            </a:pPr>
            <a:r>
              <a:rPr lang="cs-CZ" sz="4400" dirty="0" smtClean="0">
                <a:latin typeface="Berlin Sans FB" pitchFamily="34" charset="0"/>
              </a:rPr>
              <a:t>O děti, kterým rodina </a:t>
            </a:r>
            <a:r>
              <a:rPr lang="cs-CZ" sz="44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nefunguje</a:t>
            </a:r>
          </a:p>
          <a:p>
            <a:r>
              <a:rPr lang="cs-CZ" sz="4400" dirty="0" smtClean="0">
                <a:latin typeface="Berlin Sans FB" pitchFamily="34" charset="0"/>
              </a:rPr>
              <a:t>     může být </a:t>
            </a:r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postaráno</a:t>
            </a:r>
            <a:r>
              <a:rPr lang="cs-CZ" sz="44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:</a:t>
            </a:r>
            <a:endParaRPr lang="cs-CZ" sz="4400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295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124744"/>
            <a:ext cx="8229600" cy="1143000"/>
          </a:xfrm>
        </p:spPr>
        <p:txBody>
          <a:bodyPr/>
          <a:lstStyle/>
          <a:p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a) </a:t>
            </a:r>
            <a:r>
              <a:rPr lang="cs-CZ" sz="4800" b="1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Náhradní rodinná péče</a:t>
            </a:r>
            <a:br>
              <a:rPr lang="cs-CZ" sz="4800" b="1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</a:br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 </a:t>
            </a:r>
            <a:r>
              <a:rPr lang="cs-CZ" sz="4000" dirty="0" smtClean="0">
                <a:latin typeface="Berlin Sans FB" pitchFamily="34" charset="0"/>
              </a:rPr>
              <a:t>(ta by měla mít přednost)</a:t>
            </a:r>
            <a:endParaRPr lang="cs-CZ" sz="4800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3916505"/>
            <a:ext cx="6480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b) </a:t>
            </a:r>
            <a:r>
              <a:rPr lang="cs-CZ" sz="4800" b="1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Ústavní výchova</a:t>
            </a:r>
            <a:endParaRPr lang="cs-CZ" sz="4800" b="1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  <p:pic>
        <p:nvPicPr>
          <p:cNvPr id="2050" name="Picture 2" descr="C:\Users\Lucie\AppData\Local\Microsoft\Windows\Temporary Internet Files\Content.IE5\MD5YQW23\MC9002410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48192" y="1916832"/>
            <a:ext cx="1772280" cy="1652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ucie\AppData\Local\Microsoft\Windows\Temporary Internet Files\Content.IE5\Z6QZ204O\MC9003908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48192" y="4581128"/>
            <a:ext cx="1814512" cy="1724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17884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cs-CZ" dirty="0">
                <a:latin typeface="Berlin Sans FB" pitchFamily="34" charset="0"/>
              </a:rPr>
              <a:t>- takže děti bez rodičů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mohou žít:</a:t>
            </a:r>
            <a:br>
              <a:rPr lang="cs-CZ" dirty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</a:b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844823"/>
            <a:ext cx="9144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indent="-914400">
              <a:buAutoNum type="arabicPeriod"/>
            </a:pPr>
            <a:r>
              <a:rPr lang="cs-CZ" sz="4800" b="1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v dětském domově </a:t>
            </a:r>
          </a:p>
          <a:p>
            <a:pPr lvl="1"/>
            <a:r>
              <a:rPr lang="cs-CZ" sz="4800" dirty="0" smtClean="0">
                <a:latin typeface="Berlin Sans FB" pitchFamily="34" charset="0"/>
              </a:rPr>
              <a:t> (</a:t>
            </a:r>
            <a:r>
              <a:rPr lang="cs-CZ" sz="4000" dirty="0" smtClean="0">
                <a:latin typeface="Berlin Sans FB" pitchFamily="34" charset="0"/>
              </a:rPr>
              <a:t>jde o zařízení </a:t>
            </a:r>
            <a:r>
              <a:rPr lang="cs-CZ" sz="4000" dirty="0">
                <a:latin typeface="Berlin Sans FB" pitchFamily="34" charset="0"/>
              </a:rPr>
              <a:t>ústavní výchovy)</a:t>
            </a:r>
            <a:endParaRPr lang="cs-CZ" sz="4800" dirty="0">
              <a:latin typeface="Berlin Sans FB" pitchFamily="34" charset="0"/>
            </a:endParaRPr>
          </a:p>
          <a:p>
            <a:pPr marL="1371600" lvl="1" indent="-914400">
              <a:buAutoNum type="arabicPeriod"/>
            </a:pPr>
            <a:endParaRPr lang="cs-CZ" sz="4000" dirty="0" smtClean="0">
              <a:latin typeface="Berlin Sans FB" pitchFamily="34" charset="0"/>
            </a:endParaRPr>
          </a:p>
          <a:p>
            <a:r>
              <a:rPr lang="cs-CZ" sz="4000" dirty="0">
                <a:latin typeface="Berlin Sans FB" pitchFamily="34" charset="0"/>
              </a:rPr>
              <a:t> </a:t>
            </a:r>
            <a:r>
              <a:rPr lang="cs-CZ" sz="4000" dirty="0" smtClean="0">
                <a:latin typeface="Berlin Sans FB" pitchFamily="34" charset="0"/>
              </a:rPr>
              <a:t>   </a:t>
            </a:r>
            <a:endParaRPr lang="cs-CZ" sz="4800" dirty="0"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758" y="3845115"/>
            <a:ext cx="9373778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indent="-914400">
              <a:buAutoNum type="arabicPeriod" startAt="2"/>
            </a:pPr>
            <a:r>
              <a:rPr lang="cs-CZ" sz="4800" b="1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v Klokánku </a:t>
            </a:r>
            <a:endParaRPr lang="cs-CZ" sz="4000" dirty="0" smtClean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  <a:p>
            <a:r>
              <a:rPr lang="cs-CZ" sz="4000" b="1" dirty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 </a:t>
            </a:r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    </a:t>
            </a:r>
            <a:r>
              <a:rPr lang="cs-CZ" sz="4000" dirty="0" smtClean="0">
                <a:latin typeface="Berlin Sans FB" pitchFamily="34" charset="0"/>
              </a:rPr>
              <a:t>( rodinná alternativa ústavní péče)</a:t>
            </a:r>
            <a:endParaRPr lang="cs-CZ" sz="4800" b="1" dirty="0" smtClean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  <a:p>
            <a:r>
              <a:rPr lang="cs-CZ" sz="4800" b="1" dirty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 </a:t>
            </a:r>
            <a:r>
              <a:rPr lang="cs-CZ" sz="4800" b="1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    </a:t>
            </a:r>
            <a:endParaRPr lang="cs-CZ" sz="4800" b="1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6650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900608" y="260648"/>
            <a:ext cx="8229600" cy="1143000"/>
          </a:xfrm>
        </p:spPr>
        <p:txBody>
          <a:bodyPr/>
          <a:lstStyle/>
          <a:p>
            <a:r>
              <a:rPr lang="cs-CZ" sz="4800" b="1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3. v náhradní rodině</a:t>
            </a:r>
            <a:endParaRPr lang="cs-CZ" sz="4800" b="1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83767" y="1156668"/>
            <a:ext cx="445987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Berlin Sans FB" pitchFamily="34" charset="0"/>
              </a:rPr>
              <a:t>a tou může </a:t>
            </a:r>
            <a:r>
              <a:rPr lang="cs-CZ" sz="4800" b="1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být:</a:t>
            </a:r>
            <a:endParaRPr lang="cs-CZ" sz="4800" b="1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-33513" y="1997969"/>
            <a:ext cx="804098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914400" indent="-914400">
              <a:buAutoNum type="alphaLcParenR"/>
            </a:pPr>
            <a:r>
              <a:rPr lang="cs-CZ" sz="4000" dirty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r</a:t>
            </a:r>
            <a:r>
              <a:rPr lang="cs-CZ" sz="40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odina (manželé), </a:t>
            </a:r>
            <a:r>
              <a:rPr lang="cs-CZ" sz="4000" dirty="0" smtClean="0">
                <a:latin typeface="Berlin Sans FB" pitchFamily="34" charset="0"/>
              </a:rPr>
              <a:t>která si dítě </a:t>
            </a:r>
          </a:p>
          <a:p>
            <a:r>
              <a:rPr lang="cs-CZ" sz="4000" dirty="0">
                <a:latin typeface="Berlin Sans FB" pitchFamily="34" charset="0"/>
              </a:rPr>
              <a:t> </a:t>
            </a:r>
            <a:r>
              <a:rPr lang="cs-CZ" sz="4000" dirty="0" smtClean="0">
                <a:latin typeface="Berlin Sans FB" pitchFamily="34" charset="0"/>
              </a:rPr>
              <a:t>      </a:t>
            </a:r>
            <a:r>
              <a:rPr lang="cs-CZ" sz="40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osvojí</a:t>
            </a:r>
          </a:p>
          <a:p>
            <a:pPr marL="914400" indent="-914400">
              <a:buAutoNum type="alphaLcParenR"/>
            </a:pPr>
            <a:endParaRPr lang="cs-CZ" sz="4800" dirty="0">
              <a:latin typeface="Berlin Sans FB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-45154" y="3284984"/>
            <a:ext cx="91775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indent="-914400">
              <a:buAutoNum type="alphaLcParenR" startAt="2"/>
            </a:pPr>
            <a:r>
              <a:rPr lang="cs-CZ" sz="4000" dirty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r</a:t>
            </a:r>
            <a:r>
              <a:rPr lang="cs-CZ" sz="40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odina (manželé),</a:t>
            </a:r>
            <a:r>
              <a:rPr lang="cs-CZ" sz="4000" dirty="0" smtClean="0">
                <a:latin typeface="Berlin Sans FB" pitchFamily="34" charset="0"/>
              </a:rPr>
              <a:t> která si vezme dítě do </a:t>
            </a:r>
            <a:r>
              <a:rPr lang="cs-CZ" sz="40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pěstounské péče</a:t>
            </a:r>
          </a:p>
          <a:p>
            <a:pPr marL="914400" indent="-914400">
              <a:buAutoNum type="alphaLcParenR" startAt="2"/>
            </a:pPr>
            <a:endParaRPr lang="cs-CZ" sz="4800" dirty="0">
              <a:latin typeface="Berlin Sans FB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-68481" y="4653136"/>
            <a:ext cx="9177512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indent="-914400">
              <a:buAutoNum type="alphaLcParenR" startAt="3"/>
            </a:pPr>
            <a:r>
              <a:rPr lang="cs-CZ" sz="40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SOS dětská vesnička </a:t>
            </a:r>
            <a:r>
              <a:rPr lang="cs-CZ" sz="4000" dirty="0" smtClean="0">
                <a:latin typeface="Berlin Sans FB" pitchFamily="34" charset="0"/>
              </a:rPr>
              <a:t>(děti žijí</a:t>
            </a:r>
          </a:p>
          <a:p>
            <a:r>
              <a:rPr lang="cs-CZ" sz="4000" dirty="0">
                <a:latin typeface="Berlin Sans FB" pitchFamily="34" charset="0"/>
              </a:rPr>
              <a:t> </a:t>
            </a:r>
            <a:r>
              <a:rPr lang="cs-CZ" sz="4000" dirty="0" smtClean="0">
                <a:latin typeface="Berlin Sans FB" pitchFamily="34" charset="0"/>
              </a:rPr>
              <a:t>      ve společných domech, v každém</a:t>
            </a:r>
          </a:p>
          <a:p>
            <a:r>
              <a:rPr lang="cs-CZ" sz="4000" dirty="0" smtClean="0">
                <a:latin typeface="Berlin Sans FB" pitchFamily="34" charset="0"/>
              </a:rPr>
              <a:t>       je jedna matka – pěstounka)</a:t>
            </a:r>
          </a:p>
          <a:p>
            <a:r>
              <a:rPr lang="cs-CZ" sz="4400" dirty="0">
                <a:latin typeface="Berlin Sans FB" pitchFamily="34" charset="0"/>
              </a:rPr>
              <a:t> </a:t>
            </a:r>
            <a:r>
              <a:rPr lang="cs-CZ" sz="4400" dirty="0" smtClean="0">
                <a:latin typeface="Berlin Sans FB" pitchFamily="34" charset="0"/>
              </a:rPr>
              <a:t>      </a:t>
            </a:r>
            <a:endParaRPr lang="cs-CZ" sz="4400" dirty="0"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1802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7200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Otázky</a:t>
            </a:r>
            <a:endParaRPr lang="cs-CZ" sz="7200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  <p:pic>
        <p:nvPicPr>
          <p:cNvPr id="3075" name="Picture 3" descr="C:\Users\Lucie\AppData\Local\Microsoft\Windows\Temporary Internet Files\Content.IE5\MD5YQW23\MC9002502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3195" y="0"/>
            <a:ext cx="2376264" cy="220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9512" y="2060848"/>
            <a:ext cx="896448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atin typeface="Berlin Sans FB" pitchFamily="34" charset="0"/>
              </a:rPr>
              <a:t>1. Co je příčinou toho, že některé </a:t>
            </a:r>
            <a:r>
              <a:rPr lang="cs-CZ" sz="4400" dirty="0" smtClean="0">
                <a:latin typeface="Berlin Sans FB" pitchFamily="34" charset="0"/>
              </a:rPr>
              <a:t>děti zůstanou </a:t>
            </a:r>
            <a:r>
              <a:rPr lang="cs-CZ" sz="4400" dirty="0" smtClean="0">
                <a:latin typeface="Berlin Sans FB" pitchFamily="34" charset="0"/>
              </a:rPr>
              <a:t>bez rodiny</a:t>
            </a:r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?</a:t>
            </a:r>
          </a:p>
          <a:p>
            <a:r>
              <a:rPr lang="cs-CZ" sz="4400" dirty="0" smtClean="0">
                <a:latin typeface="Berlin Sans FB" pitchFamily="34" charset="0"/>
              </a:rPr>
              <a:t> </a:t>
            </a:r>
            <a:endParaRPr lang="cs-CZ" sz="4400" dirty="0">
              <a:latin typeface="Berlin Sans FB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1" y="3645024"/>
            <a:ext cx="896448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atin typeface="Berlin Sans FB" pitchFamily="34" charset="0"/>
              </a:rPr>
              <a:t>2. Jak je možné pečovat o děti  bez</a:t>
            </a:r>
          </a:p>
          <a:p>
            <a:r>
              <a:rPr lang="cs-CZ" sz="4400" dirty="0">
                <a:latin typeface="Berlin Sans FB" pitchFamily="34" charset="0"/>
              </a:rPr>
              <a:t> </a:t>
            </a:r>
            <a:r>
              <a:rPr lang="cs-CZ" sz="4400" dirty="0" smtClean="0">
                <a:latin typeface="Berlin Sans FB" pitchFamily="34" charset="0"/>
              </a:rPr>
              <a:t>   rodiny</a:t>
            </a:r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?</a:t>
            </a:r>
            <a:endParaRPr lang="cs-CZ" sz="4400" b="1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1" y="5091574"/>
            <a:ext cx="108732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atin typeface="Berlin Sans FB" pitchFamily="34" charset="0"/>
              </a:rPr>
              <a:t>3. Kde mohou být vychovávány děti</a:t>
            </a:r>
          </a:p>
          <a:p>
            <a:r>
              <a:rPr lang="cs-CZ" sz="4400" dirty="0">
                <a:latin typeface="Berlin Sans FB" pitchFamily="34" charset="0"/>
              </a:rPr>
              <a:t> </a:t>
            </a:r>
            <a:r>
              <a:rPr lang="cs-CZ" sz="4400" dirty="0" smtClean="0">
                <a:latin typeface="Berlin Sans FB" pitchFamily="34" charset="0"/>
              </a:rPr>
              <a:t>   bez rodiny</a:t>
            </a:r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  <a:latin typeface="Berlin Sans FB" pitchFamily="34" charset="0"/>
              </a:rPr>
              <a:t>?</a:t>
            </a:r>
            <a:endParaRPr lang="cs-CZ" sz="4400" b="1" dirty="0">
              <a:solidFill>
                <a:schemeClr val="accent6">
                  <a:lumMod val="50000"/>
                </a:schemeClr>
              </a:solidFill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6009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4525963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sz="2400" dirty="0" smtClean="0"/>
              <a:t>vlastní zdroje</a:t>
            </a:r>
          </a:p>
          <a:p>
            <a:r>
              <a:rPr lang="cs-CZ" sz="2400" u="sng" dirty="0" smtClean="0">
                <a:solidFill>
                  <a:srgbClr val="1F497D"/>
                </a:solidFill>
              </a:rPr>
              <a:t>  </a:t>
            </a:r>
            <a:r>
              <a:rPr lang="cs-CZ" sz="2400" u="sng" dirty="0" smtClean="0">
                <a:solidFill>
                  <a:srgbClr val="1F497D"/>
                </a:solidFill>
                <a:hlinkClick r:id="rId2"/>
              </a:rPr>
              <a:t>http</a:t>
            </a:r>
            <a:r>
              <a:rPr lang="cs-CZ" sz="2400" u="sng" dirty="0">
                <a:solidFill>
                  <a:srgbClr val="1F497D"/>
                </a:solidFill>
                <a:hlinkClick r:id="rId2"/>
              </a:rPr>
              <a:t>://</a:t>
            </a:r>
            <a:r>
              <a:rPr lang="cs-CZ" sz="2400" u="sng" dirty="0" smtClean="0">
                <a:solidFill>
                  <a:srgbClr val="1F497D"/>
                </a:solidFill>
                <a:hlinkClick r:id="rId2"/>
              </a:rPr>
              <a:t>cs.wikipedia.cz</a:t>
            </a:r>
            <a:r>
              <a:rPr lang="cs-CZ" sz="2400" u="sng" dirty="0" smtClean="0">
                <a:solidFill>
                  <a:srgbClr val="1F497D"/>
                </a:solidFill>
              </a:rPr>
              <a:t> - text</a:t>
            </a:r>
            <a:endParaRPr lang="cs-CZ" sz="2400" u="sng" dirty="0">
              <a:solidFill>
                <a:srgbClr val="1F497D"/>
              </a:solidFill>
            </a:endParaRPr>
          </a:p>
          <a:p>
            <a:r>
              <a:rPr lang="cs-CZ" sz="2400" dirty="0" smtClean="0">
                <a:hlinkClick r:id="rId3"/>
              </a:rPr>
              <a:t>  http://office.microsoft.com</a:t>
            </a:r>
            <a:r>
              <a:rPr lang="cs-CZ" sz="2400" dirty="0" smtClean="0"/>
              <a:t> – kliparty</a:t>
            </a:r>
          </a:p>
          <a:p>
            <a:r>
              <a:rPr lang="cs-CZ" sz="2400" dirty="0" smtClean="0">
                <a:solidFill>
                  <a:prstClr val="black"/>
                </a:solidFill>
              </a:rPr>
              <a:t>  vlastní zdroje</a:t>
            </a:r>
          </a:p>
          <a:p>
            <a:pPr lvl="0"/>
            <a:r>
              <a:rPr lang="cs-CZ" sz="2400" dirty="0" smtClean="0">
                <a:solidFill>
                  <a:prstClr val="black"/>
                </a:solidFill>
              </a:rPr>
              <a:t>  </a:t>
            </a:r>
            <a:r>
              <a:rPr lang="cs-CZ" sz="2400" dirty="0">
                <a:solidFill>
                  <a:prstClr val="black"/>
                </a:solidFill>
              </a:rPr>
              <a:t>Müller, O., OBČANSKÁ VÝCHOVA, 8. roč., 1.  vyd.</a:t>
            </a:r>
          </a:p>
          <a:p>
            <a:pPr marL="0" lvl="0" indent="0">
              <a:buNone/>
            </a:pPr>
            <a:r>
              <a:rPr lang="cs-CZ" sz="2400" dirty="0">
                <a:solidFill>
                  <a:prstClr val="black"/>
                </a:solidFill>
              </a:rPr>
              <a:t>    </a:t>
            </a:r>
            <a:r>
              <a:rPr lang="cs-CZ" sz="2400" dirty="0" smtClean="0">
                <a:solidFill>
                  <a:prstClr val="black"/>
                </a:solidFill>
              </a:rPr>
              <a:t>   </a:t>
            </a:r>
            <a:r>
              <a:rPr lang="cs-CZ" sz="2400" dirty="0">
                <a:solidFill>
                  <a:prstClr val="black"/>
                </a:solidFill>
              </a:rPr>
              <a:t>Praha: SEPTIMA, 1995. ISBN 80-85801-37-X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 </a:t>
            </a:r>
            <a:r>
              <a:rPr lang="cs-CZ" sz="2400" dirty="0" smtClean="0">
                <a:solidFill>
                  <a:prstClr val="black"/>
                </a:solidFill>
              </a:rPr>
              <a:t> Müller</a:t>
            </a:r>
            <a:r>
              <a:rPr lang="cs-CZ" sz="2400" dirty="0">
                <a:solidFill>
                  <a:prstClr val="black"/>
                </a:solidFill>
              </a:rPr>
              <a:t>, O., VÝCHOVA K OBČANSTVÍ, pracovní</a:t>
            </a:r>
          </a:p>
          <a:p>
            <a:pPr marL="0" lvl="0" indent="0">
              <a:buNone/>
            </a:pPr>
            <a:r>
              <a:rPr lang="cs-CZ" sz="2400" dirty="0">
                <a:solidFill>
                  <a:prstClr val="black"/>
                </a:solidFill>
              </a:rPr>
              <a:t>     </a:t>
            </a:r>
            <a:r>
              <a:rPr lang="cs-CZ" sz="2400" dirty="0" smtClean="0">
                <a:solidFill>
                  <a:prstClr val="black"/>
                </a:solidFill>
              </a:rPr>
              <a:t>  sešit</a:t>
            </a:r>
            <a:r>
              <a:rPr lang="cs-CZ" sz="2400" dirty="0">
                <a:solidFill>
                  <a:prstClr val="black"/>
                </a:solidFill>
              </a:rPr>
              <a:t>, 3. díl, 1. vyd. Praha: PARTA, 2009. </a:t>
            </a:r>
          </a:p>
          <a:p>
            <a:pPr marL="0" lvl="0" indent="0">
              <a:buNone/>
            </a:pPr>
            <a:r>
              <a:rPr lang="cs-CZ" sz="2400" dirty="0">
                <a:solidFill>
                  <a:prstClr val="black"/>
                </a:solidFill>
              </a:rPr>
              <a:t>     </a:t>
            </a:r>
            <a:r>
              <a:rPr lang="cs-CZ" sz="2400" dirty="0" smtClean="0">
                <a:solidFill>
                  <a:prstClr val="black"/>
                </a:solidFill>
              </a:rPr>
              <a:t>  </a:t>
            </a:r>
            <a:r>
              <a:rPr lang="cs-CZ" sz="2400" dirty="0">
                <a:solidFill>
                  <a:prstClr val="black"/>
                </a:solidFill>
              </a:rPr>
              <a:t>ISBN 978-80-7320-121-0</a:t>
            </a:r>
          </a:p>
          <a:p>
            <a:r>
              <a:rPr lang="cs-CZ" sz="2400" dirty="0">
                <a:solidFill>
                  <a:prstClr val="black"/>
                </a:solidFill>
              </a:rPr>
              <a:t>  Müller, O., VÝCHOVA K OBČANSTVÍ, 2. díl,   </a:t>
            </a:r>
          </a:p>
          <a:p>
            <a:pPr marL="0" lvl="0" indent="0">
              <a:buNone/>
            </a:pPr>
            <a:r>
              <a:rPr lang="cs-CZ" sz="2400" dirty="0">
                <a:solidFill>
                  <a:prstClr val="black"/>
                </a:solidFill>
              </a:rPr>
              <a:t>     </a:t>
            </a:r>
            <a:r>
              <a:rPr lang="cs-CZ" sz="2400" dirty="0" smtClean="0">
                <a:solidFill>
                  <a:prstClr val="black"/>
                </a:solidFill>
              </a:rPr>
              <a:t>  1</a:t>
            </a:r>
            <a:r>
              <a:rPr lang="cs-CZ" sz="2400" dirty="0">
                <a:solidFill>
                  <a:prstClr val="black"/>
                </a:solidFill>
              </a:rPr>
              <a:t>. vyd. PRAHA: PARTA, s.r.o., 2010.</a:t>
            </a:r>
          </a:p>
          <a:p>
            <a:pPr marL="0" lvl="0" indent="0">
              <a:buNone/>
            </a:pPr>
            <a:r>
              <a:rPr lang="cs-CZ" sz="2400" dirty="0">
                <a:solidFill>
                  <a:prstClr val="black"/>
                </a:solidFill>
              </a:rPr>
              <a:t>     </a:t>
            </a:r>
            <a:r>
              <a:rPr lang="cs-CZ" sz="2400" dirty="0" smtClean="0">
                <a:solidFill>
                  <a:prstClr val="black"/>
                </a:solidFill>
              </a:rPr>
              <a:t>  </a:t>
            </a:r>
            <a:r>
              <a:rPr lang="cs-CZ" sz="2400" dirty="0">
                <a:solidFill>
                  <a:prstClr val="black"/>
                </a:solidFill>
              </a:rPr>
              <a:t>ISBN 978-80-7320-116-6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2200692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265</TotalTime>
  <Words>401</Words>
  <Application>Microsoft Office PowerPoint</Application>
  <PresentationFormat>Předvádění na obrazovce (4:3)</PresentationFormat>
  <Paragraphs>65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NÁZEV ŠKOLY: Střední odborné učiliště a Základní škola AUTOR: Bc. Lucie Chojnová NÁZEV: VY_32_INOVACE_13_Náhradní rodinná péče TÉMA SADY: Občanská výchova DATUM: 12. leden 2012 ČÍSLO PROJEKTU: CZ.1.07/1.4.00/21.0477</vt:lpstr>
      <vt:lpstr>Náhradní</vt:lpstr>
      <vt:lpstr>- Důvody, proč dětem jejich   okolí neposkytuje potřebnou   péči:</vt:lpstr>
      <vt:lpstr>- Nejzávažnější důvody, proč se rodiče o svoje děti nestarají:</vt:lpstr>
      <vt:lpstr>- Jestliže se rodiče o své děti nestarají, starají špatně, nebo se starat nemohou, musí být vykonána určitá opatření:</vt:lpstr>
      <vt:lpstr>Péče o děti bez rodiny v České republice</vt:lpstr>
      <vt:lpstr>a) Náhradní rodinná péče  (ta by měla mít přednost)</vt:lpstr>
      <vt:lpstr>- takže děti bez rodičů mohou žít: </vt:lpstr>
      <vt:lpstr>3. v náhradní rodině</vt:lpstr>
      <vt:lpstr>Otázky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Dum</cp:lastModifiedBy>
  <cp:revision>80</cp:revision>
  <dcterms:created xsi:type="dcterms:W3CDTF">2012-04-21T07:06:25Z</dcterms:created>
  <dcterms:modified xsi:type="dcterms:W3CDTF">2012-07-20T11:42:58Z</dcterms:modified>
</cp:coreProperties>
</file>