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5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13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2479E-F8CA-4C32-85C8-9546C1AB3DD4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B504D-F493-4642-B8E7-248016A43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10E90-0AEF-47CA-9367-727F24F2AD56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36659-F255-42BF-93BA-13BE9933AE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2B6EC-98F5-4FB0-84B6-74A423EBC091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A7AF8-3F02-405E-A2FA-F25B87045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35AB8-A230-4FBB-81B7-4630687E65FE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D3B99-7D74-437E-B352-EE3FC606D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DF3CFD-79D6-4DBE-B8C5-1A90CB70EF36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529B3-249E-4C0A-824E-968B5A3C9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F4326-A8D6-4868-83E1-47E4490F9EEC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0876E-9F43-4260-99E3-695D5404A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B6D2C-EECA-40B1-9DAB-2539BA637363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FE8C9-90CC-43C0-8456-41F267FAE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B987F-2A4F-4B30-ADDE-D9A819EA9E01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BB24B-D81A-4512-8E08-8AF5B8CA57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901BE-8691-47F0-BB7D-D790CF02B4F9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9315F-F2CD-48BC-A3B6-3C7DD9EA8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5DA01-1E78-416D-A8F0-21A478DBC56F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0EC21-B435-4106-8963-9EAD95DF9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8382-8C90-4601-AC06-58B77CDFD0C7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7860B-0498-40CD-8499-09D92B7BF4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A8E376D-BA9A-4675-A82C-1F0CDA88F885}" type="datetimeFigureOut">
              <a:rPr lang="cs-CZ"/>
              <a:pPr>
                <a:defRPr/>
              </a:pPr>
              <a:t>23.7.2012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84E925-0E18-4321-B8B7-C68312628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6" r:id="rId2"/>
    <p:sldLayoutId id="2147483825" r:id="rId3"/>
    <p:sldLayoutId id="2147483824" r:id="rId4"/>
    <p:sldLayoutId id="2147483823" r:id="rId5"/>
    <p:sldLayoutId id="2147483822" r:id="rId6"/>
    <p:sldLayoutId id="2147483821" r:id="rId7"/>
    <p:sldLayoutId id="2147483820" r:id="rId8"/>
    <p:sldLayoutId id="2147483819" r:id="rId9"/>
    <p:sldLayoutId id="2147483818" r:id="rId10"/>
    <p:sldLayoutId id="214748381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92163" y="2492375"/>
            <a:ext cx="8351837" cy="2592388"/>
          </a:xfrm>
        </p:spPr>
        <p:txBody>
          <a:bodyPr/>
          <a:lstStyle/>
          <a:p>
            <a:pPr algn="l" eaLnBrk="1" hangingPunct="1"/>
            <a:r>
              <a:rPr lang="cs-CZ" sz="2800" smtClean="0"/>
              <a:t>NÁZEV ŠKOLY: Střední odborné učiliště a Základní škola</a:t>
            </a:r>
            <a:br>
              <a:rPr lang="cs-CZ" sz="2800" smtClean="0"/>
            </a:br>
            <a:r>
              <a:rPr lang="cs-CZ" sz="2800" smtClean="0"/>
              <a:t>AUTOR: Bc. Lucie Chojnová</a:t>
            </a:r>
            <a:br>
              <a:rPr lang="cs-CZ" sz="2800" smtClean="0"/>
            </a:br>
            <a:r>
              <a:rPr lang="cs-CZ" sz="2800" smtClean="0"/>
              <a:t>NÁZEV: VY_32_INOVACE_14_Postižené dítě a jeho </a:t>
            </a:r>
            <a:br>
              <a:rPr lang="cs-CZ" sz="2800" smtClean="0"/>
            </a:br>
            <a:r>
              <a:rPr lang="cs-CZ" sz="2800" smtClean="0"/>
              <a:t>                                                    výchova</a:t>
            </a:r>
            <a:br>
              <a:rPr lang="cs-CZ" sz="2800" smtClean="0"/>
            </a:br>
            <a:r>
              <a:rPr lang="cs-CZ" sz="2800" smtClean="0"/>
              <a:t>TÉMA SADY: Občanská </a:t>
            </a:r>
            <a:r>
              <a:rPr lang="cs-CZ" sz="2800" smtClean="0">
                <a:latin typeface="Arial" charset="0"/>
              </a:rPr>
              <a:t>výchova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DATUM: 20. leden 2012</a:t>
            </a:r>
            <a:br>
              <a:rPr lang="cs-CZ" sz="2800" smtClean="0"/>
            </a:br>
            <a:r>
              <a:rPr lang="cs-CZ" sz="280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8675" y="5229225"/>
            <a:ext cx="7848600" cy="1295400"/>
          </a:xfrm>
        </p:spPr>
        <p:txBody>
          <a:bodyPr rtlCol="0">
            <a:normAutofit/>
          </a:bodyPr>
          <a:lstStyle/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50975" y="333375"/>
            <a:ext cx="8229600" cy="1143000"/>
          </a:xfrm>
        </p:spPr>
        <p:txBody>
          <a:bodyPr/>
          <a:lstStyle/>
          <a:p>
            <a:pPr eaLnBrk="1" hangingPunct="1"/>
            <a:r>
              <a:rPr lang="cs-CZ" sz="8800" smtClean="0">
                <a:solidFill>
                  <a:srgbClr val="0070C0"/>
                </a:solidFill>
                <a:latin typeface="Berlin Sans FB"/>
              </a:rPr>
              <a:t>Postižené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9475" y="1484313"/>
            <a:ext cx="2074863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Berlin Sans FB"/>
              </a:rPr>
              <a:t>dítě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356225" y="2708275"/>
            <a:ext cx="80962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Berlin Sans FB"/>
              </a:rPr>
              <a:t>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787900" y="4143375"/>
            <a:ext cx="2141538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Berlin Sans FB"/>
              </a:rPr>
              <a:t>jeho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346825" y="5300663"/>
            <a:ext cx="2452688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800">
                <a:solidFill>
                  <a:srgbClr val="0070C0"/>
                </a:solidFill>
                <a:latin typeface="Berlin Sans FB"/>
              </a:rPr>
              <a:t>okolí</a:t>
            </a:r>
          </a:p>
        </p:txBody>
      </p:sp>
      <p:pic>
        <p:nvPicPr>
          <p:cNvPr id="1027" name="Picture 3" descr="C:\Users\Lucie\AppData\Local\Microsoft\Windows\Temporary Internet Files\Content.IE5\SFB0X6VD\MC9002353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349500"/>
            <a:ext cx="3167062" cy="417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412875"/>
            <a:ext cx="8229600" cy="3875088"/>
          </a:xfrm>
        </p:spPr>
        <p:txBody>
          <a:bodyPr/>
          <a:lstStyle/>
          <a:p>
            <a:pPr eaLnBrk="1" hangingPunct="1"/>
            <a:r>
              <a:rPr lang="cs-CZ" sz="4800" smtClean="0">
                <a:latin typeface="Berlin Sans FB"/>
              </a:rPr>
              <a:t>- Všichni lidé </a:t>
            </a:r>
            <a:r>
              <a:rPr lang="cs-CZ" sz="4800" smtClean="0">
                <a:solidFill>
                  <a:srgbClr val="0070C0"/>
                </a:solidFill>
                <a:latin typeface="Berlin Sans FB"/>
              </a:rPr>
              <a:t>nejsou stejní. </a:t>
            </a:r>
            <a:r>
              <a:rPr lang="cs-CZ" sz="4800" smtClean="0">
                <a:latin typeface="Berlin Sans FB"/>
              </a:rPr>
              <a:t>Abychom ukázali prstem  a řekli: </a:t>
            </a:r>
            <a:r>
              <a:rPr lang="cs-CZ" sz="4800" b="1" smtClean="0">
                <a:latin typeface="Berlin Sans FB"/>
              </a:rPr>
              <a:t>„tak ty jsi ten správný,</a:t>
            </a:r>
            <a:br>
              <a:rPr lang="cs-CZ" sz="4800" b="1" smtClean="0">
                <a:latin typeface="Berlin Sans FB"/>
              </a:rPr>
            </a:br>
            <a:r>
              <a:rPr lang="cs-CZ" sz="4800" b="1" smtClean="0">
                <a:latin typeface="Berlin Sans FB"/>
              </a:rPr>
              <a:t>normální člověk…“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867400" y="5162550"/>
            <a:ext cx="28527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00B0F0"/>
                </a:solidFill>
                <a:latin typeface="Berlin Sans FB"/>
              </a:rPr>
              <a:t>To nejde.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1484313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z="4800" smtClean="0">
                <a:solidFill>
                  <a:srgbClr val="0070C0"/>
                </a:solidFill>
                <a:latin typeface="Berlin Sans FB"/>
              </a:rPr>
              <a:t>-</a:t>
            </a:r>
            <a:r>
              <a:rPr lang="cs-CZ" sz="4800" smtClean="0">
                <a:latin typeface="Berlin Sans FB"/>
              </a:rPr>
              <a:t> Jsou mezi námi </a:t>
            </a:r>
            <a:r>
              <a:rPr lang="cs-CZ" sz="4800" smtClean="0">
                <a:solidFill>
                  <a:srgbClr val="0070C0"/>
                </a:solidFill>
                <a:latin typeface="Berlin Sans FB"/>
              </a:rPr>
              <a:t>jedinci, </a:t>
            </a:r>
            <a:r>
              <a:rPr lang="cs-CZ" sz="4800" smtClean="0">
                <a:latin typeface="Berlin Sans FB"/>
              </a:rPr>
              <a:t>kterým </a:t>
            </a:r>
            <a:r>
              <a:rPr lang="cs-CZ" sz="4800" smtClean="0">
                <a:solidFill>
                  <a:srgbClr val="0070C0"/>
                </a:solidFill>
                <a:latin typeface="Berlin Sans FB"/>
              </a:rPr>
              <a:t>chybí</a:t>
            </a:r>
            <a:r>
              <a:rPr lang="cs-CZ" sz="4800" smtClean="0">
                <a:latin typeface="Berlin Sans FB"/>
              </a:rPr>
              <a:t> něco, co ostatní většinou </a:t>
            </a:r>
            <a:r>
              <a:rPr lang="cs-CZ" sz="4800" smtClean="0">
                <a:solidFill>
                  <a:srgbClr val="0070C0"/>
                </a:solidFill>
                <a:latin typeface="Berlin Sans FB"/>
              </a:rPr>
              <a:t>mají.</a:t>
            </a:r>
            <a:r>
              <a:rPr lang="cs-CZ" sz="4800" smtClean="0">
                <a:latin typeface="Berlin Sans FB"/>
              </a:rPr>
              <a:t> </a:t>
            </a:r>
            <a:br>
              <a:rPr lang="cs-CZ" sz="4800" smtClean="0">
                <a:latin typeface="Berlin Sans FB"/>
              </a:rPr>
            </a:br>
            <a:r>
              <a:rPr lang="cs-CZ" sz="4800" u="sng" smtClean="0">
                <a:latin typeface="Berlin Sans FB"/>
              </a:rPr>
              <a:t>Například</a:t>
            </a:r>
            <a:r>
              <a:rPr lang="cs-CZ" sz="4800" u="sng" smtClean="0">
                <a:solidFill>
                  <a:srgbClr val="0070C0"/>
                </a:solidFill>
                <a:latin typeface="Berlin Sans FB"/>
              </a:rPr>
              <a:t>:</a:t>
            </a:r>
            <a:r>
              <a:rPr lang="cs-CZ" sz="4800" smtClean="0">
                <a:latin typeface="Berlin Sans FB"/>
              </a:rPr>
              <a:t/>
            </a:r>
            <a:br>
              <a:rPr lang="cs-CZ" sz="4800" smtClean="0">
                <a:latin typeface="Berlin Sans FB"/>
              </a:rPr>
            </a:br>
            <a:endParaRPr lang="cs-CZ" sz="4800" smtClean="0">
              <a:latin typeface="Berlin Sans FB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5288" y="3573463"/>
            <a:ext cx="1905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0070C0"/>
                </a:solidFill>
                <a:latin typeface="Berlin Sans FB"/>
              </a:rPr>
              <a:t>. zrak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4840288"/>
            <a:ext cx="20050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0070C0"/>
                </a:solidFill>
                <a:latin typeface="Berlin Sans FB"/>
              </a:rPr>
              <a:t>. sluch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47663" y="6027738"/>
            <a:ext cx="80406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solidFill>
                  <a:srgbClr val="0070C0"/>
                </a:solidFill>
                <a:latin typeface="Berlin Sans FB"/>
              </a:rPr>
              <a:t>. některá končetina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781300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z="4800" smtClean="0">
                <a:latin typeface="Berlin Sans FB"/>
              </a:rPr>
              <a:t>- O </a:t>
            </a:r>
            <a:r>
              <a:rPr lang="cs-CZ" sz="4800" smtClean="0">
                <a:solidFill>
                  <a:srgbClr val="0070C0"/>
                </a:solidFill>
                <a:latin typeface="Berlin Sans FB"/>
              </a:rPr>
              <a:t>těchto lidech </a:t>
            </a:r>
            <a:r>
              <a:rPr lang="cs-CZ" sz="4800" smtClean="0">
                <a:latin typeface="Berlin Sans FB"/>
              </a:rPr>
              <a:t>se říká, že mají </a:t>
            </a:r>
            <a:r>
              <a:rPr lang="cs-CZ" sz="4800" b="1" smtClean="0">
                <a:solidFill>
                  <a:srgbClr val="0070C0"/>
                </a:solidFill>
                <a:latin typeface="Berlin Sans FB"/>
              </a:rPr>
              <a:t>postižení:</a:t>
            </a:r>
          </a:p>
        </p:txBody>
      </p:sp>
      <p:pic>
        <p:nvPicPr>
          <p:cNvPr id="2050" name="Picture 2" descr="C:\Users\Lucie\AppData\Local\Microsoft\Windows\Temporary Internet Files\Content.IE5\32HDAXOE\MC9002509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3716338"/>
            <a:ext cx="2044700" cy="261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smtClean="0">
                <a:solidFill>
                  <a:srgbClr val="0070C0"/>
                </a:solidFill>
                <a:latin typeface="Berlin Sans FB"/>
              </a:rPr>
              <a:t>. zrakové</a:t>
            </a:r>
          </a:p>
        </p:txBody>
      </p:sp>
      <p:pic>
        <p:nvPicPr>
          <p:cNvPr id="3074" name="Picture 2" descr="C:\Users\Lucie\AppData\Local\Microsoft\Windows\Temporary Internet Files\Content.IE5\MD5YQW23\MC9000890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2070100"/>
            <a:ext cx="2808287" cy="351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smtClean="0">
                <a:solidFill>
                  <a:srgbClr val="0070C0"/>
                </a:solidFill>
                <a:latin typeface="Berlin Sans FB"/>
              </a:rPr>
              <a:t>. sluchové</a:t>
            </a:r>
          </a:p>
        </p:txBody>
      </p:sp>
      <p:pic>
        <p:nvPicPr>
          <p:cNvPr id="4098" name="Picture 2" descr="C:\Users\Lucie\AppData\Local\Microsoft\Windows\Temporary Internet Files\Content.IE5\Z6QZ204O\MC9000890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041525"/>
            <a:ext cx="2520950" cy="325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smtClean="0">
                <a:solidFill>
                  <a:srgbClr val="0070C0"/>
                </a:solidFill>
                <a:latin typeface="Berlin Sans FB"/>
              </a:rPr>
              <a:t>. tělesné</a:t>
            </a:r>
          </a:p>
        </p:txBody>
      </p:sp>
      <p:pic>
        <p:nvPicPr>
          <p:cNvPr id="5122" name="Picture 2" descr="C:\Users\Lucie\AppData\Local\Microsoft\Windows\Temporary Internet Files\Content.IE5\MD5YQW23\MC9000887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2133600"/>
            <a:ext cx="22320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53988" y="115888"/>
            <a:ext cx="8229601" cy="1143000"/>
          </a:xfrm>
        </p:spPr>
        <p:txBody>
          <a:bodyPr/>
          <a:lstStyle/>
          <a:p>
            <a:pPr eaLnBrk="1" hangingPunct="1"/>
            <a:r>
              <a:rPr lang="cs-CZ" sz="4800" smtClean="0">
                <a:latin typeface="Berlin Sans FB"/>
              </a:rPr>
              <a:t>- </a:t>
            </a:r>
            <a:r>
              <a:rPr lang="cs-CZ" sz="4800" b="1" smtClean="0">
                <a:solidFill>
                  <a:srgbClr val="0070C0"/>
                </a:solidFill>
                <a:latin typeface="Berlin Sans FB"/>
              </a:rPr>
              <a:t>Příčiny</a:t>
            </a:r>
            <a:r>
              <a:rPr lang="cs-CZ" sz="4800" smtClean="0">
                <a:latin typeface="Berlin Sans FB"/>
              </a:rPr>
              <a:t> mohou být různé</a:t>
            </a:r>
            <a:r>
              <a:rPr lang="cs-CZ" sz="4800" smtClean="0">
                <a:solidFill>
                  <a:srgbClr val="0070C0"/>
                </a:solidFill>
                <a:latin typeface="Berlin Sans FB"/>
              </a:rPr>
              <a:t>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258888" y="1412875"/>
            <a:ext cx="57451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rgbClr val="0070C0"/>
                </a:solidFill>
                <a:latin typeface="Berlin Sans FB"/>
              </a:rPr>
              <a:t>. Někdo se tak narodí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17900" y="2500313"/>
            <a:ext cx="12271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Berlin Sans FB"/>
              </a:rPr>
              <a:t> jiný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49363" y="3500438"/>
            <a:ext cx="75977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rgbClr val="0070C0"/>
                </a:solidFill>
                <a:latin typeface="Berlin Sans FB"/>
              </a:rPr>
              <a:t>. V průběhu života onemocní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817938" y="4581525"/>
            <a:ext cx="6286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Berlin Sans FB"/>
              </a:rPr>
              <a:t>či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55713" y="5600700"/>
            <a:ext cx="38385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rgbClr val="0070C0"/>
                </a:solidFill>
                <a:latin typeface="Berlin Sans FB"/>
              </a:rPr>
              <a:t>. Prodělá úraz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836613"/>
            <a:ext cx="8229600" cy="4392612"/>
          </a:xfrm>
        </p:spPr>
        <p:txBody>
          <a:bodyPr/>
          <a:lstStyle/>
          <a:p>
            <a:pPr algn="l" eaLnBrk="1" hangingPunct="1"/>
            <a:r>
              <a:rPr lang="cs-CZ" sz="4800" smtClean="0">
                <a:latin typeface="Berlin Sans FB"/>
              </a:rPr>
              <a:t>- </a:t>
            </a:r>
            <a:r>
              <a:rPr lang="cs-CZ" sz="4800" b="1" smtClean="0">
                <a:solidFill>
                  <a:srgbClr val="0070C0"/>
                </a:solidFill>
                <a:latin typeface="Berlin Sans FB"/>
              </a:rPr>
              <a:t>Důležité je, </a:t>
            </a:r>
            <a:r>
              <a:rPr lang="cs-CZ" sz="4800" smtClean="0">
                <a:latin typeface="Berlin Sans FB"/>
              </a:rPr>
              <a:t>aby se tito jedinci se svým postižením </a:t>
            </a:r>
            <a:r>
              <a:rPr lang="cs-CZ" sz="4800" u="sng" smtClean="0">
                <a:solidFill>
                  <a:srgbClr val="0070C0"/>
                </a:solidFill>
                <a:latin typeface="Berlin Sans FB"/>
              </a:rPr>
              <a:t>vyrovnali </a:t>
            </a:r>
            <a:r>
              <a:rPr lang="cs-CZ" sz="4800" smtClean="0">
                <a:latin typeface="Berlin Sans FB"/>
              </a:rPr>
              <a:t>a aby </a:t>
            </a:r>
            <a:r>
              <a:rPr lang="cs-CZ" sz="4800" u="sng" smtClean="0">
                <a:solidFill>
                  <a:srgbClr val="0070C0"/>
                </a:solidFill>
                <a:latin typeface="Berlin Sans FB"/>
              </a:rPr>
              <a:t>překonali bariéry,</a:t>
            </a:r>
            <a:r>
              <a:rPr lang="cs-CZ" sz="4800" smtClean="0">
                <a:latin typeface="Berlin Sans FB"/>
              </a:rPr>
              <a:t> které jim do cesty </a:t>
            </a:r>
            <a:r>
              <a:rPr lang="cs-CZ" sz="4800" smtClean="0">
                <a:solidFill>
                  <a:srgbClr val="0070C0"/>
                </a:solidFill>
                <a:latin typeface="Berlin Sans FB"/>
              </a:rPr>
              <a:t>staví lidská společnost.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1475"/>
          </a:xfrm>
        </p:spPr>
        <p:txBody>
          <a:bodyPr/>
          <a:lstStyle/>
          <a:p>
            <a:pPr eaLnBrk="1" hangingPunct="1"/>
            <a:r>
              <a:rPr lang="cs-CZ" sz="4800" smtClean="0">
                <a:latin typeface="Berlin Sans FB"/>
              </a:rPr>
              <a:t>Mezi nejtěžší překážky</a:t>
            </a:r>
            <a:br>
              <a:rPr lang="cs-CZ" sz="4800" smtClean="0">
                <a:latin typeface="Berlin Sans FB"/>
              </a:rPr>
            </a:br>
            <a:r>
              <a:rPr lang="cs-CZ" sz="4800" b="1" smtClean="0">
                <a:solidFill>
                  <a:srgbClr val="0070C0"/>
                </a:solidFill>
                <a:latin typeface="Berlin Sans FB"/>
              </a:rPr>
              <a:t>patří: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252413" y="1679575"/>
            <a:ext cx="9096376" cy="67976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742950" indent="-742950">
              <a:buFontTx/>
              <a:buAutoNum type="arabicPeriod"/>
            </a:pPr>
            <a:endParaRPr lang="cs-CZ" sz="4000">
              <a:latin typeface="Berlin Sans FB"/>
            </a:endParaRPr>
          </a:p>
          <a:p>
            <a:pPr marL="742950" indent="-742950"/>
            <a:r>
              <a:rPr lang="cs-CZ" sz="4000">
                <a:latin typeface="Berlin Sans FB"/>
              </a:rPr>
              <a:t>  </a:t>
            </a:r>
            <a:r>
              <a:rPr lang="cs-CZ" sz="4000">
                <a:solidFill>
                  <a:srgbClr val="00B0F0"/>
                </a:solidFill>
                <a:latin typeface="Berlin Sans FB"/>
              </a:rPr>
              <a:t>1.</a:t>
            </a:r>
            <a:r>
              <a:rPr lang="cs-CZ" sz="4000">
                <a:latin typeface="Berlin Sans FB"/>
              </a:rPr>
              <a:t>  ty, které přímo samy </a:t>
            </a:r>
            <a:r>
              <a:rPr lang="cs-CZ" sz="4000" b="1">
                <a:latin typeface="Berlin Sans FB"/>
              </a:rPr>
              <a:t>brání </a:t>
            </a:r>
          </a:p>
          <a:p>
            <a:pPr marL="742950" indent="-742950"/>
            <a:r>
              <a:rPr lang="cs-CZ" sz="4000" b="1">
                <a:latin typeface="Berlin Sans FB"/>
              </a:rPr>
              <a:t>      </a:t>
            </a:r>
            <a:r>
              <a:rPr lang="cs-CZ" sz="4000">
                <a:solidFill>
                  <a:srgbClr val="00B0F0"/>
                </a:solidFill>
                <a:latin typeface="Berlin Sans FB"/>
              </a:rPr>
              <a:t>normálnímu životu</a:t>
            </a:r>
          </a:p>
          <a:p>
            <a:pPr marL="742950" indent="-742950"/>
            <a:r>
              <a:rPr lang="cs-CZ" sz="4000">
                <a:latin typeface="Berlin Sans FB"/>
              </a:rPr>
              <a:t>      – u lidí s </a:t>
            </a:r>
            <a:r>
              <a:rPr lang="cs-CZ" sz="4000">
                <a:solidFill>
                  <a:srgbClr val="00B0F0"/>
                </a:solidFill>
                <a:latin typeface="Berlin Sans FB"/>
              </a:rPr>
              <a:t>tělesným</a:t>
            </a:r>
            <a:r>
              <a:rPr lang="cs-CZ" sz="4000">
                <a:latin typeface="Berlin Sans FB"/>
              </a:rPr>
              <a:t> postižením</a:t>
            </a:r>
          </a:p>
          <a:p>
            <a:pPr marL="742950" indent="-742950"/>
            <a:r>
              <a:rPr lang="cs-CZ" sz="4000">
                <a:latin typeface="Berlin Sans FB"/>
              </a:rPr>
              <a:t>      např. schody, u lidí se </a:t>
            </a:r>
            <a:r>
              <a:rPr lang="cs-CZ" sz="4000">
                <a:solidFill>
                  <a:srgbClr val="00B0F0"/>
                </a:solidFill>
                <a:latin typeface="Berlin Sans FB"/>
              </a:rPr>
              <a:t>zrakovým</a:t>
            </a:r>
            <a:r>
              <a:rPr lang="cs-CZ" sz="4000">
                <a:latin typeface="Berlin Sans FB"/>
              </a:rPr>
              <a:t> </a:t>
            </a:r>
          </a:p>
          <a:p>
            <a:pPr marL="742950" indent="-742950"/>
            <a:r>
              <a:rPr lang="cs-CZ" sz="4000">
                <a:latin typeface="Berlin Sans FB"/>
              </a:rPr>
              <a:t>      postižením křižovatky řízené světly,</a:t>
            </a:r>
          </a:p>
          <a:p>
            <a:pPr marL="742950" indent="-742950"/>
            <a:r>
              <a:rPr lang="cs-CZ" sz="4000">
                <a:latin typeface="Berlin Sans FB"/>
              </a:rPr>
              <a:t>      u lidí se </a:t>
            </a:r>
            <a:r>
              <a:rPr lang="cs-CZ" sz="4000">
                <a:solidFill>
                  <a:srgbClr val="00B0F0"/>
                </a:solidFill>
                <a:latin typeface="Berlin Sans FB"/>
              </a:rPr>
              <a:t>sluchovým</a:t>
            </a:r>
            <a:r>
              <a:rPr lang="cs-CZ" sz="4000">
                <a:latin typeface="Berlin Sans FB"/>
              </a:rPr>
              <a:t> postižením hlasové zprávy.</a:t>
            </a:r>
          </a:p>
          <a:p>
            <a:pPr marL="742950" indent="-742950"/>
            <a:r>
              <a:rPr lang="cs-CZ" sz="4000">
                <a:latin typeface="Berlin Sans FB"/>
              </a:rPr>
              <a:t>  </a:t>
            </a:r>
          </a:p>
          <a:p>
            <a:pPr marL="742950" indent="-742950"/>
            <a:r>
              <a:rPr lang="cs-CZ" sz="4000">
                <a:latin typeface="Berlin Sans FB"/>
              </a:rPr>
              <a:t> </a:t>
            </a:r>
          </a:p>
          <a:p>
            <a:pPr marL="742950" indent="-742950"/>
            <a:r>
              <a:rPr lang="cs-CZ" sz="4000">
                <a:latin typeface="Berlin Sans FB"/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713"/>
            <a:ext cx="9053513" cy="4103687"/>
          </a:xfrm>
        </p:spPr>
        <p:txBody>
          <a:bodyPr/>
          <a:lstStyle/>
          <a:p>
            <a:pPr algn="l" eaLnBrk="1" hangingPunct="1"/>
            <a:r>
              <a:rPr lang="cs-CZ" sz="4000" smtClean="0">
                <a:solidFill>
                  <a:srgbClr val="00B0F0"/>
                </a:solidFill>
                <a:latin typeface="Berlin Sans FB"/>
              </a:rPr>
              <a:t>2.</a:t>
            </a:r>
            <a:r>
              <a:rPr lang="cs-CZ" sz="4000" smtClean="0">
                <a:latin typeface="Berlin Sans FB"/>
              </a:rPr>
              <a:t> ty, které jim </a:t>
            </a:r>
            <a:r>
              <a:rPr lang="cs-CZ" sz="4000" smtClean="0">
                <a:solidFill>
                  <a:srgbClr val="00B0F0"/>
                </a:solidFill>
                <a:latin typeface="Berlin Sans FB"/>
              </a:rPr>
              <a:t>kladou ostatní lidé</a:t>
            </a:r>
            <a:br>
              <a:rPr lang="cs-CZ" sz="4000" smtClean="0">
                <a:solidFill>
                  <a:srgbClr val="00B0F0"/>
                </a:solidFill>
                <a:latin typeface="Berlin Sans FB"/>
              </a:rPr>
            </a:br>
            <a:r>
              <a:rPr lang="cs-CZ" sz="4000" smtClean="0">
                <a:latin typeface="Berlin Sans FB"/>
              </a:rPr>
              <a:t>    - jde o různé druhy </a:t>
            </a:r>
            <a:r>
              <a:rPr lang="cs-CZ" sz="4000" smtClean="0">
                <a:solidFill>
                  <a:srgbClr val="00B0F0"/>
                </a:solidFill>
                <a:latin typeface="Berlin Sans FB"/>
              </a:rPr>
              <a:t>špatných  vztahů</a:t>
            </a:r>
            <a:r>
              <a:rPr lang="cs-CZ" sz="4000" smtClean="0">
                <a:latin typeface="Berlin Sans FB"/>
              </a:rPr>
              <a:t/>
            </a:r>
            <a:br>
              <a:rPr lang="cs-CZ" sz="4000" smtClean="0">
                <a:latin typeface="Berlin Sans FB"/>
              </a:rPr>
            </a:br>
            <a:r>
              <a:rPr lang="cs-CZ" sz="4000" smtClean="0">
                <a:latin typeface="Berlin Sans FB"/>
              </a:rPr>
              <a:t>    (někomu lidé s postižením vadí, někdo</a:t>
            </a:r>
            <a:br>
              <a:rPr lang="cs-CZ" sz="4000" smtClean="0">
                <a:latin typeface="Berlin Sans FB"/>
              </a:rPr>
            </a:br>
            <a:r>
              <a:rPr lang="cs-CZ" sz="4000" smtClean="0">
                <a:latin typeface="Berlin Sans FB"/>
              </a:rPr>
              <a:t>     by je nejraději vůbec neviděl, někdo se</a:t>
            </a:r>
            <a:br>
              <a:rPr lang="cs-CZ" sz="4000" smtClean="0">
                <a:latin typeface="Berlin Sans FB"/>
              </a:rPr>
            </a:br>
            <a:r>
              <a:rPr lang="cs-CZ" sz="4000" smtClean="0">
                <a:latin typeface="Berlin Sans FB"/>
              </a:rPr>
              <a:t>     k nim chová jako k nesvéprávným </a:t>
            </a:r>
            <a:br>
              <a:rPr lang="cs-CZ" sz="4000" smtClean="0">
                <a:latin typeface="Berlin Sans FB"/>
              </a:rPr>
            </a:br>
            <a:r>
              <a:rPr lang="cs-CZ" sz="4000" smtClean="0">
                <a:latin typeface="Berlin Sans FB"/>
              </a:rPr>
              <a:t>     osobám).</a:t>
            </a:r>
            <a:br>
              <a:rPr lang="cs-CZ" sz="4000" smtClean="0">
                <a:latin typeface="Berlin Sans FB"/>
              </a:rPr>
            </a:br>
            <a:endParaRPr lang="cs-CZ" sz="4000" smtClean="0">
              <a:latin typeface="Berlin Sans FB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02062"/>
          </a:xfrm>
        </p:spPr>
        <p:txBody>
          <a:bodyPr/>
          <a:lstStyle/>
          <a:p>
            <a:pPr algn="l" eaLnBrk="1" hangingPunct="1"/>
            <a:r>
              <a:rPr lang="cs-CZ" sz="4800" b="1" smtClean="0">
                <a:solidFill>
                  <a:srgbClr val="00B0F0"/>
                </a:solidFill>
                <a:latin typeface="Berlin Sans FB"/>
              </a:rPr>
              <a:t>Důležité</a:t>
            </a:r>
            <a:r>
              <a:rPr lang="cs-CZ" sz="4800" smtClean="0">
                <a:latin typeface="Berlin Sans FB"/>
              </a:rPr>
              <a:t> je si však uvědomit, že i lidé  s </a:t>
            </a:r>
            <a:r>
              <a:rPr lang="cs-CZ" sz="4800" smtClean="0">
                <a:solidFill>
                  <a:srgbClr val="00B0F0"/>
                </a:solidFill>
                <a:latin typeface="Berlin Sans FB"/>
              </a:rPr>
              <a:t>postižením</a:t>
            </a:r>
            <a:r>
              <a:rPr lang="cs-CZ" sz="4800" smtClean="0">
                <a:latin typeface="Berlin Sans FB"/>
              </a:rPr>
              <a:t> </a:t>
            </a:r>
            <a:r>
              <a:rPr lang="cs-CZ" sz="4800" b="1" smtClean="0">
                <a:solidFill>
                  <a:srgbClr val="00B0F0"/>
                </a:solidFill>
                <a:latin typeface="Berlin Sans FB"/>
              </a:rPr>
              <a:t>mají stejná práva jako zdraví lidé a podle toho by vztahy k nim měly vypadat.</a:t>
            </a:r>
          </a:p>
        </p:txBody>
      </p:sp>
      <p:pic>
        <p:nvPicPr>
          <p:cNvPr id="6146" name="Picture 2" descr="C:\Users\Lucie\AppData\Local\Microsoft\Windows\Temporary Internet Files\Content.IE5\Z6QZ204O\MC9003342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6350" y="3573463"/>
            <a:ext cx="2392363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050" y="-387350"/>
            <a:ext cx="8580438" cy="2722563"/>
          </a:xfrm>
        </p:spPr>
        <p:txBody>
          <a:bodyPr/>
          <a:lstStyle/>
          <a:p>
            <a:pPr algn="l" eaLnBrk="1" hangingPunct="1"/>
            <a:r>
              <a:rPr lang="cs-CZ" smtClean="0">
                <a:latin typeface="Berlin Sans FB"/>
              </a:rPr>
              <a:t>     K </a:t>
            </a:r>
            <a:r>
              <a:rPr lang="cs-CZ" b="1" smtClean="0">
                <a:solidFill>
                  <a:srgbClr val="00B0F0"/>
                </a:solidFill>
                <a:latin typeface="Berlin Sans FB"/>
              </a:rPr>
              <a:t>dobrým vztahům </a:t>
            </a:r>
            <a:r>
              <a:rPr lang="cs-CZ" smtClean="0">
                <a:latin typeface="Berlin Sans FB"/>
              </a:rPr>
              <a:t>k lidem  s </a:t>
            </a:r>
            <a:r>
              <a:rPr lang="cs-CZ" smtClean="0">
                <a:solidFill>
                  <a:srgbClr val="00B0F0"/>
                </a:solidFill>
                <a:latin typeface="Berlin Sans FB"/>
              </a:rPr>
              <a:t>postižením</a:t>
            </a:r>
            <a:r>
              <a:rPr lang="cs-CZ" smtClean="0">
                <a:latin typeface="Berlin Sans FB"/>
              </a:rPr>
              <a:t> patří i jisté </a:t>
            </a:r>
            <a:r>
              <a:rPr lang="cs-CZ" b="1" smtClean="0">
                <a:solidFill>
                  <a:srgbClr val="00B0F0"/>
                </a:solidFill>
                <a:latin typeface="Berlin Sans FB"/>
              </a:rPr>
              <a:t>druhy pomoci.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400" y="1989138"/>
            <a:ext cx="9134475" cy="286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685800" indent="-685800">
              <a:buFontTx/>
              <a:buChar char="-"/>
              <a:defRPr/>
            </a:pPr>
            <a:r>
              <a:rPr lang="cs-CZ" sz="4400" u="sng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Pomáhat</a:t>
            </a:r>
            <a:r>
              <a:rPr lang="cs-CZ" sz="4400" u="sng" dirty="0">
                <a:latin typeface="Berlin Sans FB" pitchFamily="34" charset="0"/>
                <a:cs typeface="+mn-cs"/>
              </a:rPr>
              <a:t> </a:t>
            </a:r>
            <a:r>
              <a:rPr lang="cs-CZ" sz="4400" dirty="0">
                <a:latin typeface="Berlin Sans FB" pitchFamily="34" charset="0"/>
                <a:cs typeface="+mn-cs"/>
              </a:rPr>
              <a:t>by měli všichni podle</a:t>
            </a:r>
          </a:p>
          <a:p>
            <a:pPr>
              <a:defRPr/>
            </a:pPr>
            <a:r>
              <a:rPr lang="cs-CZ" sz="4400" dirty="0">
                <a:latin typeface="Berlin Sans FB" pitchFamily="34" charset="0"/>
                <a:cs typeface="+mn-cs"/>
              </a:rPr>
              <a:t>svých možností – jednotlivci, úřady,</a:t>
            </a:r>
          </a:p>
          <a:p>
            <a:pPr>
              <a:defRPr/>
            </a:pPr>
            <a:r>
              <a:rPr lang="cs-CZ" sz="4400" dirty="0">
                <a:latin typeface="Berlin Sans FB" pitchFamily="34" charset="0"/>
                <a:cs typeface="+mn-cs"/>
              </a:rPr>
              <a:t>různá sdružení.</a:t>
            </a:r>
          </a:p>
          <a:p>
            <a:pPr>
              <a:defRPr/>
            </a:pPr>
            <a:endParaRPr lang="cs-CZ" sz="4800" dirty="0">
              <a:latin typeface="Berlin Sans FB" pitchFamily="34" charset="0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1750" y="3933825"/>
            <a:ext cx="8469313" cy="2800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685800" indent="-685800">
              <a:buFontTx/>
              <a:buChar char="-"/>
              <a:defRPr/>
            </a:pPr>
            <a:r>
              <a:rPr lang="cs-CZ" sz="4400" u="sng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Všichni </a:t>
            </a:r>
            <a:r>
              <a:rPr lang="cs-CZ" sz="4400" dirty="0">
                <a:latin typeface="Berlin Sans FB" pitchFamily="34" charset="0"/>
                <a:cs typeface="+mn-cs"/>
              </a:rPr>
              <a:t>by měli považovat za</a:t>
            </a:r>
          </a:p>
          <a:p>
            <a:pPr>
              <a:defRPr/>
            </a:pPr>
            <a:r>
              <a:rPr lang="cs-CZ" sz="4400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p</a:t>
            </a:r>
            <a:r>
              <a:rPr lang="cs-CZ" sz="4400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řirozené,</a:t>
            </a:r>
            <a:r>
              <a:rPr lang="cs-CZ" sz="4400" dirty="0">
                <a:latin typeface="Berlin Sans FB" pitchFamily="34" charset="0"/>
                <a:cs typeface="+mn-cs"/>
              </a:rPr>
              <a:t> že se na </a:t>
            </a:r>
            <a:r>
              <a:rPr lang="cs-CZ" sz="4400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různých místech </a:t>
            </a:r>
          </a:p>
          <a:p>
            <a:pPr>
              <a:defRPr/>
            </a:pPr>
            <a:r>
              <a:rPr lang="cs-CZ" sz="4400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p</a:t>
            </a:r>
            <a:r>
              <a:rPr lang="cs-CZ" sz="4400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ohybují</a:t>
            </a:r>
            <a:r>
              <a:rPr lang="cs-CZ" sz="4400" dirty="0">
                <a:latin typeface="Berlin Sans FB" pitchFamily="34" charset="0"/>
                <a:cs typeface="+mn-cs"/>
              </a:rPr>
              <a:t> a </a:t>
            </a:r>
            <a:r>
              <a:rPr lang="cs-CZ" sz="4400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pracují</a:t>
            </a:r>
            <a:r>
              <a:rPr lang="cs-CZ" sz="4400" dirty="0">
                <a:latin typeface="Berlin Sans FB" pitchFamily="34" charset="0"/>
                <a:cs typeface="+mn-cs"/>
              </a:rPr>
              <a:t> také ti, kterým</a:t>
            </a:r>
          </a:p>
          <a:p>
            <a:pPr>
              <a:defRPr/>
            </a:pPr>
            <a:r>
              <a:rPr lang="cs-CZ" sz="4400" b="1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c</a:t>
            </a:r>
            <a:r>
              <a:rPr lang="cs-CZ" sz="4400" b="1" dirty="0">
                <a:solidFill>
                  <a:srgbClr val="00B0F0"/>
                </a:solidFill>
                <a:latin typeface="Berlin Sans FB" pitchFamily="34" charset="0"/>
                <a:cs typeface="+mn-cs"/>
              </a:rPr>
              <a:t>hybí něco, co oni mají.</a:t>
            </a:r>
            <a:endParaRPr lang="cs-CZ" sz="4400" b="1" dirty="0">
              <a:solidFill>
                <a:srgbClr val="00B0F0"/>
              </a:solidFill>
              <a:latin typeface="Berlin Sans FB" pitchFamily="34" charset="0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8800" smtClean="0">
                <a:solidFill>
                  <a:srgbClr val="00B0F0"/>
                </a:solidFill>
                <a:latin typeface="Berlin Sans FB"/>
                <a:ea typeface="Batang" pitchFamily="18" charset="-127"/>
              </a:rPr>
              <a:t>otázky</a:t>
            </a:r>
          </a:p>
        </p:txBody>
      </p:sp>
      <p:pic>
        <p:nvPicPr>
          <p:cNvPr id="7170" name="Picture 2" descr="C:\Users\Lucie\AppData\Local\Microsoft\Windows\Temporary Internet Files\Content.IE5\SFB0X6VD\MC90032673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188913"/>
            <a:ext cx="2590800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-3175" y="2295525"/>
            <a:ext cx="8297863" cy="13112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742950" indent="-742950">
              <a:buFontTx/>
              <a:buAutoNum type="arabicPeriod"/>
            </a:pPr>
            <a:r>
              <a:rPr lang="cs-CZ" sz="4000">
                <a:latin typeface="Berlin Sans FB"/>
              </a:rPr>
              <a:t>Vyjmenujte některé typy lidských</a:t>
            </a:r>
          </a:p>
          <a:p>
            <a:pPr marL="742950" indent="-742950"/>
            <a:r>
              <a:rPr lang="cs-CZ" sz="4000">
                <a:latin typeface="Berlin Sans FB"/>
              </a:rPr>
              <a:t>      postižení.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3933825"/>
            <a:ext cx="954087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Berlin Sans FB"/>
              </a:rPr>
              <a:t>2.   Jaké mohou být jejich  příčiny?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1750" y="5229225"/>
            <a:ext cx="97567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Berlin Sans FB"/>
              </a:rPr>
              <a:t>3.   Znáte některé pomůcky pro lidi</a:t>
            </a:r>
          </a:p>
          <a:p>
            <a:r>
              <a:rPr lang="cs-CZ" sz="4000">
                <a:latin typeface="Berlin Sans FB"/>
              </a:rPr>
              <a:t>      s postižením?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 vlastní zdroje</a:t>
            </a:r>
          </a:p>
          <a:p>
            <a:pPr eaLnBrk="1" hangingPunct="1">
              <a:defRPr/>
            </a:pPr>
            <a:r>
              <a:rPr lang="cs-CZ" dirty="0" smtClean="0">
                <a:hlinkClick r:id="rId2"/>
              </a:rPr>
              <a:t> http://office.microsoft.com</a:t>
            </a:r>
            <a:r>
              <a:rPr lang="cs-CZ" dirty="0" smtClean="0"/>
              <a:t> – kliparty</a:t>
            </a:r>
          </a:p>
          <a:p>
            <a:pPr eaLnBrk="1" hangingPunct="1">
              <a:defRPr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Müller</a:t>
            </a:r>
            <a:r>
              <a:rPr lang="cs-CZ" sz="2800" dirty="0">
                <a:solidFill>
                  <a:prstClr val="black"/>
                </a:solidFill>
              </a:rPr>
              <a:t>, O., OBČANSKÁ VÝCHOVA, 8. roč., 1.  vyd.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>
                <a:solidFill>
                  <a:prstClr val="black"/>
                </a:solidFill>
              </a:rPr>
              <a:t>      Praha: SEPTIMA, 1995. ISBN 80-85801-37-X</a:t>
            </a:r>
          </a:p>
          <a:p>
            <a:pPr eaLnBrk="1" hangingPunct="1">
              <a:defRPr/>
            </a:pPr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eaLnBrk="1" hangingPunct="1">
              <a:defRPr/>
            </a:pPr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</TotalTime>
  <Words>336</Words>
  <Application>Microsoft Office PowerPoint</Application>
  <PresentationFormat>Předvádění na obrazovce (4:3)</PresentationFormat>
  <Paragraphs>62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Berlin Sans FB</vt:lpstr>
      <vt:lpstr>Batang</vt:lpstr>
      <vt:lpstr>Motiv systému Office</vt:lpstr>
      <vt:lpstr>NÁZEV ŠKOLY: Střední odborné učiliště a Základní škola AUTOR: Bc. Lucie Chojnová NÁZEV: VY_32_INOVACE_14_Postižené dítě a jeho                                                      výchova TÉMA SADY: Občanská výchova DATUM: 20. leden 2012 ČÍSLO PROJEKTU: CZ.1.07/1.4.00/21.0477</vt:lpstr>
      <vt:lpstr>Postižené </vt:lpstr>
      <vt:lpstr>- Všichni lidé nejsou stejní. Abychom ukázali prstem  a řekli: „tak ty jsi ten správný, normální člověk…“</vt:lpstr>
      <vt:lpstr>- Jsou mezi námi jedinci, kterým chybí něco, co ostatní většinou mají.  Například: </vt:lpstr>
      <vt:lpstr>- O těchto lidech se říká, že mají postižení:</vt:lpstr>
      <vt:lpstr>. zrakové</vt:lpstr>
      <vt:lpstr>. sluchové</vt:lpstr>
      <vt:lpstr>. tělesné</vt:lpstr>
      <vt:lpstr>- Příčiny mohou být různé:</vt:lpstr>
      <vt:lpstr>- Důležité je, aby se tito jedinci se svým postižením vyrovnali a aby překonali bariéry, které jim do cesty staví lidská společnost.</vt:lpstr>
      <vt:lpstr>Mezi nejtěžší překážky patří:</vt:lpstr>
      <vt:lpstr>2. ty, které jim kladou ostatní lidé     - jde o různé druhy špatných  vztahů     (někomu lidé s postižením vadí, někdo      by je nejraději vůbec neviděl, někdo se      k nim chová jako k nesvéprávným       osobám). </vt:lpstr>
      <vt:lpstr>Důležité je si však uvědomit, že i lidé  s postižením mají stejná práva jako zdraví lidé a podle toho by vztahy k nim měly vypadat.</vt:lpstr>
      <vt:lpstr>     K dobrým vztahům k lidem  s postižením patří i jisté druhy pomoci.</vt:lpstr>
      <vt:lpstr>otázky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SAMSUNG</cp:lastModifiedBy>
  <cp:revision>80</cp:revision>
  <dcterms:created xsi:type="dcterms:W3CDTF">2012-04-21T07:06:25Z</dcterms:created>
  <dcterms:modified xsi:type="dcterms:W3CDTF">2012-07-23T07:46:08Z</dcterms:modified>
</cp:coreProperties>
</file>