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7" Type="http://schemas.openxmlformats.org/officeDocument/2006/relationships/hyperlink" Target="http://cs.wikipedia.org/wiki/Cestovn%C3%AD_pas" TargetMode="External"/><Relationship Id="rId2" Type="http://schemas.openxmlformats.org/officeDocument/2006/relationships/hyperlink" Target="http://cs.wikipedia.org/wiki/Dokument_(pr%C3%A1vo)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t%C3%A1tn%C3%AD_ob%C4%8Danstv%C3%AD" TargetMode="External"/><Relationship Id="rId5" Type="http://schemas.openxmlformats.org/officeDocument/2006/relationships/hyperlink" Target="http://cs.wikipedia.org/wiki/%C4%8Ceskoslovensko" TargetMode="External"/><Relationship Id="rId4" Type="http://schemas.openxmlformats.org/officeDocument/2006/relationships/hyperlink" Target="http://cs.wikipedia.org/wiki/Slovensko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Evropsk%C3%A1_unie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OP-2012.jpe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rojov%C4%9B_%C4%8Diteln%C3%A1_oblast_doklad%C5%AF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cz/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VY_32_INOVACE_16_Právní dokumenty občana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- občanský průkaz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3. únor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869160"/>
            <a:ext cx="813690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32656" y="260648"/>
            <a:ext cx="8229600" cy="1143000"/>
          </a:xfrm>
        </p:spPr>
        <p:txBody>
          <a:bodyPr/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Právní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254326"/>
            <a:ext cx="639950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dokumenty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5229200"/>
            <a:ext cx="42915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občana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7" name="Picture 3" descr="C:\Users\Lucie\AppData\Local\Microsoft\Windows\Temporary Internet Files\Content.IE5\MD5YQW23\MM9003365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340726"/>
            <a:ext cx="1872208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048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2664296"/>
          </a:xfrm>
        </p:spPr>
        <p:txBody>
          <a:bodyPr/>
          <a:lstStyle/>
          <a:p>
            <a:r>
              <a:rPr lang="cs-CZ" sz="7200" dirty="0" smtClean="0">
                <a:solidFill>
                  <a:schemeClr val="tx2"/>
                </a:solidFill>
                <a:latin typeface="Arial Black" pitchFamily="34" charset="0"/>
              </a:rPr>
              <a:t>Občanský prů</a:t>
            </a:r>
            <a:r>
              <a:rPr lang="cs-CZ" sz="6000" dirty="0" smtClean="0">
                <a:solidFill>
                  <a:schemeClr val="tx2"/>
                </a:solidFill>
                <a:latin typeface="Arial Black" pitchFamily="34" charset="0"/>
              </a:rPr>
              <a:t>kaz</a:t>
            </a:r>
            <a:endParaRPr lang="cs-CZ" sz="6000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97008" y="4540346"/>
            <a:ext cx="4924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92D050"/>
                </a:solidFill>
                <a:latin typeface="Arial Black" pitchFamily="34" charset="0"/>
              </a:rPr>
              <a:t> </a:t>
            </a:r>
            <a:endParaRPr lang="cs-CZ" sz="7200" dirty="0">
              <a:solidFill>
                <a:srgbClr val="92D05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Users\Lucie\AppData\Local\Microsoft\Windows\Temporary Internet Files\Content.IE5\Z6QZ204O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451" y="3140968"/>
            <a:ext cx="4103767" cy="3096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6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u="sng" dirty="0" smtClean="0">
                <a:solidFill>
                  <a:schemeClr val="tx2"/>
                </a:solidFill>
                <a:latin typeface="Arial Black" pitchFamily="34" charset="0"/>
              </a:rPr>
              <a:t>Občanský průkaz</a:t>
            </a:r>
            <a:endParaRPr lang="cs-CZ" sz="4800" u="sng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2060848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412776"/>
            <a:ext cx="828092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b="1" dirty="0" smtClean="0">
                <a:latin typeface="Arial Black" pitchFamily="34" charset="0"/>
                <a:ea typeface="Calibri"/>
                <a:cs typeface="Times New Roman"/>
              </a:rPr>
              <a:t>Občanský </a:t>
            </a:r>
            <a:r>
              <a:rPr lang="cs-CZ" sz="3200" b="1" dirty="0">
                <a:latin typeface="Arial Black" pitchFamily="34" charset="0"/>
                <a:ea typeface="Calibri"/>
                <a:cs typeface="Times New Roman"/>
              </a:rPr>
              <a:t>průkaz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 je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2" tooltip="Dokument (právo)"/>
              </a:rPr>
              <a:t>dokument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 používaný v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3" tooltip="Česko"/>
              </a:rPr>
              <a:t>České republice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 a na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4" tooltip="Slovensko"/>
              </a:rPr>
              <a:t>Slovensku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 (dříve také v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5" tooltip="Československo"/>
              </a:rPr>
              <a:t>Československu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) k identifikaci obyvatel. Občanský průkaz je vydáván všem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6" tooltip="Státní občanství"/>
              </a:rPr>
              <a:t>občanům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 s trvalým pobytem na území státu po dosažení patnácti let věku a v případě potřeby je nutné se pomocí něj nebo pomocí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7" tooltip="Cestovní pas"/>
              </a:rPr>
              <a:t>cestovního pasu</a:t>
            </a:r>
            <a:r>
              <a:rPr lang="cs-CZ" sz="3200" dirty="0">
                <a:latin typeface="Arial Black" pitchFamily="34" charset="0"/>
                <a:ea typeface="Calibri"/>
                <a:cs typeface="Times New Roman"/>
              </a:rPr>
              <a:t> prokázat</a:t>
            </a:r>
            <a:r>
              <a:rPr lang="cs-CZ" sz="2400" dirty="0">
                <a:latin typeface="Arial Black" pitchFamily="34" charset="0"/>
                <a:ea typeface="Calibri"/>
                <a:cs typeface="Times New Roman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343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5040560"/>
          </a:xfrm>
        </p:spPr>
        <p:txBody>
          <a:bodyPr/>
          <a:lstStyle/>
          <a:p>
            <a:pPr lvl="0" algn="l"/>
            <a:r>
              <a:rPr lang="cs-CZ" sz="3200" dirty="0">
                <a:solidFill>
                  <a:prstClr val="black"/>
                </a:solidFill>
                <a:latin typeface="Arial Black" pitchFamily="34" charset="0"/>
                <a:ea typeface="Calibri"/>
                <a:cs typeface="Times New Roman"/>
              </a:rPr>
              <a:t>Poslední vzory vydávané od roku 2000 obsahují strojově čitelné kódy a je možné se jimi identifikovat kdekoli v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Calibri"/>
                <a:cs typeface="Times New Roman"/>
                <a:hlinkClick r:id="rId2" tooltip="Evropská unie"/>
              </a:rPr>
              <a:t>Evropské unii</a:t>
            </a:r>
            <a:r>
              <a:rPr lang="cs-CZ" sz="3200" dirty="0">
                <a:solidFill>
                  <a:prstClr val="black"/>
                </a:solidFill>
                <a:latin typeface="Arial Black" pitchFamily="34" charset="0"/>
                <a:ea typeface="Calibri"/>
                <a:cs typeface="Times New Roman"/>
              </a:rPr>
              <a:t>.</a:t>
            </a:r>
            <a:r>
              <a:rPr lang="cs-CZ" sz="3200" dirty="0">
                <a:solidFill>
                  <a:prstClr val="black"/>
                </a:solidFill>
                <a:latin typeface="Arial Black" pitchFamily="34" charset="0"/>
                <a:ea typeface="Times New Roman"/>
                <a:cs typeface="+mn-cs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+mn-cs"/>
              </a:rPr>
              <a:t/>
            </a:r>
            <a:b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+mn-cs"/>
              </a:rPr>
            </a:br>
            <a: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+mn-cs"/>
              </a:rPr>
              <a:t/>
            </a:r>
            <a:b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+mn-cs"/>
              </a:rPr>
            </a:br>
            <a: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Times New Roman"/>
              </a:rPr>
              <a:t>Od </a:t>
            </a:r>
            <a:r>
              <a:rPr lang="cs-CZ" sz="3200" dirty="0">
                <a:solidFill>
                  <a:prstClr val="black"/>
                </a:solidFill>
                <a:latin typeface="Arial Black" pitchFamily="34" charset="0"/>
                <a:ea typeface="Times New Roman"/>
                <a:cs typeface="Times New Roman"/>
              </a:rPr>
              <a:t>1. 1. 2012 pak </a:t>
            </a:r>
            <a: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Times New Roman"/>
              </a:rPr>
              <a:t>lze </a:t>
            </a:r>
            <a:r>
              <a:rPr lang="cs-CZ" sz="3200" dirty="0">
                <a:solidFill>
                  <a:prstClr val="black"/>
                </a:solidFill>
                <a:latin typeface="Arial Black" pitchFamily="34" charset="0"/>
                <a:ea typeface="Times New Roman"/>
                <a:cs typeface="Times New Roman"/>
              </a:rPr>
              <a:t>občanský průkaz na žádost vydat i občanovi mladšímu 15 let nebo občanovi, který nemá trvalý pobyt na území </a:t>
            </a:r>
            <a:r>
              <a:rPr lang="cs-CZ" sz="3200" dirty="0" smtClean="0">
                <a:solidFill>
                  <a:prstClr val="black"/>
                </a:solidFill>
                <a:latin typeface="Arial Black" pitchFamily="34" charset="0"/>
                <a:ea typeface="Times New Roman"/>
                <a:cs typeface="Times New Roman"/>
              </a:rPr>
              <a:t>České  republiky.</a:t>
            </a:r>
            <a:r>
              <a:rPr lang="cs-CZ" sz="3200" dirty="0">
                <a:solidFill>
                  <a:prstClr val="black"/>
                </a:solidFill>
                <a:latin typeface="Arial Black" pitchFamily="34" charset="0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/>
                </a:solidFill>
                <a:latin typeface="Arial Black" pitchFamily="34" charset="0"/>
                <a:ea typeface="+mn-ea"/>
                <a:cs typeface="+mn-cs"/>
              </a:rPr>
            </a:b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49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latin typeface="Arial Black" pitchFamily="34" charset="0"/>
              </a:rPr>
              <a:t>V</a:t>
            </a:r>
            <a:r>
              <a:rPr lang="cs-CZ" sz="4800" dirty="0" smtClean="0">
                <a:latin typeface="Arial Black" pitchFamily="34" charset="0"/>
              </a:rPr>
              <a:t>zor 2012</a:t>
            </a:r>
            <a:endParaRPr lang="cs-CZ" sz="4800" dirty="0">
              <a:latin typeface="Arial Black" pitchFamily="34" charset="0"/>
            </a:endParaRPr>
          </a:p>
        </p:txBody>
      </p:sp>
      <p:pic>
        <p:nvPicPr>
          <p:cNvPr id="3" name="obrázek 2" descr="Titulní strana občanského průkazu vzor 2012">
            <a:hlinkClick r:id="rId2" tooltip="&quot;Titulní strana občanského průkazu vzor 2012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416824" cy="47984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537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63272" cy="6394722"/>
          </a:xfrm>
        </p:spPr>
        <p:txBody>
          <a:bodyPr/>
          <a:lstStyle/>
          <a:p>
            <a:pPr algn="l"/>
            <a:r>
              <a:rPr lang="cs-CZ" sz="3200" dirty="0" smtClean="0">
                <a:latin typeface="Arial Black" pitchFamily="34" charset="0"/>
                <a:ea typeface="Times New Roman"/>
              </a:rPr>
              <a:t> - Platí </a:t>
            </a:r>
            <a:r>
              <a:rPr lang="cs-CZ" sz="3200" dirty="0">
                <a:latin typeface="Arial Black" pitchFamily="34" charset="0"/>
                <a:ea typeface="Times New Roman"/>
              </a:rPr>
              <a:t>po dobu v něm uvedenou. Nově ve </a:t>
            </a:r>
            <a:r>
              <a:rPr lang="cs-CZ" sz="3200" dirty="0" smtClean="0">
                <a:latin typeface="Arial Black" pitchFamily="34" charset="0"/>
                <a:ea typeface="Times New Roman"/>
              </a:rPr>
              <a:t>formátu </a:t>
            </a:r>
            <a:r>
              <a:rPr lang="cs-CZ" sz="3200" dirty="0">
                <a:latin typeface="Arial Black" pitchFamily="34" charset="0"/>
                <a:ea typeface="Times New Roman"/>
              </a:rPr>
              <a:t>ID1 (kreditní karta). Názvy položek opět jen v českém a anglickém </a:t>
            </a:r>
            <a:r>
              <a:rPr lang="cs-CZ" sz="3200" dirty="0" smtClean="0">
                <a:latin typeface="Arial Black" pitchFamily="34" charset="0"/>
                <a:ea typeface="Times New Roman"/>
              </a:rPr>
              <a:t>jazyce. </a:t>
            </a:r>
            <a:r>
              <a:rPr lang="cs-CZ" sz="3200" dirty="0">
                <a:latin typeface="Arial Black" pitchFamily="34" charset="0"/>
                <a:ea typeface="Times New Roman"/>
              </a:rPr>
              <a:t>Do OP již nelze zapsat děti, manžela, manželku, partnera, partnerku. Obsahuje kromě „klasické“ </a:t>
            </a:r>
            <a:r>
              <a:rPr lang="cs-CZ" sz="3200" u="sng" dirty="0">
                <a:solidFill>
                  <a:srgbClr val="FF0000"/>
                </a:solidFill>
                <a:latin typeface="Arial Black" pitchFamily="34" charset="0"/>
                <a:ea typeface="Times New Roman"/>
                <a:hlinkClick r:id="rId2" tooltip="Strojově čitelná oblast dokladů"/>
              </a:rPr>
              <a:t>strojově čitelné </a:t>
            </a:r>
            <a:r>
              <a:rPr lang="cs-CZ" sz="3200" u="sng" dirty="0">
                <a:solidFill>
                  <a:srgbClr val="0000FF"/>
                </a:solidFill>
                <a:latin typeface="Arial Black" pitchFamily="34" charset="0"/>
                <a:ea typeface="Times New Roman"/>
                <a:hlinkClick r:id="rId2" tooltip="Strojově čitelná oblast dokladů"/>
              </a:rPr>
              <a:t>oblasti</a:t>
            </a:r>
            <a:r>
              <a:rPr lang="cs-CZ" sz="3200" dirty="0">
                <a:latin typeface="Arial Black" pitchFamily="34" charset="0"/>
                <a:ea typeface="Times New Roman"/>
              </a:rPr>
              <a:t> také 2D kód. </a:t>
            </a:r>
            <a:r>
              <a:rPr lang="cs-CZ" sz="3200" u="sng" dirty="0">
                <a:latin typeface="Arial Black" pitchFamily="34" charset="0"/>
                <a:ea typeface="Times New Roman"/>
              </a:rPr>
              <a:t>Elektronický čip</a:t>
            </a:r>
            <a:r>
              <a:rPr lang="cs-CZ" sz="3200" dirty="0">
                <a:latin typeface="Arial Black" pitchFamily="34" charset="0"/>
                <a:ea typeface="Times New Roman"/>
              </a:rPr>
              <a:t>, který je </a:t>
            </a:r>
            <a:r>
              <a:rPr lang="cs-CZ" sz="3200" dirty="0" smtClean="0">
                <a:latin typeface="Arial Black" pitchFamily="34" charset="0"/>
                <a:ea typeface="Times New Roman"/>
              </a:rPr>
              <a:t>nepovinný </a:t>
            </a:r>
            <a:r>
              <a:rPr lang="cs-CZ" sz="3200" dirty="0">
                <a:latin typeface="Arial Black" pitchFamily="34" charset="0"/>
                <a:ea typeface="Times New Roman"/>
              </a:rPr>
              <a:t>a jen za </a:t>
            </a:r>
            <a:r>
              <a:rPr lang="cs-CZ" sz="3200" dirty="0" smtClean="0">
                <a:latin typeface="Arial Black" pitchFamily="34" charset="0"/>
                <a:ea typeface="Times New Roman"/>
              </a:rPr>
              <a:t>příplatek. Nenese</a:t>
            </a:r>
            <a:r>
              <a:rPr lang="cs-CZ" sz="3200" dirty="0">
                <a:latin typeface="Arial Black" pitchFamily="34" charset="0"/>
                <a:ea typeface="Times New Roman"/>
              </a:rPr>
              <a:t>, kromě čísla průkazu, žádné další informace o nositeli. Lze však na něj svépomocí nahrát elektronický podpis</a:t>
            </a:r>
            <a:r>
              <a:rPr lang="cs-CZ" sz="3200" dirty="0" smtClean="0">
                <a:latin typeface="Arial Black" pitchFamily="34" charset="0"/>
                <a:ea typeface="Times New Roman"/>
              </a:rPr>
              <a:t>.  </a:t>
            </a:r>
            <a:endParaRPr lang="cs-CZ" sz="32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1339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445624" cy="1143000"/>
          </a:xfrm>
        </p:spPr>
        <p:txBody>
          <a:bodyPr/>
          <a:lstStyle/>
          <a:p>
            <a:pPr algn="l"/>
            <a:r>
              <a:rPr lang="cs-CZ" dirty="0" smtClean="0">
                <a:latin typeface="Arial Black" pitchFamily="34" charset="0"/>
              </a:rPr>
              <a:t>-  </a:t>
            </a:r>
            <a:r>
              <a:rPr lang="cs-CZ" dirty="0" smtClean="0">
                <a:solidFill>
                  <a:schemeClr val="tx2"/>
                </a:solidFill>
                <a:latin typeface="Arial Black" pitchFamily="34" charset="0"/>
              </a:rPr>
              <a:t>Náležitosti</a:t>
            </a:r>
            <a:r>
              <a:rPr lang="cs-CZ" dirty="0" smtClean="0">
                <a:latin typeface="Arial Black" pitchFamily="34" charset="0"/>
              </a:rPr>
              <a:t> potřebné k vyhotovení prvního občanského průkazu</a:t>
            </a:r>
            <a:r>
              <a:rPr lang="cs-CZ" dirty="0" smtClean="0">
                <a:solidFill>
                  <a:schemeClr val="tx2"/>
                </a:solidFill>
                <a:latin typeface="Arial Black" pitchFamily="34" charset="0"/>
              </a:rPr>
              <a:t>:</a:t>
            </a:r>
            <a:endParaRPr lang="cs-CZ" dirty="0">
              <a:solidFill>
                <a:schemeClr val="tx2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4359" y="2420888"/>
            <a:ext cx="30833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. Fotografie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046" y="3501008"/>
            <a:ext cx="80609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. Potvrzení o trvalém pobytu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1152" y="4509120"/>
            <a:ext cx="51806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. Rodný list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4279" y="5619935"/>
            <a:ext cx="80325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 Black" pitchFamily="34" charset="0"/>
              </a:rPr>
              <a:t>. Oddací list rodičů, nebo jejich</a:t>
            </a:r>
          </a:p>
          <a:p>
            <a:r>
              <a:rPr lang="cs-CZ" sz="3600" dirty="0" smtClean="0">
                <a:latin typeface="Arial Black" pitchFamily="34" charset="0"/>
              </a:rPr>
              <a:t>  rodné listy.</a:t>
            </a:r>
            <a:endParaRPr lang="cs-CZ" sz="36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037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000" b="1" u="sng" dirty="0" smtClean="0">
                <a:solidFill>
                  <a:srgbClr val="0070C0"/>
                </a:solidFill>
                <a:latin typeface="Arial Black" pitchFamily="34" charset="0"/>
              </a:rPr>
              <a:t>Otázky</a:t>
            </a:r>
            <a:endParaRPr lang="cs-CZ" sz="8000" b="1" u="sng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51" name="Picture 3" descr="C:\Users\Lucie\AppData\Local\Microsoft\Windows\Temporary Internet Files\Content.IE5\32HDAXOE\MC90038355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6632"/>
            <a:ext cx="2376264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730" y="2118047"/>
            <a:ext cx="89407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dirty="0" smtClean="0">
                <a:latin typeface="Arial Black" pitchFamily="34" charset="0"/>
              </a:rPr>
              <a:t>Co všechno můžeš zjistit z 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OP ? </a:t>
            </a:r>
          </a:p>
          <a:p>
            <a:r>
              <a:rPr lang="cs-CZ" sz="3600" dirty="0" smtClean="0">
                <a:latin typeface="Arial Black" pitchFamily="34" charset="0"/>
              </a:rPr>
              <a:t>      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9389" y="3318376"/>
            <a:ext cx="886509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2"/>
            </a:pPr>
            <a:r>
              <a:rPr lang="cs-CZ" sz="3600" dirty="0" smtClean="0">
                <a:latin typeface="Arial Black" pitchFamily="34" charset="0"/>
              </a:rPr>
              <a:t>Blíží se ti patnáct let a chceš</a:t>
            </a:r>
          </a:p>
          <a:p>
            <a:r>
              <a:rPr lang="cs-CZ" sz="3600" dirty="0"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    si vyřídit 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OP.</a:t>
            </a:r>
            <a:r>
              <a:rPr lang="cs-CZ" sz="3600" dirty="0" smtClean="0">
                <a:latin typeface="Arial Black" pitchFamily="34" charset="0"/>
              </a:rPr>
              <a:t> Jak budeš postu-</a:t>
            </a:r>
          </a:p>
          <a:p>
            <a:r>
              <a:rPr lang="cs-CZ" sz="3600" dirty="0"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    povat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?</a:t>
            </a:r>
            <a:endParaRPr lang="cs-CZ" sz="3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pic>
        <p:nvPicPr>
          <p:cNvPr id="2052" name="Picture 4" descr="C:\Users\Lucie\AppData\Local\Microsoft\Windows\Temporary Internet Files\Content.IE5\Z6QZ204O\MC9004337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25144"/>
            <a:ext cx="22860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81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4525963"/>
          </a:xfrm>
        </p:spPr>
        <p:txBody>
          <a:bodyPr/>
          <a:lstStyle/>
          <a:p>
            <a:r>
              <a:rPr lang="cs-CZ" sz="2800" dirty="0" smtClean="0"/>
              <a:t>  vlastní zdroje</a:t>
            </a:r>
          </a:p>
          <a:p>
            <a:r>
              <a:rPr lang="cs-CZ" sz="2800" dirty="0" smtClean="0">
                <a:hlinkClick r:id="rId2"/>
              </a:rPr>
              <a:t>  http://office.microsoft.com</a:t>
            </a:r>
            <a:r>
              <a:rPr lang="cs-CZ" sz="2800" dirty="0" smtClean="0"/>
              <a:t> – kliparty</a:t>
            </a:r>
          </a:p>
          <a:p>
            <a:pPr lvl="0"/>
            <a:r>
              <a:rPr lang="cs-CZ" sz="2800" u="sng" dirty="0" smtClean="0">
                <a:solidFill>
                  <a:srgbClr val="1F497D"/>
                </a:solidFill>
                <a:hlinkClick r:id="rId3"/>
              </a:rPr>
              <a:t>  http</a:t>
            </a:r>
            <a:r>
              <a:rPr lang="cs-CZ" sz="2800" u="sng" dirty="0">
                <a:solidFill>
                  <a:srgbClr val="1F497D"/>
                </a:solidFill>
                <a:hlinkClick r:id="rId3"/>
              </a:rPr>
              <a:t>://</a:t>
            </a:r>
            <a:r>
              <a:rPr lang="cs-CZ" sz="2800" u="sng" dirty="0" smtClean="0">
                <a:solidFill>
                  <a:srgbClr val="1F497D"/>
                </a:solidFill>
                <a:hlinkClick r:id="rId3"/>
              </a:rPr>
              <a:t>cs.wikipedia.cz</a:t>
            </a:r>
            <a:endParaRPr lang="cs-CZ" sz="2800" u="sng" dirty="0" smtClean="0">
              <a:solidFill>
                <a:srgbClr val="1F497D"/>
              </a:solidFill>
            </a:endParaRPr>
          </a:p>
          <a:p>
            <a:pPr lvl="0"/>
            <a:r>
              <a:rPr lang="cs-CZ" sz="2800" dirty="0" smtClean="0">
                <a:solidFill>
                  <a:prstClr val="black"/>
                </a:solidFill>
              </a:rPr>
              <a:t>  Müller</a:t>
            </a:r>
            <a:r>
              <a:rPr lang="cs-CZ" sz="2800" dirty="0">
                <a:solidFill>
                  <a:prstClr val="black"/>
                </a:solidFill>
              </a:rPr>
              <a:t>, O., OBČANSKÁ VÝCHOVA, 8. roč., 1.  vyd.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Praha: SEPTIMA, 1995. ISBN 80-85801-37-X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pracovní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sešit, 3. díl, 1. vyd. Praha: PARTA, 2009.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978-80-7320-121-0</a:t>
            </a:r>
          </a:p>
          <a:p>
            <a:pPr lvl="0"/>
            <a:r>
              <a:rPr lang="cs-CZ" sz="2800" dirty="0">
                <a:solidFill>
                  <a:prstClr val="black"/>
                </a:solidFill>
              </a:rPr>
              <a:t>  Müller, O., VÝCHOVA K OBČANSTVÍ, 2. díl,   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1. vyd. PRAHA: PARTA, s.r.o., 2010.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</a:rPr>
              <a:t>      ISBN 978-80-7320-116-6</a:t>
            </a:r>
            <a:endParaRPr lang="cs-CZ" dirty="0">
              <a:solidFill>
                <a:prstClr val="black"/>
              </a:solidFill>
            </a:endParaRPr>
          </a:p>
          <a:p>
            <a:pPr lvl="0"/>
            <a:endParaRPr lang="cs-CZ" u="sng" dirty="0" smtClean="0">
              <a:solidFill>
                <a:srgbClr val="1F497D"/>
              </a:solidFill>
            </a:endParaRPr>
          </a:p>
          <a:p>
            <a:pPr lvl="0"/>
            <a:endParaRPr lang="cs-CZ" u="sng" dirty="0">
              <a:solidFill>
                <a:srgbClr val="1F497D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216</TotalTime>
  <Words>353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NÁZEV ŠKOLY: Střední odborné učiliště a Základní škola AUTOR: Bc. Lucie Chojnová NÁZEV: VY_32_INOVACE_16_Právní dokumenty občana                                                     - občanský průkaz TÉMA SADY: Občanská výchova DATUM: 3. únor 2012 ČÍSLO PROJEKTU: CZ.1.07/1.4.00/21.0477</vt:lpstr>
      <vt:lpstr>Právní</vt:lpstr>
      <vt:lpstr>Občanský průkaz</vt:lpstr>
      <vt:lpstr>Občanský průkaz</vt:lpstr>
      <vt:lpstr>Poslední vzory vydávané od roku 2000 obsahují strojově čitelné kódy a je možné se jimi identifikovat kdekoli v Evropské unii.   Od 1. 1. 2012 pak lze občanský průkaz na žádost vydat i občanovi mladšímu 15 let nebo občanovi, který nemá trvalý pobyt na území České  republiky. </vt:lpstr>
      <vt:lpstr>Vzor 2012</vt:lpstr>
      <vt:lpstr> - Platí po dobu v něm uvedenou. Nově ve formátu ID1 (kreditní karta). Názvy položek opět jen v českém a anglickém jazyce. Do OP již nelze zapsat děti, manžela, manželku, partnera, partnerku. Obsahuje kromě „klasické“ strojově čitelné oblasti také 2D kód. Elektronický čip, který je nepovinný a jen za příplatek. Nenese, kromě čísla průkazu, žádné další informace o nositeli. Lze však na něj svépomocí nahrát elektronický podpis.  </vt:lpstr>
      <vt:lpstr>-  Náležitosti potřebné k vyhotovení prvního občanského průkazu:</vt:lpstr>
      <vt:lpstr>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81</cp:revision>
  <dcterms:created xsi:type="dcterms:W3CDTF">2012-04-21T07:06:25Z</dcterms:created>
  <dcterms:modified xsi:type="dcterms:W3CDTF">2012-06-26T09:52:10Z</dcterms:modified>
</cp:coreProperties>
</file>