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3" r:id="rId4"/>
    <p:sldId id="261" r:id="rId5"/>
    <p:sldId id="262" r:id="rId6"/>
    <p:sldId id="264" r:id="rId7"/>
    <p:sldId id="265" r:id="rId8"/>
    <p:sldId id="266" r:id="rId9"/>
    <p:sldId id="267" r:id="rId10"/>
    <p:sldId id="268" r:id="rId11"/>
    <p:sldId id="269" r:id="rId12"/>
    <p:sldId id="25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4" y="-7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33B0-F3A4-4323-BC35-DE5B32101E67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351C4-26EB-4111-B992-B54443B5E7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FB7C6-7C4B-418C-B0F9-7759EDC89E0C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DD78-0857-4BB4-87A4-8AAC8DF0DC4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161C3-A959-4F57-BEF7-8F385720DA2A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54FE9-172C-40DE-A701-71C5E778FC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3CC0A-6A96-49E4-AFB7-14925A3CBBE1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FA957-B4CC-4B68-9B44-7B28B68DD5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AC869-AC25-47D3-A5BD-9268073B8B7B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A71ED-FD7A-41CE-B235-384F198FC0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BEEB-A51C-4935-BBB5-EEC8FDE1A3C2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CBA48-C3A6-44F0-A06B-4F8216ED12F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B9F2C-4E9B-45A8-83EE-17A3D021BF25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40FFF-A699-43E9-B22F-5ADEFF91C9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571A9-F980-4DD9-A829-E5B6A5F80AC4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9FB50-84D3-4A72-97C9-C416E12D22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79F28-07B3-4E41-B136-964321A2033E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80991-B70E-40D8-AFA4-73533EF830D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26A4-45A3-4E90-9250-CFFD2F356F26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A4AD7-FA43-4E9E-88A1-3358D4D9A0C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88F1-601F-44D3-B833-0175559882DD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AFEE-5521-4A03-88CA-2C0DBD90B6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3568DF-82C1-4F21-B850-2F168677312A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83858C-7BE5-45F7-A543-16707474F8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VY_32_INOVACE_20_Ověřování listin</a:t>
            </a:r>
            <a:br>
              <a:rPr lang="cs-CZ" sz="2800" dirty="0" smtClean="0"/>
            </a:br>
            <a:r>
              <a:rPr lang="cs-CZ" sz="2800" dirty="0" smtClean="0"/>
              <a:t>TÉMA SADY: Občanská </a:t>
            </a:r>
            <a:r>
              <a:rPr lang="cs-CZ" sz="2800" dirty="0" smtClean="0">
                <a:latin typeface="Arial" charset="0"/>
              </a:rPr>
              <a:t>výchova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DATUM: 1. březen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4941168"/>
            <a:ext cx="8208912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8. </a:t>
            </a:r>
            <a:r>
              <a:rPr lang="cs-CZ" sz="2600" dirty="0" smtClean="0">
                <a:solidFill>
                  <a:schemeClr val="tx1"/>
                </a:solidFill>
              </a:rPr>
              <a:t>ročníku </a:t>
            </a:r>
            <a:r>
              <a:rPr lang="cs-CZ" sz="2600" dirty="0" smtClean="0">
                <a:solidFill>
                  <a:schemeClr val="tx1"/>
                </a:solidFill>
              </a:rPr>
              <a:t>praktické </a:t>
            </a:r>
            <a:r>
              <a:rPr lang="cs-CZ" sz="2600" dirty="0" smtClean="0">
                <a:solidFill>
                  <a:schemeClr val="tx1"/>
                </a:solidFill>
              </a:rPr>
              <a:t>školy </a:t>
            </a:r>
            <a:r>
              <a:rPr lang="cs-CZ" sz="2600" dirty="0" smtClean="0">
                <a:solidFill>
                  <a:schemeClr val="tx1"/>
                </a:solidFill>
              </a:rPr>
              <a:t>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800" b="1" dirty="0" smtClean="0">
                <a:solidFill>
                  <a:srgbClr val="7030A0"/>
                </a:solidFill>
                <a:latin typeface="Berlin Sans FB" pitchFamily="34" charset="0"/>
              </a:rPr>
              <a:t>Ověřování</a:t>
            </a:r>
            <a:endParaRPr lang="cs-CZ" sz="8800" b="1" dirty="0">
              <a:solidFill>
                <a:srgbClr val="7030A0"/>
              </a:solidFill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47864" y="2420888"/>
            <a:ext cx="287931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  <a:latin typeface="Berlin Sans FB" pitchFamily="34" charset="0"/>
              </a:rPr>
              <a:t>listin</a:t>
            </a:r>
            <a:endParaRPr lang="cs-CZ" sz="8800" b="1" dirty="0">
              <a:solidFill>
                <a:srgbClr val="7030A0"/>
              </a:solidFill>
              <a:latin typeface="Berlin Sans FB" pitchFamily="34" charset="0"/>
            </a:endParaRPr>
          </a:p>
        </p:txBody>
      </p:sp>
      <p:pic>
        <p:nvPicPr>
          <p:cNvPr id="1027" name="Picture 3" descr="C:\Users\Lucie\AppData\Local\Microsoft\Windows\Temporary Internet Files\Content.IE5\32HDAXOE\MC9002340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645024"/>
            <a:ext cx="3384376" cy="280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4573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04664"/>
            <a:ext cx="8229600" cy="2506290"/>
          </a:xfrm>
        </p:spPr>
        <p:txBody>
          <a:bodyPr/>
          <a:lstStyle/>
          <a:p>
            <a:pPr algn="l"/>
            <a:r>
              <a:rPr lang="cs-CZ" sz="4800" dirty="0" smtClean="0">
                <a:latin typeface="Berlin Sans FB" pitchFamily="34" charset="0"/>
              </a:rPr>
              <a:t>- Pokud </a:t>
            </a:r>
            <a:r>
              <a:rPr lang="cs-CZ" sz="4800" u="sng" dirty="0" smtClean="0">
                <a:latin typeface="Berlin Sans FB" pitchFamily="34" charset="0"/>
              </a:rPr>
              <a:t>potřebujete</a:t>
            </a:r>
            <a:r>
              <a:rPr lang="cs-CZ" sz="4800" dirty="0" smtClean="0">
                <a:latin typeface="Berlin Sans FB" pitchFamily="34" charset="0"/>
              </a:rPr>
              <a:t> platnou </a:t>
            </a:r>
            <a:r>
              <a:rPr lang="cs-CZ" sz="4800" b="1" dirty="0" smtClean="0">
                <a:latin typeface="Berlin Sans FB" pitchFamily="34" charset="0"/>
              </a:rPr>
              <a:t>kopii</a:t>
            </a:r>
            <a:r>
              <a:rPr lang="cs-CZ" sz="4800" dirty="0" smtClean="0">
                <a:latin typeface="Berlin Sans FB" pitchFamily="34" charset="0"/>
              </a:rPr>
              <a:t> nebo </a:t>
            </a:r>
            <a:r>
              <a:rPr lang="cs-CZ" sz="4800" b="1" dirty="0" smtClean="0">
                <a:latin typeface="Berlin Sans FB" pitchFamily="34" charset="0"/>
              </a:rPr>
              <a:t>opis</a:t>
            </a:r>
            <a:r>
              <a:rPr lang="cs-CZ" sz="4800" dirty="0" smtClean="0">
                <a:latin typeface="Berlin Sans FB" pitchFamily="34" charset="0"/>
              </a:rPr>
              <a:t> od nějaké důležité </a:t>
            </a:r>
            <a:r>
              <a:rPr lang="cs-CZ" sz="4800" b="1" dirty="0" smtClean="0">
                <a:solidFill>
                  <a:srgbClr val="7030A0"/>
                </a:solidFill>
                <a:latin typeface="Berlin Sans FB" pitchFamily="34" charset="0"/>
              </a:rPr>
              <a:t>listiny </a:t>
            </a:r>
            <a:r>
              <a:rPr lang="cs-CZ" sz="4800" dirty="0" smtClean="0">
                <a:latin typeface="Berlin Sans FB" pitchFamily="34" charset="0"/>
              </a:rPr>
              <a:t>(například vysvědčení), je potřeba…</a:t>
            </a:r>
            <a:endParaRPr lang="cs-CZ" sz="4800" dirty="0"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95936" y="3789039"/>
            <a:ext cx="51555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Berlin Sans FB" pitchFamily="34" charset="0"/>
              </a:rPr>
              <a:t>…ji </a:t>
            </a:r>
            <a:r>
              <a:rPr lang="cs-CZ" sz="4800" b="1" dirty="0" smtClean="0">
                <a:latin typeface="Berlin Sans FB" pitchFamily="34" charset="0"/>
              </a:rPr>
              <a:t>úředně ověřit.</a:t>
            </a:r>
            <a:endParaRPr lang="cs-CZ" sz="4800" b="1" dirty="0">
              <a:latin typeface="Berlin Sans FB" pitchFamily="34" charset="0"/>
            </a:endParaRPr>
          </a:p>
        </p:txBody>
      </p:sp>
      <p:pic>
        <p:nvPicPr>
          <p:cNvPr id="3074" name="Picture 2" descr="C:\Users\Lucie\AppData\Local\Microsoft\Windows\Temporary Internet Files\Content.IE5\MD5YQW23\MC9002338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89039"/>
            <a:ext cx="3384375" cy="2664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4354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836712"/>
            <a:ext cx="9144000" cy="2160240"/>
          </a:xfrm>
        </p:spPr>
        <p:txBody>
          <a:bodyPr/>
          <a:lstStyle/>
          <a:p>
            <a:pPr algn="l"/>
            <a:r>
              <a:rPr lang="cs-CZ" sz="4800" dirty="0" smtClean="0">
                <a:latin typeface="Berlin Sans FB" pitchFamily="34" charset="0"/>
              </a:rPr>
              <a:t>- </a:t>
            </a:r>
            <a:r>
              <a:rPr lang="cs-CZ" sz="4800" b="1" dirty="0" smtClean="0">
                <a:solidFill>
                  <a:srgbClr val="7030A0"/>
                </a:solidFill>
                <a:latin typeface="Berlin Sans FB" pitchFamily="34" charset="0"/>
              </a:rPr>
              <a:t>Listiny</a:t>
            </a:r>
            <a:r>
              <a:rPr lang="cs-CZ" sz="4800" dirty="0" smtClean="0">
                <a:latin typeface="Berlin Sans FB" pitchFamily="34" charset="0"/>
              </a:rPr>
              <a:t> ověřuje příslušný </a:t>
            </a:r>
            <a:r>
              <a:rPr lang="cs-CZ" sz="4800" dirty="0" smtClean="0">
                <a:latin typeface="Berlin Sans FB" pitchFamily="34" charset="0"/>
              </a:rPr>
              <a:t> </a:t>
            </a:r>
            <a:r>
              <a:rPr lang="cs-CZ" sz="4800" u="sng" dirty="0" smtClean="0">
                <a:latin typeface="Berlin Sans FB" pitchFamily="34" charset="0"/>
              </a:rPr>
              <a:t>úředník</a:t>
            </a:r>
            <a:r>
              <a:rPr lang="cs-CZ" sz="4800" u="sng" dirty="0" smtClean="0">
                <a:latin typeface="Berlin Sans FB" pitchFamily="34" charset="0"/>
              </a:rPr>
              <a:t>, </a:t>
            </a:r>
            <a:r>
              <a:rPr lang="cs-CZ" sz="4800" u="sng" dirty="0" smtClean="0">
                <a:latin typeface="Berlin Sans FB" pitchFamily="34" charset="0"/>
              </a:rPr>
              <a:t>notář,</a:t>
            </a:r>
            <a:r>
              <a:rPr lang="cs-CZ" sz="4800" dirty="0" smtClean="0">
                <a:latin typeface="Berlin Sans FB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</a:rPr>
              <a:t>a to na </a:t>
            </a:r>
            <a:r>
              <a:rPr lang="cs-CZ" sz="4800" b="1" dirty="0" smtClean="0">
                <a:latin typeface="Berlin Sans FB" pitchFamily="34" charset="0"/>
              </a:rPr>
              <a:t>městském</a:t>
            </a:r>
            <a:br>
              <a:rPr lang="cs-CZ" sz="4800" b="1" dirty="0" smtClean="0">
                <a:latin typeface="Berlin Sans FB" pitchFamily="34" charset="0"/>
              </a:rPr>
            </a:br>
            <a:r>
              <a:rPr lang="cs-CZ" sz="4800" dirty="0" smtClean="0">
                <a:latin typeface="Berlin Sans FB" pitchFamily="34" charset="0"/>
              </a:rPr>
              <a:t>(obecním)</a:t>
            </a:r>
            <a:r>
              <a:rPr lang="cs-CZ" sz="4800" b="1" dirty="0" smtClean="0">
                <a:latin typeface="Berlin Sans FB" pitchFamily="34" charset="0"/>
              </a:rPr>
              <a:t> </a:t>
            </a:r>
            <a:r>
              <a:rPr lang="cs-CZ" sz="4800" b="1" dirty="0" smtClean="0">
                <a:latin typeface="Berlin Sans FB" pitchFamily="34" charset="0"/>
              </a:rPr>
              <a:t>úřadě</a:t>
            </a:r>
            <a:r>
              <a:rPr lang="cs-CZ" sz="4800" dirty="0" smtClean="0">
                <a:latin typeface="Berlin Sans FB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</a:rPr>
              <a:t>v </a:t>
            </a:r>
            <a:r>
              <a:rPr lang="cs-CZ" sz="4800" u="sng" dirty="0" smtClean="0">
                <a:latin typeface="Berlin Sans FB" pitchFamily="34" charset="0"/>
              </a:rPr>
              <a:t>úředních hodinách. </a:t>
            </a:r>
            <a:endParaRPr lang="cs-CZ" sz="4800" u="sng" dirty="0">
              <a:latin typeface="Berlin Sans FB" pitchFamily="34" charset="0"/>
            </a:endParaRPr>
          </a:p>
        </p:txBody>
      </p:sp>
      <p:pic>
        <p:nvPicPr>
          <p:cNvPr id="2050" name="Picture 2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212976"/>
            <a:ext cx="2808312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5643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198" y="260648"/>
            <a:ext cx="8229600" cy="1858218"/>
          </a:xfrm>
        </p:spPr>
        <p:txBody>
          <a:bodyPr/>
          <a:lstStyle/>
          <a:p>
            <a:pPr algn="l"/>
            <a:r>
              <a:rPr lang="cs-CZ" sz="4800" dirty="0" smtClean="0">
                <a:latin typeface="Berlin Sans FB" pitchFamily="34" charset="0"/>
              </a:rPr>
              <a:t>- </a:t>
            </a:r>
            <a:r>
              <a:rPr lang="cs-CZ" sz="4800" b="1" dirty="0" smtClean="0">
                <a:latin typeface="Berlin Sans FB" pitchFamily="34" charset="0"/>
              </a:rPr>
              <a:t>Notáři</a:t>
            </a:r>
            <a:r>
              <a:rPr lang="cs-CZ" sz="4800" dirty="0" smtClean="0">
                <a:latin typeface="Berlin Sans FB" pitchFamily="34" charset="0"/>
              </a:rPr>
              <a:t> a vybraní </a:t>
            </a:r>
            <a:r>
              <a:rPr lang="cs-CZ" sz="4800" b="1" dirty="0" smtClean="0">
                <a:latin typeface="Berlin Sans FB" pitchFamily="34" charset="0"/>
              </a:rPr>
              <a:t>úředníci</a:t>
            </a:r>
            <a:r>
              <a:rPr lang="cs-CZ" sz="4800" dirty="0" smtClean="0">
                <a:latin typeface="Berlin Sans FB" pitchFamily="34" charset="0"/>
              </a:rPr>
              <a:t> na </a:t>
            </a:r>
            <a:r>
              <a:rPr lang="cs-CZ" sz="4800" u="sng" dirty="0" smtClean="0">
                <a:latin typeface="Berlin Sans FB" pitchFamily="34" charset="0"/>
              </a:rPr>
              <a:t>městských (obecních)</a:t>
            </a:r>
            <a:r>
              <a:rPr lang="cs-CZ" sz="4800" dirty="0" smtClean="0">
                <a:latin typeface="Berlin Sans FB" pitchFamily="34" charset="0"/>
              </a:rPr>
              <a:t> </a:t>
            </a:r>
            <a:r>
              <a:rPr lang="cs-CZ" sz="4800" u="sng" dirty="0" smtClean="0">
                <a:latin typeface="Berlin Sans FB" pitchFamily="34" charset="0"/>
              </a:rPr>
              <a:t>úřadech</a:t>
            </a:r>
            <a:r>
              <a:rPr lang="cs-CZ" sz="4800" dirty="0" smtClean="0">
                <a:latin typeface="Berlin Sans FB" pitchFamily="34" charset="0"/>
              </a:rPr>
              <a:t> nejprve  - </a:t>
            </a:r>
            <a:r>
              <a:rPr lang="cs-CZ" sz="4800" dirty="0" smtClean="0">
                <a:solidFill>
                  <a:srgbClr val="7030A0"/>
                </a:solidFill>
                <a:latin typeface="Berlin Sans FB" pitchFamily="34" charset="0"/>
              </a:rPr>
              <a:t>porovnají</a:t>
            </a:r>
            <a:endParaRPr lang="cs-CZ" sz="4800" dirty="0">
              <a:solidFill>
                <a:srgbClr val="7030A0"/>
              </a:solidFill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07704" y="3068960"/>
            <a:ext cx="46137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latin typeface="Berlin Sans FB" pitchFamily="34" charset="0"/>
              </a:rPr>
              <a:t>o</a:t>
            </a:r>
            <a:r>
              <a:rPr lang="cs-CZ" sz="4800" b="1" dirty="0" smtClean="0">
                <a:latin typeface="Berlin Sans FB" pitchFamily="34" charset="0"/>
              </a:rPr>
              <a:t>pis nebo kopii</a:t>
            </a:r>
            <a:endParaRPr lang="cs-CZ" sz="4800" b="1" dirty="0"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4581128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latin typeface="Berlin Sans FB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</a:rPr>
              <a:t>s přineseným </a:t>
            </a:r>
            <a:r>
              <a:rPr lang="cs-CZ" sz="4800" b="1" dirty="0" smtClean="0">
                <a:latin typeface="Berlin Sans FB" pitchFamily="34" charset="0"/>
              </a:rPr>
              <a:t>originálem      </a:t>
            </a:r>
            <a:r>
              <a:rPr lang="cs-CZ" sz="4800" b="1" dirty="0" smtClean="0">
                <a:solidFill>
                  <a:srgbClr val="7030A0"/>
                </a:solidFill>
                <a:latin typeface="Berlin Sans FB" pitchFamily="34" charset="0"/>
              </a:rPr>
              <a:t>listiny.</a:t>
            </a:r>
            <a:endParaRPr lang="cs-CZ" sz="4800" b="1" dirty="0">
              <a:solidFill>
                <a:srgbClr val="7030A0"/>
              </a:solidFill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5919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23" y="764703"/>
            <a:ext cx="8507288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Berlin Sans FB" pitchFamily="34" charset="0"/>
                <a:cs typeface="Aparajita" pitchFamily="34" charset="0"/>
              </a:rPr>
              <a:t> - </a:t>
            </a:r>
            <a:r>
              <a:rPr lang="cs-CZ" sz="4800" b="1" dirty="0" smtClean="0">
                <a:latin typeface="Berlin Sans FB" pitchFamily="34" charset="0"/>
                <a:cs typeface="Aparajita" pitchFamily="34" charset="0"/>
              </a:rPr>
              <a:t>Správnost </a:t>
            </a:r>
            <a:r>
              <a:rPr lang="cs-CZ" sz="4800" dirty="0" smtClean="0">
                <a:latin typeface="Berlin Sans FB" pitchFamily="34" charset="0"/>
                <a:cs typeface="Aparajita" pitchFamily="34" charset="0"/>
              </a:rPr>
              <a:t>potvrdí </a:t>
            </a:r>
            <a:r>
              <a:rPr lang="cs-CZ" sz="4800" dirty="0" smtClean="0">
                <a:solidFill>
                  <a:srgbClr val="7030A0"/>
                </a:solidFill>
                <a:latin typeface="Berlin Sans FB" pitchFamily="34" charset="0"/>
                <a:cs typeface="Aparajita" pitchFamily="34" charset="0"/>
              </a:rPr>
              <a:t>razítkem</a:t>
            </a:r>
            <a:r>
              <a:rPr lang="cs-CZ" sz="4800" dirty="0" smtClean="0">
                <a:latin typeface="Berlin Sans FB" pitchFamily="34" charset="0"/>
                <a:cs typeface="Aparajita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  <a:cs typeface="Aparajita" pitchFamily="34" charset="0"/>
              </a:rPr>
              <a:t> a </a:t>
            </a:r>
            <a:r>
              <a:rPr lang="cs-CZ" sz="4800" dirty="0" smtClean="0">
                <a:latin typeface="Berlin Sans FB" pitchFamily="34" charset="0"/>
                <a:cs typeface="Aparajita" pitchFamily="34" charset="0"/>
              </a:rPr>
              <a:t>svým </a:t>
            </a:r>
            <a:r>
              <a:rPr lang="cs-CZ" sz="4800" dirty="0" smtClean="0">
                <a:solidFill>
                  <a:srgbClr val="7030A0"/>
                </a:solidFill>
                <a:latin typeface="Berlin Sans FB" pitchFamily="34" charset="0"/>
                <a:cs typeface="Aparajita" pitchFamily="34" charset="0"/>
              </a:rPr>
              <a:t>podpisem.</a:t>
            </a:r>
            <a:endParaRPr lang="cs-CZ" sz="4800" dirty="0">
              <a:solidFill>
                <a:srgbClr val="7030A0"/>
              </a:solidFill>
              <a:latin typeface="Berlin Sans FB" pitchFamily="34" charset="0"/>
              <a:cs typeface="Aparajita" pitchFamily="34" charset="0"/>
            </a:endParaRPr>
          </a:p>
        </p:txBody>
      </p:sp>
      <p:pic>
        <p:nvPicPr>
          <p:cNvPr id="1026" name="Picture 2" descr="C:\Users\Lucie\AppData\Local\Microsoft\Windows\Temporary Internet Files\Content.IE5\SFB0X6VD\MC9002905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4518" y="3781782"/>
            <a:ext cx="3471862" cy="2940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684584" y="2212122"/>
            <a:ext cx="94709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Tx/>
              <a:buChar char="-"/>
            </a:pPr>
            <a:r>
              <a:rPr lang="cs-CZ" sz="4800" dirty="0" smtClean="0">
                <a:latin typeface="Berlin Sans FB" pitchFamily="34" charset="0"/>
              </a:rPr>
              <a:t> - O každém </a:t>
            </a:r>
            <a:r>
              <a:rPr lang="cs-CZ" sz="4800" u="sng" dirty="0" smtClean="0">
                <a:latin typeface="Berlin Sans FB" pitchFamily="34" charset="0"/>
              </a:rPr>
              <a:t>ověřování</a:t>
            </a:r>
            <a:r>
              <a:rPr lang="cs-CZ" sz="4800" dirty="0" smtClean="0">
                <a:latin typeface="Berlin Sans FB" pitchFamily="34" charset="0"/>
              </a:rPr>
              <a:t> je veden </a:t>
            </a:r>
          </a:p>
          <a:p>
            <a:r>
              <a:rPr lang="cs-CZ" sz="4800" dirty="0" smtClean="0">
                <a:latin typeface="Berlin Sans FB" pitchFamily="34" charset="0"/>
              </a:rPr>
              <a:t>     ve zvláštním sešitě </a:t>
            </a:r>
            <a:r>
              <a:rPr lang="cs-CZ" sz="4800" b="1" dirty="0" smtClean="0">
                <a:latin typeface="Berlin Sans FB" pitchFamily="34" charset="0"/>
              </a:rPr>
              <a:t>záznam.</a:t>
            </a:r>
            <a:endParaRPr lang="cs-CZ" sz="4800" b="1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9871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u="sng" dirty="0" smtClean="0">
                <a:latin typeface="Berlin Sans FB" pitchFamily="34" charset="0"/>
              </a:rPr>
              <a:t>Kopírovat</a:t>
            </a:r>
            <a:r>
              <a:rPr lang="cs-CZ" sz="4800" u="sng" dirty="0" smtClean="0">
                <a:latin typeface="Berlin Sans FB" pitchFamily="34" charset="0"/>
              </a:rPr>
              <a:t> </a:t>
            </a:r>
            <a:r>
              <a:rPr lang="cs-CZ" sz="4800" b="1" u="sng" dirty="0" smtClean="0">
                <a:solidFill>
                  <a:srgbClr val="FF0000"/>
                </a:solidFill>
                <a:latin typeface="Berlin Sans FB" pitchFamily="34" charset="0"/>
              </a:rPr>
              <a:t>se nesmí:</a:t>
            </a:r>
            <a:endParaRPr lang="cs-CZ" sz="4800" b="1" u="sng" dirty="0">
              <a:solidFill>
                <a:srgbClr val="FF0000"/>
              </a:solidFill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556792"/>
            <a:ext cx="52774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Berlin Sans FB" pitchFamily="34" charset="0"/>
              </a:rPr>
              <a:t>.</a:t>
            </a:r>
            <a:r>
              <a:rPr lang="cs-CZ" sz="4800" dirty="0" smtClean="0">
                <a:latin typeface="Berlin Sans FB" pitchFamily="34" charset="0"/>
              </a:rPr>
              <a:t> </a:t>
            </a:r>
            <a:r>
              <a:rPr lang="cs-CZ" sz="4800" dirty="0">
                <a:latin typeface="Berlin Sans FB" pitchFamily="34" charset="0"/>
              </a:rPr>
              <a:t>o</a:t>
            </a:r>
            <a:r>
              <a:rPr lang="cs-CZ" sz="4800" dirty="0" smtClean="0">
                <a:latin typeface="Berlin Sans FB" pitchFamily="34" charset="0"/>
              </a:rPr>
              <a:t>bčanské průkazy</a:t>
            </a:r>
            <a:endParaRPr lang="cs-CZ" sz="4800" dirty="0"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387789"/>
            <a:ext cx="17187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Berlin Sans FB" pitchFamily="34" charset="0"/>
              </a:rPr>
              <a:t>.</a:t>
            </a:r>
            <a:r>
              <a:rPr lang="cs-CZ" sz="4800" dirty="0" smtClean="0">
                <a:latin typeface="Berlin Sans FB" pitchFamily="34" charset="0"/>
              </a:rPr>
              <a:t> pasy</a:t>
            </a:r>
            <a:endParaRPr lang="cs-CZ" sz="4800" dirty="0">
              <a:latin typeface="Berlin Sans FB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218786"/>
            <a:ext cx="43172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Berlin Sans FB" pitchFamily="34" charset="0"/>
              </a:rPr>
              <a:t>.</a:t>
            </a:r>
            <a:r>
              <a:rPr lang="cs-CZ" sz="4800" dirty="0" smtClean="0">
                <a:latin typeface="Berlin Sans FB" pitchFamily="34" charset="0"/>
              </a:rPr>
              <a:t> </a:t>
            </a:r>
            <a:r>
              <a:rPr lang="cs-CZ" sz="4800" dirty="0">
                <a:latin typeface="Berlin Sans FB" pitchFamily="34" charset="0"/>
              </a:rPr>
              <a:t>v</a:t>
            </a:r>
            <a:r>
              <a:rPr lang="cs-CZ" sz="4800" dirty="0" smtClean="0">
                <a:latin typeface="Berlin Sans FB" pitchFamily="34" charset="0"/>
              </a:rPr>
              <a:t>kladní knížky</a:t>
            </a:r>
            <a:endParaRPr lang="cs-CZ" sz="4800" dirty="0">
              <a:latin typeface="Berlin Sans FB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9634" y="4079306"/>
            <a:ext cx="16626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Berlin Sans FB" pitchFamily="34" charset="0"/>
              </a:rPr>
              <a:t>.</a:t>
            </a:r>
            <a:r>
              <a:rPr lang="cs-CZ" sz="4800" dirty="0" smtClean="0">
                <a:latin typeface="Berlin Sans FB" pitchFamily="34" charset="0"/>
              </a:rPr>
              <a:t> šeky</a:t>
            </a:r>
            <a:endParaRPr lang="cs-CZ" sz="4800" dirty="0">
              <a:latin typeface="Berlin Sans FB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9634" y="5756793"/>
            <a:ext cx="16337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Berlin Sans FB" pitchFamily="34" charset="0"/>
              </a:rPr>
              <a:t>.</a:t>
            </a:r>
            <a:r>
              <a:rPr lang="cs-CZ" sz="4800" dirty="0" smtClean="0">
                <a:latin typeface="Berlin Sans FB" pitchFamily="34" charset="0"/>
              </a:rPr>
              <a:t> </a:t>
            </a:r>
            <a:r>
              <a:rPr lang="cs-CZ" sz="4800" dirty="0">
                <a:latin typeface="Berlin Sans FB" pitchFamily="34" charset="0"/>
              </a:rPr>
              <a:t>l</a:t>
            </a:r>
            <a:r>
              <a:rPr lang="cs-CZ" sz="4800" dirty="0" smtClean="0">
                <a:latin typeface="Berlin Sans FB" pitchFamily="34" charset="0"/>
              </a:rPr>
              <a:t>osy </a:t>
            </a:r>
            <a:endParaRPr lang="cs-CZ" sz="4800" dirty="0">
              <a:latin typeface="Berlin Sans FB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9634" y="4925796"/>
            <a:ext cx="25859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Berlin Sans FB" pitchFamily="34" charset="0"/>
              </a:rPr>
              <a:t>.</a:t>
            </a:r>
            <a:r>
              <a:rPr lang="cs-CZ" sz="4800" dirty="0" smtClean="0">
                <a:latin typeface="Berlin Sans FB" pitchFamily="34" charset="0"/>
              </a:rPr>
              <a:t> sázenky</a:t>
            </a:r>
            <a:endParaRPr lang="cs-CZ" sz="4800" dirty="0">
              <a:latin typeface="Berlin Sans FB" pitchFamily="34" charset="0"/>
            </a:endParaRPr>
          </a:p>
        </p:txBody>
      </p:sp>
      <p:pic>
        <p:nvPicPr>
          <p:cNvPr id="5122" name="Picture 2" descr="C:\Users\Lucie\AppData\Local\Microsoft\Windows\Temporary Internet Files\Content.IE5\32HDAXOE\MC9000561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75240"/>
            <a:ext cx="1691680" cy="2317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9883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344" y="188640"/>
            <a:ext cx="8229600" cy="2290266"/>
          </a:xfrm>
        </p:spPr>
        <p:txBody>
          <a:bodyPr/>
          <a:lstStyle/>
          <a:p>
            <a:pPr algn="l"/>
            <a:r>
              <a:rPr lang="cs-CZ" sz="4800" dirty="0" smtClean="0">
                <a:latin typeface="Berlin Sans FB" pitchFamily="34" charset="0"/>
              </a:rPr>
              <a:t>- V některých případech je ještě třeba úředně ověřit </a:t>
            </a:r>
            <a:r>
              <a:rPr lang="cs-CZ" sz="4800" b="1" dirty="0" smtClean="0">
                <a:solidFill>
                  <a:srgbClr val="7030A0"/>
                </a:solidFill>
                <a:latin typeface="Berlin Sans FB" pitchFamily="34" charset="0"/>
              </a:rPr>
              <a:t>pravost podpisů.</a:t>
            </a:r>
            <a:endParaRPr lang="cs-CZ" sz="4800" b="1" dirty="0">
              <a:solidFill>
                <a:srgbClr val="7030A0"/>
              </a:solidFill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180528" y="2790660"/>
            <a:ext cx="90246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erlin Sans FB" pitchFamily="34" charset="0"/>
              </a:rPr>
              <a:t> - To je například </a:t>
            </a:r>
            <a:r>
              <a:rPr lang="cs-CZ" sz="4800" u="sng" dirty="0" smtClean="0">
                <a:latin typeface="Berlin Sans FB" pitchFamily="34" charset="0"/>
              </a:rPr>
              <a:t>nutné</a:t>
            </a:r>
            <a:r>
              <a:rPr lang="cs-CZ" sz="4800" dirty="0" smtClean="0">
                <a:latin typeface="Berlin Sans FB" pitchFamily="34" charset="0"/>
              </a:rPr>
              <a:t> u </a:t>
            </a:r>
            <a:r>
              <a:rPr lang="cs-CZ" sz="4800" dirty="0" smtClean="0">
                <a:solidFill>
                  <a:srgbClr val="7030A0"/>
                </a:solidFill>
                <a:latin typeface="Berlin Sans FB" pitchFamily="34" charset="0"/>
              </a:rPr>
              <a:t>smlouvy</a:t>
            </a:r>
          </a:p>
          <a:p>
            <a:r>
              <a:rPr lang="cs-CZ" sz="4800" dirty="0" smtClean="0">
                <a:latin typeface="Berlin Sans FB" pitchFamily="34" charset="0"/>
              </a:rPr>
              <a:t> </a:t>
            </a:r>
            <a:r>
              <a:rPr lang="cs-CZ" sz="4800" dirty="0" smtClean="0">
                <a:solidFill>
                  <a:srgbClr val="7030A0"/>
                </a:solidFill>
                <a:latin typeface="Berlin Sans FB" pitchFamily="34" charset="0"/>
              </a:rPr>
              <a:t>mezi dvěma lidmi </a:t>
            </a:r>
            <a:r>
              <a:rPr lang="cs-CZ" sz="4800" dirty="0" smtClean="0">
                <a:latin typeface="Berlin Sans FB" pitchFamily="34" charset="0"/>
              </a:rPr>
              <a:t>o prodeji</a:t>
            </a:r>
          </a:p>
          <a:p>
            <a:r>
              <a:rPr lang="cs-CZ" sz="4800" dirty="0" smtClean="0">
                <a:latin typeface="Berlin Sans FB" pitchFamily="34" charset="0"/>
              </a:rPr>
              <a:t> automobilů.</a:t>
            </a:r>
            <a:endParaRPr lang="cs-CZ" sz="4800" dirty="0">
              <a:latin typeface="Berlin Sans FB" pitchFamily="34" charset="0"/>
            </a:endParaRPr>
          </a:p>
        </p:txBody>
      </p:sp>
      <p:pic>
        <p:nvPicPr>
          <p:cNvPr id="1026" name="Picture 2" descr="C:\Program Files (x86)\Microsoft Office\MEDIA\CAGCAT10\j014948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21088"/>
            <a:ext cx="311996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252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8229600" cy="2506290"/>
          </a:xfrm>
        </p:spPr>
        <p:txBody>
          <a:bodyPr/>
          <a:lstStyle/>
          <a:p>
            <a:pPr algn="l"/>
            <a:r>
              <a:rPr lang="cs-CZ" sz="4800" dirty="0" smtClean="0">
                <a:latin typeface="Berlin Sans FB" pitchFamily="34" charset="0"/>
              </a:rPr>
              <a:t>- </a:t>
            </a:r>
            <a:r>
              <a:rPr lang="cs-CZ" sz="4800" b="1" dirty="0" smtClean="0">
                <a:solidFill>
                  <a:srgbClr val="7030A0"/>
                </a:solidFill>
                <a:latin typeface="Berlin Sans FB" pitchFamily="34" charset="0"/>
              </a:rPr>
              <a:t>Smlouva</a:t>
            </a:r>
            <a:r>
              <a:rPr lang="cs-CZ" sz="4800" dirty="0" smtClean="0">
                <a:latin typeface="Berlin Sans FB" pitchFamily="34" charset="0"/>
              </a:rPr>
              <a:t> se nejdříve </a:t>
            </a:r>
            <a:r>
              <a:rPr lang="cs-CZ" sz="4800" u="sng" dirty="0" smtClean="0">
                <a:latin typeface="Berlin Sans FB" pitchFamily="34" charset="0"/>
              </a:rPr>
              <a:t>sepíše</a:t>
            </a:r>
            <a:r>
              <a:rPr lang="cs-CZ" sz="4800" dirty="0" smtClean="0">
                <a:latin typeface="Berlin Sans FB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</a:rPr>
              <a:t>          a </a:t>
            </a:r>
            <a:r>
              <a:rPr lang="cs-CZ" sz="4800" dirty="0" smtClean="0">
                <a:latin typeface="Berlin Sans FB" pitchFamily="34" charset="0"/>
              </a:rPr>
              <a:t>pak ji občané přijdou </a:t>
            </a:r>
            <a:r>
              <a:rPr lang="cs-CZ" sz="4800" b="1" dirty="0" smtClean="0">
                <a:latin typeface="Berlin Sans FB" pitchFamily="34" charset="0"/>
              </a:rPr>
              <a:t>osobně</a:t>
            </a:r>
            <a:r>
              <a:rPr lang="cs-CZ" sz="4800" dirty="0" smtClean="0">
                <a:solidFill>
                  <a:srgbClr val="7030A0"/>
                </a:solidFill>
                <a:latin typeface="Berlin Sans FB" pitchFamily="34" charset="0"/>
              </a:rPr>
              <a:t> </a:t>
            </a:r>
            <a:r>
              <a:rPr lang="cs-CZ" sz="4800" b="1" dirty="0" smtClean="0">
                <a:latin typeface="Berlin Sans FB" pitchFamily="34" charset="0"/>
              </a:rPr>
              <a:t>podepsat</a:t>
            </a:r>
            <a:r>
              <a:rPr lang="cs-CZ" sz="4800" dirty="0" smtClean="0">
                <a:latin typeface="Berlin Sans FB" pitchFamily="34" charset="0"/>
              </a:rPr>
              <a:t> k </a:t>
            </a:r>
            <a:r>
              <a:rPr lang="cs-CZ" sz="4800" u="sng" dirty="0" smtClean="0">
                <a:latin typeface="Berlin Sans FB" pitchFamily="34" charset="0"/>
              </a:rPr>
              <a:t>notáři </a:t>
            </a:r>
            <a:r>
              <a:rPr lang="cs-CZ" sz="4800" dirty="0" smtClean="0">
                <a:latin typeface="Berlin Sans FB" pitchFamily="34" charset="0"/>
              </a:rPr>
              <a:t>nebo na </a:t>
            </a:r>
            <a:r>
              <a:rPr lang="cs-CZ" sz="4800" u="sng" dirty="0" smtClean="0">
                <a:latin typeface="Berlin Sans FB" pitchFamily="34" charset="0"/>
              </a:rPr>
              <a:t>městský (</a:t>
            </a:r>
            <a:r>
              <a:rPr lang="cs-CZ" sz="4800" u="sng" dirty="0" smtClean="0">
                <a:latin typeface="Berlin Sans FB" pitchFamily="34" charset="0"/>
              </a:rPr>
              <a:t>obecní</a:t>
            </a:r>
            <a:r>
              <a:rPr lang="cs-CZ" sz="4800" u="sng" dirty="0" smtClean="0">
                <a:latin typeface="Berlin Sans FB" pitchFamily="34" charset="0"/>
              </a:rPr>
              <a:t>) úřad</a:t>
            </a:r>
            <a:r>
              <a:rPr lang="cs-CZ" sz="4800" u="sng" dirty="0" smtClean="0">
                <a:latin typeface="Berlin Sans FB" pitchFamily="34" charset="0"/>
              </a:rPr>
              <a:t>.</a:t>
            </a:r>
            <a:endParaRPr lang="cs-CZ" sz="4800" u="sng" dirty="0">
              <a:latin typeface="Berlin Sans FB" pitchFamily="34" charset="0"/>
            </a:endParaRPr>
          </a:p>
        </p:txBody>
      </p:sp>
      <p:pic>
        <p:nvPicPr>
          <p:cNvPr id="3074" name="Picture 2" descr="C:\Users\Lucie\AppData\Local\Microsoft\Windows\Temporary Internet Files\Content.IE5\MD5YQW23\MC9002339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140968"/>
            <a:ext cx="2664296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0704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758" y="188640"/>
            <a:ext cx="8229600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Berlin Sans FB" pitchFamily="34" charset="0"/>
              </a:rPr>
              <a:t>- Tam se také jejich </a:t>
            </a:r>
            <a:r>
              <a:rPr lang="cs-CZ" sz="4800" dirty="0" smtClean="0">
                <a:solidFill>
                  <a:srgbClr val="7030A0"/>
                </a:solidFill>
                <a:latin typeface="Berlin Sans FB" pitchFamily="34" charset="0"/>
              </a:rPr>
              <a:t>podpisy </a:t>
            </a:r>
            <a:r>
              <a:rPr lang="cs-CZ" sz="4800" b="1" dirty="0" smtClean="0">
                <a:solidFill>
                  <a:srgbClr val="7030A0"/>
                </a:solidFill>
                <a:latin typeface="Berlin Sans FB" pitchFamily="34" charset="0"/>
              </a:rPr>
              <a:t>ověří.</a:t>
            </a:r>
            <a:endParaRPr lang="cs-CZ" sz="4800" b="1" dirty="0">
              <a:solidFill>
                <a:srgbClr val="7030A0"/>
              </a:solidFill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325" y="3068960"/>
            <a:ext cx="90730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erlin Sans FB" pitchFamily="34" charset="0"/>
              </a:rPr>
              <a:t>- </a:t>
            </a:r>
            <a:r>
              <a:rPr lang="cs-CZ" sz="4800" b="1" dirty="0" smtClean="0">
                <a:latin typeface="Berlin Sans FB" pitchFamily="34" charset="0"/>
              </a:rPr>
              <a:t>Musí </a:t>
            </a:r>
            <a:r>
              <a:rPr lang="cs-CZ" sz="4800" dirty="0" smtClean="0">
                <a:latin typeface="Berlin Sans FB" pitchFamily="34" charset="0"/>
              </a:rPr>
              <a:t>si však s sebou vzít </a:t>
            </a:r>
            <a:r>
              <a:rPr lang="cs-CZ" sz="4800" u="sng" dirty="0" smtClean="0">
                <a:latin typeface="Berlin Sans FB" pitchFamily="34" charset="0"/>
              </a:rPr>
              <a:t>platný</a:t>
            </a:r>
            <a:r>
              <a:rPr lang="cs-CZ" sz="4800" dirty="0" smtClean="0">
                <a:latin typeface="Berlin Sans FB" pitchFamily="34" charset="0"/>
              </a:rPr>
              <a:t> </a:t>
            </a:r>
          </a:p>
          <a:p>
            <a:r>
              <a:rPr lang="cs-CZ" sz="4800" dirty="0">
                <a:solidFill>
                  <a:srgbClr val="7030A0"/>
                </a:solidFill>
                <a:latin typeface="Berlin Sans FB" pitchFamily="34" charset="0"/>
              </a:rPr>
              <a:t>o</a:t>
            </a:r>
            <a:r>
              <a:rPr lang="cs-CZ" sz="4800" dirty="0" smtClean="0">
                <a:solidFill>
                  <a:srgbClr val="7030A0"/>
                </a:solidFill>
                <a:latin typeface="Berlin Sans FB" pitchFamily="34" charset="0"/>
              </a:rPr>
              <a:t>bčanský průkaz </a:t>
            </a:r>
            <a:r>
              <a:rPr lang="cs-CZ" sz="4800" dirty="0" smtClean="0">
                <a:latin typeface="Berlin Sans FB" pitchFamily="34" charset="0"/>
              </a:rPr>
              <a:t>nebo </a:t>
            </a:r>
            <a:r>
              <a:rPr lang="cs-CZ" sz="4800" dirty="0" smtClean="0">
                <a:solidFill>
                  <a:srgbClr val="7030A0"/>
                </a:solidFill>
                <a:latin typeface="Berlin Sans FB" pitchFamily="34" charset="0"/>
              </a:rPr>
              <a:t>pas.</a:t>
            </a:r>
            <a:endParaRPr lang="cs-CZ" sz="4800" dirty="0">
              <a:solidFill>
                <a:srgbClr val="7030A0"/>
              </a:solidFill>
              <a:latin typeface="Berlin Sans FB" pitchFamily="34" charset="0"/>
            </a:endParaRPr>
          </a:p>
        </p:txBody>
      </p:sp>
      <p:pic>
        <p:nvPicPr>
          <p:cNvPr id="2050" name="Picture 2" descr="C:\Users\Lucie\AppData\Local\Microsoft\Windows\Temporary Internet Files\Content.IE5\MD5YQW23\MC9001977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764704"/>
            <a:ext cx="2143125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ucie\AppData\Local\Microsoft\Windows\Temporary Internet Files\Content.IE5\SFB0X6VD\MC9000567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594159"/>
            <a:ext cx="2267272" cy="1987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6225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000" b="1" dirty="0" smtClean="0">
                <a:solidFill>
                  <a:srgbClr val="7030A0"/>
                </a:solidFill>
                <a:latin typeface="Berlin Sans FB" pitchFamily="34" charset="0"/>
              </a:rPr>
              <a:t>Otázky</a:t>
            </a:r>
            <a:endParaRPr lang="cs-CZ" sz="8000" b="1" dirty="0">
              <a:solidFill>
                <a:srgbClr val="7030A0"/>
              </a:solidFill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132856"/>
            <a:ext cx="926407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7030A0"/>
                </a:solidFill>
                <a:latin typeface="Berlin Sans FB" pitchFamily="34" charset="0"/>
              </a:rPr>
              <a:t>1.</a:t>
            </a:r>
            <a:r>
              <a:rPr lang="cs-CZ" sz="4400" dirty="0" smtClean="0">
                <a:latin typeface="Berlin Sans FB" pitchFamily="34" charset="0"/>
              </a:rPr>
              <a:t> Kdo ověřuje kopii nebo opis důležité</a:t>
            </a:r>
          </a:p>
          <a:p>
            <a:r>
              <a:rPr lang="cs-CZ" sz="4400" dirty="0">
                <a:latin typeface="Berlin Sans FB" pitchFamily="34" charset="0"/>
              </a:rPr>
              <a:t> </a:t>
            </a:r>
            <a:r>
              <a:rPr lang="cs-CZ" sz="4400" dirty="0" smtClean="0">
                <a:latin typeface="Berlin Sans FB" pitchFamily="34" charset="0"/>
              </a:rPr>
              <a:t>  listiny</a:t>
            </a:r>
            <a:r>
              <a:rPr lang="cs-CZ" sz="4400" b="1" dirty="0" smtClean="0">
                <a:solidFill>
                  <a:srgbClr val="7030A0"/>
                </a:solidFill>
                <a:latin typeface="Berlin Sans FB" pitchFamily="34" charset="0"/>
              </a:rPr>
              <a:t>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0" y="3861048"/>
            <a:ext cx="831787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Berlin Sans FB" pitchFamily="34" charset="0"/>
              </a:rPr>
              <a:t> </a:t>
            </a:r>
            <a:r>
              <a:rPr lang="cs-CZ" sz="4400" dirty="0" smtClean="0">
                <a:solidFill>
                  <a:srgbClr val="7030A0"/>
                </a:solidFill>
                <a:latin typeface="Berlin Sans FB" pitchFamily="34" charset="0"/>
              </a:rPr>
              <a:t>2.</a:t>
            </a:r>
            <a:r>
              <a:rPr lang="cs-CZ" sz="4400" dirty="0" smtClean="0">
                <a:latin typeface="Berlin Sans FB" pitchFamily="34" charset="0"/>
              </a:rPr>
              <a:t> Které listiny se nesmí kopírovat</a:t>
            </a:r>
            <a:r>
              <a:rPr lang="cs-CZ" sz="4400" b="1" dirty="0" smtClean="0">
                <a:solidFill>
                  <a:srgbClr val="7030A0"/>
                </a:solidFill>
                <a:latin typeface="Berlin Sans FB" pitchFamily="34" charset="0"/>
              </a:rPr>
              <a:t>?</a:t>
            </a:r>
            <a:endParaRPr lang="cs-CZ" sz="4400" b="1" dirty="0">
              <a:solidFill>
                <a:srgbClr val="7030A0"/>
              </a:solidFill>
              <a:latin typeface="Berlin Sans FB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5411450"/>
            <a:ext cx="90845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Berlin Sans FB" pitchFamily="34" charset="0"/>
              </a:rPr>
              <a:t> </a:t>
            </a:r>
            <a:r>
              <a:rPr lang="cs-CZ" sz="4400" dirty="0" smtClean="0">
                <a:solidFill>
                  <a:srgbClr val="7030A0"/>
                </a:solidFill>
                <a:latin typeface="Berlin Sans FB" pitchFamily="34" charset="0"/>
              </a:rPr>
              <a:t>3.</a:t>
            </a:r>
            <a:r>
              <a:rPr lang="cs-CZ" sz="4400" dirty="0" smtClean="0">
                <a:latin typeface="Berlin Sans FB" pitchFamily="34" charset="0"/>
              </a:rPr>
              <a:t> Kdy je nutné úředně ověřit pravost</a:t>
            </a:r>
          </a:p>
          <a:p>
            <a:r>
              <a:rPr lang="cs-CZ" sz="4400" dirty="0">
                <a:latin typeface="Berlin Sans FB" pitchFamily="34" charset="0"/>
              </a:rPr>
              <a:t> </a:t>
            </a:r>
            <a:r>
              <a:rPr lang="cs-CZ" sz="4400" dirty="0" smtClean="0">
                <a:latin typeface="Berlin Sans FB" pitchFamily="34" charset="0"/>
              </a:rPr>
              <a:t>    podpisů</a:t>
            </a:r>
            <a:r>
              <a:rPr lang="cs-CZ" sz="4400" b="1" dirty="0">
                <a:solidFill>
                  <a:srgbClr val="7030A0"/>
                </a:solidFill>
                <a:latin typeface="Berlin Sans FB" pitchFamily="34" charset="0"/>
              </a:rPr>
              <a:t>?</a:t>
            </a:r>
          </a:p>
        </p:txBody>
      </p:sp>
      <p:pic>
        <p:nvPicPr>
          <p:cNvPr id="4098" name="Picture 2" descr="C:\Users\Lucie\AppData\Local\Microsoft\Windows\Temporary Internet Files\Content.IE5\MD5YQW23\MC9003117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04664"/>
            <a:ext cx="2016224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2554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686800" cy="4525963"/>
          </a:xfrm>
        </p:spPr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</a:p>
          <a:p>
            <a:r>
              <a:rPr lang="cs-CZ" dirty="0" smtClean="0"/>
              <a:t>Müller, O., OBČANSKÁ VÝCHOVA. 1. vyd. Praha: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SEPTIMA, 1995.ISBN 80 – 85801 – 37 - X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225</TotalTime>
  <Words>264</Words>
  <Application>Microsoft Office PowerPoint</Application>
  <PresentationFormat>Předvádění na obrazovce (4:3)</PresentationFormat>
  <Paragraphs>40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NÁZEV ŠKOLY: Střední odborné učiliště a Základní škola AUTOR: Bc. Lucie Chojnová NÁZEV: VY_32_INOVACE_20_Ověřování listin TÉMA SADY: Občanská výchova DATUM: 1. březen 2012 ČÍSLO PROJEKTU: CZ.1.07/1.4.00/21.0477</vt:lpstr>
      <vt:lpstr>Ověřování</vt:lpstr>
      <vt:lpstr>- Pokud potřebujete platnou kopii nebo opis od nějaké důležité listiny (například vysvědčení), je potřeba…</vt:lpstr>
      <vt:lpstr>- Listiny ověřuje příslušný  úředník, notář, a to na městském (obecním) úřadě v úředních hodinách. </vt:lpstr>
      <vt:lpstr>- Notáři a vybraní úředníci na městských (obecních) úřadech nejprve  - porovnají</vt:lpstr>
      <vt:lpstr> - Správnost potvrdí razítkem  a svým podpisem.</vt:lpstr>
      <vt:lpstr>Kopírovat se nesmí:</vt:lpstr>
      <vt:lpstr>- V některých případech je ještě třeba úředně ověřit pravost podpisů.</vt:lpstr>
      <vt:lpstr>- Smlouva se nejdříve sepíše           a pak ji občané přijdou osobně podepsat k notáři nebo na městský (obecní) úřad.</vt:lpstr>
      <vt:lpstr>- Tam se také jejich podpisy ověří.</vt:lpstr>
      <vt:lpstr>Otázky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User</cp:lastModifiedBy>
  <cp:revision>81</cp:revision>
  <dcterms:created xsi:type="dcterms:W3CDTF">2012-04-21T07:06:25Z</dcterms:created>
  <dcterms:modified xsi:type="dcterms:W3CDTF">2012-07-20T15:20:13Z</dcterms:modified>
</cp:coreProperties>
</file>