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70" r:id="rId3"/>
    <p:sldId id="260" r:id="rId4"/>
    <p:sldId id="256" r:id="rId5"/>
    <p:sldId id="257" r:id="rId6"/>
    <p:sldId id="258" r:id="rId7"/>
    <p:sldId id="259" r:id="rId8"/>
    <p:sldId id="261" r:id="rId9"/>
    <p:sldId id="262" r:id="rId10"/>
    <p:sldId id="267" r:id="rId11"/>
    <p:sldId id="268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D0F251-4A3E-41F4-A8F3-D1F942A28C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8BF8C-A705-49F8-87DA-586C596626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77D094E-CB50-4CFF-A4DB-D756BBF5A0DF}" type="datetimeFigureOut">
              <a:rPr lang="cs-CZ" smtClean="0"/>
              <a:pPr/>
              <a:t>20.7.2012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8186907-EC60-4ED4-A45E-5638BEB75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44" y="1785926"/>
            <a:ext cx="8858312" cy="178595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Název školy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			Základní škola Jičín, Husova 170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/>
            </a:r>
            <a:b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Číslo projektu	 		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CZ.1.07/1.4.00/21.2862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/>
            </a:r>
            <a:b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</a:b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Číslo a název klíčové aktivity</a:t>
            </a:r>
            <a:r>
              <a:rPr lang="cs-CZ" sz="1800" b="1" dirty="0" smtClean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	3.2 Inovace a zkvalitnění 							výuky prostřednictvím ICT</a:t>
            </a:r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</a:br>
            <a:endParaRPr lang="cs-CZ" sz="1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Tabulka ve Wordu	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VY_32_INOVACE_VII_3_09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	VII.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3.	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Pořadové číslo DUM:09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3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100" dirty="0" smtClean="0">
                <a:solidFill>
                  <a:schemeClr val="bg2">
                    <a:lumMod val="50000"/>
                  </a:schemeClr>
                </a:solidFill>
              </a:rPr>
              <a:t>Anotace: </a:t>
            </a:r>
            <a:r>
              <a:rPr lang="cs-CZ" sz="3100" b="1" dirty="0" err="1" smtClean="0">
                <a:solidFill>
                  <a:schemeClr val="bg2">
                    <a:lumMod val="50000"/>
                  </a:schemeClr>
                </a:solidFill>
              </a:rPr>
              <a:t>PowerPointová</a:t>
            </a:r>
            <a:r>
              <a:rPr lang="cs-CZ" sz="31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100" dirty="0" smtClean="0">
                <a:solidFill>
                  <a:schemeClr val="bg2">
                    <a:lumMod val="50000"/>
                  </a:schemeClr>
                </a:solidFill>
              </a:rPr>
              <a:t>Prezentace pro práci s tabulkou ve </a:t>
            </a:r>
            <a:r>
              <a:rPr lang="cs-CZ" sz="3100" dirty="0" smtClean="0">
                <a:solidFill>
                  <a:schemeClr val="bg2">
                    <a:lumMod val="50000"/>
                  </a:schemeClr>
                </a:solidFill>
              </a:rPr>
              <a:t>Wordu </a:t>
            </a:r>
            <a:r>
              <a:rPr lang="cs-CZ" sz="3100" dirty="0" smtClean="0">
                <a:solidFill>
                  <a:schemeClr val="bg2">
                    <a:lumMod val="50000"/>
                  </a:schemeClr>
                </a:solidFill>
              </a:rPr>
              <a:t>umožňuje žákům osvojit SI základní principy práce s tabulkou.</a:t>
            </a:r>
            <a:r>
              <a:rPr lang="cs-CZ" sz="3100" dirty="0" smtClean="0"/>
              <a:t> 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2400" b="1" dirty="0" smtClean="0">
                <a:solidFill>
                  <a:schemeClr val="tx1"/>
                </a:solidFill>
              </a:rPr>
              <a:t>		Výukový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2400" b="1" dirty="0" smtClean="0">
                <a:solidFill>
                  <a:schemeClr val="tx1"/>
                </a:solidFill>
              </a:rPr>
              <a:t>		12 - 13 let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Klíčová slova:</a:t>
            </a:r>
            <a:r>
              <a:rPr lang="cs-CZ" sz="2400" b="1" dirty="0" smtClean="0">
                <a:solidFill>
                  <a:schemeClr val="tx1"/>
                </a:solidFill>
              </a:rPr>
              <a:t>			</a:t>
            </a:r>
            <a:r>
              <a:rPr lang="cs-CZ" sz="2400" b="1" dirty="0" smtClean="0"/>
              <a:t>Vytvoření tabulky,</a:t>
            </a:r>
          </a:p>
          <a:p>
            <a:pPr algn="l"/>
            <a:r>
              <a:rPr lang="cs-CZ" sz="2400" b="1" dirty="0" smtClean="0"/>
              <a:t>				 vkládání tabulky,</a:t>
            </a:r>
          </a:p>
          <a:p>
            <a:pPr algn="l"/>
            <a:r>
              <a:rPr lang="cs-CZ" sz="2400" b="1" dirty="0" smtClean="0"/>
              <a:t> 				buňky, řádky, sloupce. </a:t>
            </a:r>
            <a:endParaRPr lang="cs-CZ" sz="2400" dirty="0"/>
          </a:p>
        </p:txBody>
      </p:sp>
    </p:spTree>
  </p:cSld>
  <p:clrMapOvr>
    <a:masterClrMapping/>
  </p:clrMapOvr>
  <p:transition advClick="0" advTm="28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2910" y="1643050"/>
          <a:ext cx="6786612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6653"/>
                <a:gridCol w="1696653"/>
                <a:gridCol w="1696653"/>
                <a:gridCol w="1696653"/>
              </a:tblGrid>
              <a:tr h="785818">
                <a:tc>
                  <a:txBody>
                    <a:bodyPr/>
                    <a:lstStyle/>
                    <a:p>
                      <a:r>
                        <a:rPr lang="cs-CZ" dirty="0" smtClean="0"/>
                        <a:t>Toto jsou buňky</a:t>
                      </a:r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800000"/>
                    </a:solidFill>
                  </a:tcPr>
                </a:tc>
              </a:tr>
              <a:tr h="785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Toto jsou buňky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581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Toto jsou buňky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643834" y="1785926"/>
            <a:ext cx="1214446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Řádky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5786" y="4786322"/>
            <a:ext cx="1571636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Sloupce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1714480" y="2000240"/>
            <a:ext cx="5643602" cy="71438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857224" y="3000372"/>
            <a:ext cx="1714512" cy="1588"/>
          </a:xfrm>
          <a:prstGeom prst="straightConnector1">
            <a:avLst/>
          </a:prstGeom>
          <a:ln w="476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85786" y="5357826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Tato tabulka má tři řádky a čtyři sloupce</a:t>
            </a:r>
            <a:r>
              <a:rPr lang="cs-CZ" sz="2000" dirty="0" smtClean="0">
                <a:solidFill>
                  <a:schemeClr val="bg1"/>
                </a:solidFill>
              </a:rPr>
              <a:t>.(Dvanáct buněk.)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advClick="0" advTm="38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3" presetID="23" presetClass="entr" presetSubtype="16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8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500"/>
                            </p:stCondLst>
                            <p:childTnLst>
                              <p:par>
                                <p:cTn id="23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500"/>
                            </p:stCondLst>
                            <p:childTnLst>
                              <p:par>
                                <p:cTn id="28" presetID="23" presetClass="entr" presetSubtype="16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400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9000"/>
                            </p:stCondLst>
                            <p:childTnLst>
                              <p:par>
                                <p:cTn id="38" presetID="23" presetClass="entr" presetSubtype="16" fill="hold" grpId="0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0" grpId="0" animBg="1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8229600" cy="1121296"/>
          </a:xfrm>
        </p:spPr>
        <p:txBody>
          <a:bodyPr/>
          <a:lstStyle/>
          <a:p>
            <a:r>
              <a:rPr lang="cs-CZ" dirty="0" smtClean="0"/>
              <a:t>Tabulka ve Wordu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064896" cy="10801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Vytvoření tabulky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3429000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Tabulku vytvoříme</a:t>
            </a:r>
          </a:p>
          <a:p>
            <a:r>
              <a:rPr lang="cs-CZ" sz="3200" dirty="0" smtClean="0"/>
              <a:t>na kartě Vložení ve skupině Tabulka</a:t>
            </a:r>
            <a:endParaRPr lang="cs-CZ" sz="32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4643446"/>
            <a:ext cx="1905000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1285852" y="5357826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KLIKNEME NA ŠIPKU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000496" y="5572140"/>
            <a:ext cx="4071966" cy="142876"/>
          </a:xfrm>
          <a:prstGeom prst="straightConnector1">
            <a:avLst/>
          </a:prstGeom>
          <a:ln w="28575">
            <a:solidFill>
              <a:schemeClr val="bg1">
                <a:lumMod val="85000"/>
                <a:lumOff val="1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6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90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Způsoby vytvoření tabulky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276872"/>
            <a:ext cx="5963554" cy="1752600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+mj-lt"/>
              </a:rPr>
              <a:t>1. Navrhnout</a:t>
            </a:r>
            <a:r>
              <a:rPr lang="cs-CZ" sz="3200" b="1" dirty="0" smtClean="0">
                <a:solidFill>
                  <a:schemeClr val="bg1"/>
                </a:solidFill>
              </a:rPr>
              <a:t> tabulku</a:t>
            </a:r>
          </a:p>
          <a:p>
            <a:r>
              <a:rPr lang="cs-CZ" dirty="0" smtClean="0"/>
              <a:t>Kurzorem kreslíme jako tužkou-vytvoříme rámeček a dělíme ho svislými a vodorovnými čarami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564904"/>
            <a:ext cx="25146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Šipka doprava 4"/>
          <p:cNvSpPr/>
          <p:nvPr/>
        </p:nvSpPr>
        <p:spPr>
          <a:xfrm>
            <a:off x="5572132" y="5357826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10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85728"/>
            <a:ext cx="8229600" cy="1828800"/>
          </a:xfrm>
        </p:spPr>
        <p:txBody>
          <a:bodyPr anchor="ctr"/>
          <a:lstStyle/>
          <a:p>
            <a:r>
              <a:rPr lang="cs-CZ" dirty="0" smtClean="0">
                <a:solidFill>
                  <a:schemeClr val="bg1"/>
                </a:solidFill>
              </a:rPr>
              <a:t>2. Vložit tabulku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2143116"/>
            <a:ext cx="5715040" cy="2214578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Přejížděním kurzorem přes zobrazenou tabulku vidíme jak přidáváme řádky</a:t>
            </a:r>
          </a:p>
          <a:p>
            <a:pPr algn="l"/>
            <a:r>
              <a:rPr lang="cs-CZ" sz="3200" b="1" dirty="0" smtClean="0"/>
              <a:t>a sloupce.</a:t>
            </a:r>
          </a:p>
          <a:p>
            <a:pPr algn="l"/>
            <a:r>
              <a:rPr lang="cs-CZ" sz="3200" b="1" dirty="0" smtClean="0"/>
              <a:t> 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2214554"/>
            <a:ext cx="2466975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7" name="Přímá spojovací šipka 6"/>
          <p:cNvCxnSpPr/>
          <p:nvPr/>
        </p:nvCxnSpPr>
        <p:spPr>
          <a:xfrm>
            <a:off x="4786314" y="3429000"/>
            <a:ext cx="185738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28596" y="5000636"/>
            <a:ext cx="64294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Klepnutím do zvolené tabulky se tabulka vloží.</a:t>
            </a:r>
            <a:endParaRPr lang="cs-CZ" sz="3200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1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8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45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0"/>
                            </p:stCondLst>
                            <p:childTnLst>
                              <p:par>
                                <p:cTn id="30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65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3000"/>
                            </p:stCondLst>
                            <p:childTnLst>
                              <p:par>
                                <p:cTn id="40" presetID="3" presetClass="emph" presetSubtype="2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1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500042"/>
            <a:ext cx="6293110" cy="1828800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3. Tabulku můžeme také vložit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vybráním možnosti vložit tabulku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3571876"/>
            <a:ext cx="5715040" cy="1752600"/>
          </a:xfrm>
        </p:spPr>
        <p:txBody>
          <a:bodyPr/>
          <a:lstStyle/>
          <a:p>
            <a:r>
              <a:rPr lang="cs-CZ" b="1" dirty="0" smtClean="0"/>
              <a:t>Ve zobrazené nabídce zvolíme počet sloupců a řádků a potvrdíme.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642918"/>
            <a:ext cx="1800220" cy="2775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1857356" y="2214554"/>
            <a:ext cx="5214974" cy="428628"/>
          </a:xfrm>
          <a:prstGeom prst="straightConnector1">
            <a:avLst/>
          </a:prstGeom>
          <a:ln w="5080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3643314"/>
            <a:ext cx="2243135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5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8401080" cy="1571636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Word umožňuje také udělat z textu tabulku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14282" y="1928802"/>
            <a:ext cx="5715040" cy="15097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Text musíme nejprve správně napsat nebo upravit. Jednotlivé údaje, které budou ve sloupcích, musíme oddělit stejně, rovněž tak i údaje v řádcích.</a:t>
            </a:r>
          </a:p>
          <a:p>
            <a:r>
              <a:rPr lang="cs-CZ" dirty="0" smtClean="0"/>
              <a:t>Zvolme například, že údaje ve sloupcích budeme oddělovat čárkou a údaje v řádcích Enterem.</a:t>
            </a:r>
          </a:p>
          <a:p>
            <a:r>
              <a:rPr lang="cs-CZ" dirty="0" smtClean="0"/>
              <a:t>Text by mohl vypadat takto: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564904"/>
            <a:ext cx="2514600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357562"/>
            <a:ext cx="3929090" cy="1998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5786454"/>
            <a:ext cx="39290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Napsaný text označíme </a:t>
            </a:r>
          </a:p>
          <a:p>
            <a:r>
              <a:rPr lang="cs-CZ" dirty="0" smtClean="0"/>
              <a:t>a klikneme na Převést text na tabulku.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3286116" y="5857892"/>
            <a:ext cx="3357586" cy="428628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8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9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9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30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0"/>
                            </p:stCondLst>
                            <p:childTnLst>
                              <p:par>
                                <p:cTn id="35" presetID="23" presetClass="entr" presetSubtype="16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6000"/>
                            </p:stCondLst>
                            <p:childTnLst>
                              <p:par>
                                <p:cTn id="40" presetID="53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 se převede na tabulku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28662" y="2000240"/>
          <a:ext cx="7278380" cy="2628532"/>
        </p:xfrm>
        <a:graphic>
          <a:graphicData uri="http://schemas.openxmlformats.org/drawingml/2006/table">
            <a:tbl>
              <a:tblPr/>
              <a:tblGrid>
                <a:gridCol w="2425600"/>
                <a:gridCol w="2426390"/>
                <a:gridCol w="2426390"/>
              </a:tblGrid>
              <a:tr h="6571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Jméno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Sběr </a:t>
                      </a: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papíru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Sběr </a:t>
                      </a: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šrotu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1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Karel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20 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50 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1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Jirka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5 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100 kg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1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Jana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30 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70 kg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4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186766" cy="2295548"/>
          </a:xfrm>
        </p:spPr>
        <p:txBody>
          <a:bodyPr/>
          <a:lstStyle/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1. Úkol – Otevři si Nový dokument ve Wordu. Ulož ho do svých dokumentů pod názvem </a:t>
            </a:r>
            <a:r>
              <a:rPr lang="cs-CZ" sz="3600" dirty="0" smtClean="0">
                <a:solidFill>
                  <a:schemeClr val="tx1"/>
                </a:solidFill>
              </a:rPr>
              <a:t>Jméno 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a </a:t>
            </a:r>
            <a:r>
              <a:rPr lang="cs-CZ" sz="3600" dirty="0" smtClean="0">
                <a:solidFill>
                  <a:schemeClr val="tx1"/>
                </a:solidFill>
              </a:rPr>
              <a:t>Tabulka ve Wordu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Pomocí Navrhnout tabulku vytvoř tabulku, která bude mít dva řádky a tři sloupce.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4480" y="4929198"/>
            <a:ext cx="628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Vložení/Tabulka/Navrhnout tabulku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Tažením vytvoříme rámeček a kreslením</a:t>
            </a:r>
            <a:br>
              <a:rPr lang="cs-CZ" dirty="0" smtClean="0"/>
            </a:br>
            <a:r>
              <a:rPr lang="cs-CZ" dirty="0" smtClean="0"/>
              <a:t>vodorovných a svislých čar ho</a:t>
            </a:r>
            <a:br>
              <a:rPr lang="cs-CZ" dirty="0" smtClean="0"/>
            </a:br>
            <a:r>
              <a:rPr lang="cs-CZ" dirty="0" smtClean="0"/>
              <a:t>rozdělíme na buňky.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>
            <a:off x="7215174" y="5857892"/>
            <a:ext cx="1928826" cy="85725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Pro přechod na další str. klikej.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086600" cy="1828800"/>
          </a:xfrm>
        </p:spPr>
        <p:txBody>
          <a:bodyPr/>
          <a:lstStyle/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</a:rPr>
              <a:t>2. Úkol – Do stejného dokumentu vlož tabulku se třemi řádky a třemi sloupci</a:t>
            </a:r>
            <a:endParaRPr lang="cs-CZ" sz="36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1. Tabulka/kurzorem vybíráme počet řádků a sloupců.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Nebo Tabulka/Vložit tabulku – v dialogovém okně zadáme  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počet řádků a sloupců.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4"/>
            <a:ext cx="8437348" cy="571504"/>
          </a:xfrm>
        </p:spPr>
        <p:txBody>
          <a:bodyPr anchor="t">
            <a:normAutofit/>
          </a:bodyPr>
          <a:lstStyle/>
          <a:p>
            <a:r>
              <a:rPr lang="cs-CZ" sz="3600" cap="none" dirty="0" smtClean="0">
                <a:solidFill>
                  <a:schemeClr val="bg2">
                    <a:lumMod val="75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</a:rPr>
              <a:t>3. Úkol – Převeď text na  tabulku</a:t>
            </a:r>
            <a:endParaRPr lang="cs-CZ" sz="3600" cap="none" dirty="0">
              <a:solidFill>
                <a:schemeClr val="bg2">
                  <a:lumMod val="75000"/>
                </a:schemeClr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1000108"/>
            <a:ext cx="7929618" cy="428628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sz="2200" dirty="0" smtClean="0"/>
              <a:t>Ve škole žáci měřili  změnu teploty při zahřívání vody. Hodnoty odečítali po dvou minutách. Naměřili tyto hodnoty:</a:t>
            </a:r>
          </a:p>
          <a:p>
            <a:pPr algn="l"/>
            <a:endParaRPr lang="cs-CZ" sz="2200" dirty="0" smtClean="0"/>
          </a:p>
          <a:p>
            <a:r>
              <a:rPr lang="cs-CZ" sz="2400" dirty="0" smtClean="0"/>
              <a:t> Číslo měření, čas v min, teplota °C</a:t>
            </a:r>
          </a:p>
          <a:p>
            <a:r>
              <a:rPr lang="cs-CZ" sz="2400" dirty="0" smtClean="0"/>
              <a:t>1. měření v 0. minutě naměřili  21°C</a:t>
            </a:r>
          </a:p>
          <a:p>
            <a:r>
              <a:rPr lang="cs-CZ" sz="2400" dirty="0" smtClean="0"/>
              <a:t>   2. měření  ve 2. minutě naměřili  23°C</a:t>
            </a:r>
          </a:p>
          <a:p>
            <a:r>
              <a:rPr lang="cs-CZ" sz="2400" dirty="0" smtClean="0"/>
              <a:t>   3. měření ve 4. minutě naměřili  33°C</a:t>
            </a:r>
          </a:p>
          <a:p>
            <a:r>
              <a:rPr lang="cs-CZ" sz="2400" dirty="0" smtClean="0"/>
              <a:t> 4. měření v 6. minutě naměřili  41°C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		Číslo měření, čas v min, teplota °C</a:t>
            </a:r>
          </a:p>
          <a:p>
            <a:pPr>
              <a:tabLst>
                <a:tab pos="1971675" algn="l"/>
                <a:tab pos="3590925" algn="ctr"/>
                <a:tab pos="5467350" algn="r"/>
              </a:tabLst>
            </a:pPr>
            <a:r>
              <a:rPr lang="cs-CZ" sz="2400" dirty="0" smtClean="0">
                <a:solidFill>
                  <a:srgbClr val="FF0000"/>
                </a:solidFill>
              </a:rPr>
              <a:t>    	1	0	21</a:t>
            </a:r>
            <a:endParaRPr lang="cs-CZ" sz="2400" dirty="0" smtClean="0"/>
          </a:p>
          <a:p>
            <a:pPr>
              <a:tabLst>
                <a:tab pos="1971675" algn="l"/>
                <a:tab pos="3590925" algn="ctr"/>
                <a:tab pos="5467350" algn="r"/>
              </a:tabLst>
            </a:pPr>
            <a:r>
              <a:rPr lang="cs-CZ" sz="2400" dirty="0" smtClean="0">
                <a:solidFill>
                  <a:srgbClr val="FF0000"/>
                </a:solidFill>
              </a:rPr>
              <a:t>    	2	</a:t>
            </a:r>
            <a:r>
              <a:rPr lang="cs-CZ" sz="2400" dirty="0" err="1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	23</a:t>
            </a:r>
            <a:endParaRPr lang="cs-CZ" sz="2400" dirty="0" smtClean="0"/>
          </a:p>
          <a:p>
            <a:pPr>
              <a:tabLst>
                <a:tab pos="1971675" algn="l"/>
                <a:tab pos="3590925" algn="ctr"/>
                <a:tab pos="5467350" algn="r"/>
              </a:tabLst>
            </a:pPr>
            <a:r>
              <a:rPr lang="cs-CZ" sz="2400" dirty="0" smtClean="0">
                <a:solidFill>
                  <a:srgbClr val="FF0000"/>
                </a:solidFill>
              </a:rPr>
              <a:t>    	3	4	33</a:t>
            </a:r>
            <a:endParaRPr lang="cs-CZ" sz="2400" dirty="0" smtClean="0"/>
          </a:p>
          <a:p>
            <a:pPr>
              <a:tabLst>
                <a:tab pos="1971675" algn="l"/>
                <a:tab pos="3590925" algn="ctr"/>
                <a:tab pos="5467350" algn="r"/>
              </a:tabLst>
            </a:pPr>
            <a:r>
              <a:rPr lang="cs-CZ" sz="2400" dirty="0" smtClean="0">
                <a:solidFill>
                  <a:srgbClr val="FF0000"/>
                </a:solidFill>
              </a:rPr>
              <a:t>     	4	6	41</a:t>
            </a: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429264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Převeď červené údaje na tabulku s pěti řádky a třemi sloupci. </a:t>
            </a:r>
            <a:r>
              <a:rPr lang="cs-CZ" sz="2000" dirty="0" smtClean="0"/>
              <a:t>V prvním sloupci bude číslo měření, ve druhém čas v  min., ve třetím teplota ve °C.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4500562" y="6215082"/>
            <a:ext cx="39641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</a:rPr>
              <a:t>V prezentaci použito mat. Microsoft.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781</TotalTime>
  <Words>432</Words>
  <Application>Microsoft Office PowerPoint</Application>
  <PresentationFormat>Předvádění na obrazovce (4:3)</PresentationFormat>
  <Paragraphs>82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Název školy   Základní škola Jičín, Husova 170 Číslo projektu    CZ.1.07/1.4.00/21.2862 Číslo a název klíčové aktivity 3.2 Inovace a zkvalitnění        výuky prostřednictvím ICT </vt:lpstr>
      <vt:lpstr>Anotace: PowerPointová Prezentace pro práci s tabulkou ve Wordu umožňuje žákům osvojit SI základní principy práce s tabulkou.   </vt:lpstr>
      <vt:lpstr>Tabulka</vt:lpstr>
      <vt:lpstr>Tabulka ve Wordu</vt:lpstr>
      <vt:lpstr>Způsoby vytvoření tabulky</vt:lpstr>
      <vt:lpstr>2. Vložit tabulku</vt:lpstr>
      <vt:lpstr>3. Tabulku můžeme také vložit vybráním možnosti vložit tabulku </vt:lpstr>
      <vt:lpstr>Word umožňuje také udělat z textu tabulku</vt:lpstr>
      <vt:lpstr>Text se převede na tabulku</vt:lpstr>
      <vt:lpstr>1. Úkol – Otevři si Nový dokument ve Wordu. Ulož ho do svých dokumentů pod názvem Jméno a Tabulka ve Wordu</vt:lpstr>
      <vt:lpstr>2. Úkol – Do stejného dokumentu vlož tabulku se třemi řádky a třemi sloupci</vt:lpstr>
      <vt:lpstr>3. Úkol – Převeď text na  tabulku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 ve Wordu</dc:title>
  <dc:creator>ucitel</dc:creator>
  <cp:lastModifiedBy>Oem</cp:lastModifiedBy>
  <cp:revision>86</cp:revision>
  <dcterms:created xsi:type="dcterms:W3CDTF">2012-02-13T10:00:52Z</dcterms:created>
  <dcterms:modified xsi:type="dcterms:W3CDTF">2012-07-20T18:36:39Z</dcterms:modified>
</cp:coreProperties>
</file>